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7315200" cy="9601200"/>
  <p:embeddedFontLst>
    <p:embeddedFont>
      <p:font typeface="Roboto" panose="02000000000000000000" pitchFamily="2" charset="0"/>
      <p:regular r:id="rId34"/>
      <p:bold r:id="rId35"/>
      <p:italic r:id="rId36"/>
      <p:boldItalic r:id="rId3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747775"/>
          </p15:clr>
        </p15:guide>
        <p15:guide id="2" pos="3840">
          <p15:clr>
            <a:srgbClr val="747775"/>
          </p15:clr>
        </p15:guide>
        <p15:guide id="3" pos="792">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1" roundtripDataSignature="AMtx7mg5pi6aNPFF8vV0yRZH5rTXq0CnN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7"/>
      </p:cViewPr>
      <p:guideLst>
        <p:guide orient="horz" pos="2160"/>
        <p:guide pos="3840"/>
        <p:guide pos="79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4.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2.fntdata"/><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169920" cy="481727"/>
          </a:xfrm>
          <a:prstGeom prst="rect">
            <a:avLst/>
          </a:prstGeom>
          <a:noFill/>
          <a:ln>
            <a:noFill/>
          </a:ln>
        </p:spPr>
        <p:txBody>
          <a:bodyPr spcFirstLastPara="1" wrap="square" lIns="96625" tIns="48300" rIns="96625" bIns="48300" anchor="t"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4143587" y="0"/>
            <a:ext cx="3169920" cy="481727"/>
          </a:xfrm>
          <a:prstGeom prst="rect">
            <a:avLst/>
          </a:prstGeom>
          <a:noFill/>
          <a:ln>
            <a:noFill/>
          </a:ln>
        </p:spPr>
        <p:txBody>
          <a:bodyPr spcFirstLastPara="1" wrap="square" lIns="96625" tIns="48300" rIns="96625" bIns="48300" anchor="t" anchorCtr="0">
            <a:noAutofit/>
          </a:bodyPr>
          <a:lstStyle>
            <a:lvl1pPr marR="0" lvl="0" algn="r"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31520" y="4620577"/>
            <a:ext cx="5852160" cy="3780473"/>
          </a:xfrm>
          <a:prstGeom prst="rect">
            <a:avLst/>
          </a:prstGeom>
          <a:noFill/>
          <a:ln>
            <a:noFill/>
          </a:ln>
        </p:spPr>
        <p:txBody>
          <a:bodyPr spcFirstLastPara="1" wrap="square" lIns="96625" tIns="48300" rIns="96625" bIns="483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119474"/>
            <a:ext cx="3169920" cy="481726"/>
          </a:xfrm>
          <a:prstGeom prst="rect">
            <a:avLst/>
          </a:prstGeom>
          <a:noFill/>
          <a:ln>
            <a:noFill/>
          </a:ln>
        </p:spPr>
        <p:txBody>
          <a:bodyPr spcFirstLastPara="1" wrap="square" lIns="96625" tIns="48300" rIns="96625" bIns="48300" anchor="b"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4143587" y="9119474"/>
            <a:ext cx="3169920" cy="481726"/>
          </a:xfrm>
          <a:prstGeom prst="rect">
            <a:avLst/>
          </a:prstGeom>
          <a:noFill/>
          <a:ln>
            <a:noFill/>
          </a:ln>
        </p:spPr>
        <p:txBody>
          <a:bodyPr spcFirstLastPara="1" wrap="square" lIns="96625" tIns="48300" rIns="96625" bIns="48300"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goccp.maryland.gov/grants/"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goccp.maryland.gov/wp-content/uploads/NOFA-application-instructions.pdf"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goccp.maryland.gov/wp-content/uploads/NOFA-application-instructions.pdf"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goccp.maryland.gov/wp-content/uploads/NOFA-application-instructions.pdf"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goccp.maryland.gov/wp-content/uploads/NOFA-application-instructions.pdf"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2:notes"/>
          <p:cNvSpPr txBox="1">
            <a:spLocks noGrp="1"/>
          </p:cNvSpPr>
          <p:nvPr>
            <p:ph type="body" idx="1"/>
          </p:nvPr>
        </p:nvSpPr>
        <p:spPr>
          <a:xfrm>
            <a:off x="731520" y="4620577"/>
            <a:ext cx="5852160" cy="3780473"/>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solidFill>
                <a:srgbClr val="FF0000"/>
              </a:solidFill>
            </a:endParaRPr>
          </a:p>
          <a:p>
            <a:pPr marL="0" lvl="0" indent="0" algn="l" rtl="0">
              <a:lnSpc>
                <a:spcPct val="100000"/>
              </a:lnSpc>
              <a:spcBef>
                <a:spcPts val="0"/>
              </a:spcBef>
              <a:spcAft>
                <a:spcPts val="0"/>
              </a:spcAft>
              <a:buSzPts val="1400"/>
              <a:buNone/>
            </a:pPr>
            <a:endParaRPr b="1">
              <a:solidFill>
                <a:srgbClr val="FF0000"/>
              </a:solidFill>
            </a:endParaRPr>
          </a:p>
          <a:p>
            <a:pPr marL="0" lvl="0" indent="0" algn="l" rtl="0">
              <a:lnSpc>
                <a:spcPct val="100000"/>
              </a:lnSpc>
              <a:spcBef>
                <a:spcPts val="0"/>
              </a:spcBef>
              <a:spcAft>
                <a:spcPts val="0"/>
              </a:spcAft>
              <a:buSzPts val="1400"/>
              <a:buNone/>
            </a:pPr>
            <a:endParaRPr b="1">
              <a:solidFill>
                <a:srgbClr val="FF0000"/>
              </a:solidFill>
            </a:endParaRPr>
          </a:p>
          <a:p>
            <a:pPr marL="0" lvl="0" indent="0" algn="l" rtl="0">
              <a:lnSpc>
                <a:spcPct val="100000"/>
              </a:lnSpc>
              <a:spcBef>
                <a:spcPts val="0"/>
              </a:spcBef>
              <a:spcAft>
                <a:spcPts val="0"/>
              </a:spcAft>
              <a:buSzPts val="1400"/>
              <a:buNone/>
            </a:pPr>
            <a:r>
              <a:rPr lang="en-US" b="1">
                <a:solidFill>
                  <a:srgbClr val="FF0000"/>
                </a:solidFill>
              </a:rPr>
              <a:t>Good Morning/Afternoon:  </a:t>
            </a:r>
            <a:r>
              <a:rPr lang="en-US">
                <a:solidFill>
                  <a:srgbClr val="FF0000"/>
                </a:solidFill>
              </a:rPr>
              <a:t>Welcome/Introduction of staff.</a:t>
            </a:r>
            <a:endParaRPr>
              <a:solidFill>
                <a:srgbClr val="FF0000"/>
              </a:solidFill>
            </a:endParaRPr>
          </a:p>
          <a:p>
            <a:pPr marL="0" lvl="0" indent="0" algn="l" rtl="0">
              <a:lnSpc>
                <a:spcPct val="100000"/>
              </a:lnSpc>
              <a:spcBef>
                <a:spcPts val="0"/>
              </a:spcBef>
              <a:spcAft>
                <a:spcPts val="0"/>
              </a:spcAft>
              <a:buSzPts val="1400"/>
              <a:buNone/>
            </a:pPr>
            <a:r>
              <a:rPr lang="en-US" b="1">
                <a:solidFill>
                  <a:srgbClr val="FF0000"/>
                </a:solidFill>
              </a:rPr>
              <a:t>Housekeeping for attendees:</a:t>
            </a:r>
            <a:r>
              <a:rPr lang="en-US">
                <a:solidFill>
                  <a:srgbClr val="FF0000"/>
                </a:solidFill>
              </a:rPr>
              <a:t>  insert applicant name , agency acronym, fund source (see ellipse on your screen/ for changes to be visible on screen), place on mute, insert questions in Q&amp;A . </a:t>
            </a:r>
            <a:endParaRPr>
              <a:solidFill>
                <a:srgbClr val="FF0000"/>
              </a:solidFill>
            </a:endParaRPr>
          </a:p>
          <a:p>
            <a:pPr marL="0" lvl="0" indent="0" algn="l" rtl="0">
              <a:lnSpc>
                <a:spcPct val="100000"/>
              </a:lnSpc>
              <a:spcBef>
                <a:spcPts val="0"/>
              </a:spcBef>
              <a:spcAft>
                <a:spcPts val="0"/>
              </a:spcAft>
              <a:buSzPts val="1400"/>
              <a:buNone/>
            </a:pPr>
            <a:r>
              <a:rPr lang="en-US" b="1">
                <a:solidFill>
                  <a:srgbClr val="FF0000"/>
                </a:solidFill>
              </a:rPr>
              <a:t>Introduction /Thank you </a:t>
            </a:r>
            <a:endParaRPr b="1">
              <a:solidFill>
                <a:srgbClr val="FF0000"/>
              </a:solidFill>
            </a:endParaRPr>
          </a:p>
          <a:p>
            <a:pPr marL="0" lvl="0" indent="0" algn="l" rtl="0">
              <a:lnSpc>
                <a:spcPct val="100000"/>
              </a:lnSpc>
              <a:spcBef>
                <a:spcPts val="0"/>
              </a:spcBef>
              <a:spcAft>
                <a:spcPts val="0"/>
              </a:spcAft>
              <a:buSzPts val="1400"/>
              <a:buNone/>
            </a:pPr>
            <a:r>
              <a:rPr lang="en-US">
                <a:solidFill>
                  <a:srgbClr val="FF0000"/>
                </a:solidFill>
              </a:rPr>
              <a:t>You have joined the FY 25 Notice of Funding Availability (NOFA) technical assistance (TA) call conducted by the Governor’s Office of Crime Prevention and Policy for Criminal Justice Grant Program Unit. </a:t>
            </a:r>
            <a:endParaRPr>
              <a:solidFill>
                <a:srgbClr val="FF0000"/>
              </a:solidFill>
            </a:endParaRPr>
          </a:p>
          <a:p>
            <a:pPr marL="0" lvl="0" indent="0" algn="l" rtl="0">
              <a:lnSpc>
                <a:spcPct val="100000"/>
              </a:lnSpc>
              <a:spcBef>
                <a:spcPts val="0"/>
              </a:spcBef>
              <a:spcAft>
                <a:spcPts val="0"/>
              </a:spcAft>
              <a:buSzPts val="1400"/>
              <a:buNone/>
            </a:pPr>
            <a:r>
              <a:rPr lang="en-US">
                <a:solidFill>
                  <a:srgbClr val="FF0000"/>
                </a:solidFill>
              </a:rPr>
              <a:t>* Please note that the Governor’s Office of Crime Prevention, Youth, and Victim Services (GOCPYVS) was renamed to the Governor’s Office of Crime Prevention and Policy by the Moore-Miller Administration, effective immediately, on 1/18/2024. This change does not invalidate previous, current, or future agreements or documents referencing the agency as GOCPYVS.</a:t>
            </a:r>
            <a:endParaRPr>
              <a:solidFill>
                <a:srgbClr val="FF0000"/>
              </a:solidFill>
            </a:endParaRPr>
          </a:p>
          <a:p>
            <a:pPr marL="0" lvl="0" indent="0" algn="l" rtl="0">
              <a:lnSpc>
                <a:spcPct val="100000"/>
              </a:lnSpc>
              <a:spcBef>
                <a:spcPts val="0"/>
              </a:spcBef>
              <a:spcAft>
                <a:spcPts val="0"/>
              </a:spcAft>
              <a:buSzPts val="1400"/>
              <a:buNone/>
            </a:pPr>
            <a:endParaRPr>
              <a:solidFill>
                <a:srgbClr val="FF0000"/>
              </a:solidFill>
            </a:endParaRPr>
          </a:p>
          <a:p>
            <a:pPr marL="0" lvl="0" indent="0" algn="l" rtl="0">
              <a:lnSpc>
                <a:spcPct val="100000"/>
              </a:lnSpc>
              <a:spcBef>
                <a:spcPts val="0"/>
              </a:spcBef>
              <a:spcAft>
                <a:spcPts val="0"/>
              </a:spcAft>
              <a:buSzPts val="1400"/>
              <a:buNone/>
            </a:pPr>
            <a:r>
              <a:rPr lang="en-US">
                <a:solidFill>
                  <a:srgbClr val="FF0000"/>
                </a:solidFill>
              </a:rPr>
              <a:t>Post-covid, we are issue NOFAs from February- March (State Funds) and April-June (Federal Funds).  </a:t>
            </a:r>
            <a:endParaRPr>
              <a:solidFill>
                <a:srgbClr val="FF0000"/>
              </a:solidFill>
            </a:endParaRPr>
          </a:p>
          <a:p>
            <a:pPr marL="0" lvl="0" indent="0" algn="l" rtl="0">
              <a:lnSpc>
                <a:spcPct val="100000"/>
              </a:lnSpc>
              <a:spcBef>
                <a:spcPts val="0"/>
              </a:spcBef>
              <a:spcAft>
                <a:spcPts val="0"/>
              </a:spcAft>
              <a:buSzPts val="1400"/>
              <a:buNone/>
            </a:pPr>
            <a:r>
              <a:rPr lang="en-US">
                <a:solidFill>
                  <a:srgbClr val="FF0000"/>
                </a:solidFill>
              </a:rPr>
              <a:t>All NOFAs are posted </a:t>
            </a:r>
            <a:r>
              <a:rPr lang="en-US" u="sng">
                <a:solidFill>
                  <a:schemeClr val="hlink"/>
                </a:solidFill>
                <a:hlinkClick r:id="rId3"/>
              </a:rPr>
              <a:t>http://goccp.maryland.gov/grants/</a:t>
            </a:r>
            <a:r>
              <a:rPr lang="en-US">
                <a:solidFill>
                  <a:srgbClr val="FF0000"/>
                </a:solidFill>
              </a:rPr>
              <a:t> </a:t>
            </a:r>
            <a:endParaRPr>
              <a:solidFill>
                <a:srgbClr val="FF0000"/>
              </a:solidFill>
            </a:endParaRPr>
          </a:p>
          <a:p>
            <a:pPr marL="0" lvl="0" indent="0" algn="l" rtl="0">
              <a:lnSpc>
                <a:spcPct val="100000"/>
              </a:lnSpc>
              <a:spcBef>
                <a:spcPts val="0"/>
              </a:spcBef>
              <a:spcAft>
                <a:spcPts val="0"/>
              </a:spcAft>
              <a:buSzPts val="1400"/>
              <a:buNone/>
            </a:pPr>
            <a:r>
              <a:rPr lang="en-US">
                <a:solidFill>
                  <a:srgbClr val="FF0000"/>
                </a:solidFill>
              </a:rPr>
              <a:t>ASK AUDIENCE:  </a:t>
            </a:r>
            <a:endParaRPr/>
          </a:p>
          <a:p>
            <a:pPr marL="0" lvl="0" indent="0" algn="l" rtl="0">
              <a:lnSpc>
                <a:spcPct val="100000"/>
              </a:lnSpc>
              <a:spcBef>
                <a:spcPts val="0"/>
              </a:spcBef>
              <a:spcAft>
                <a:spcPts val="0"/>
              </a:spcAft>
              <a:buSzPts val="1400"/>
              <a:buNone/>
            </a:pPr>
            <a:r>
              <a:rPr lang="en-US">
                <a:solidFill>
                  <a:srgbClr val="FF0000"/>
                </a:solidFill>
              </a:rPr>
              <a:t>(1) Mute your phones/audio except for presenter(s)  for each session. We have over ___ participants on line. </a:t>
            </a:r>
            <a:endParaRPr/>
          </a:p>
          <a:p>
            <a:pPr marL="0" lvl="0" indent="0" algn="l" rtl="0">
              <a:lnSpc>
                <a:spcPct val="100000"/>
              </a:lnSpc>
              <a:spcBef>
                <a:spcPts val="0"/>
              </a:spcBef>
              <a:spcAft>
                <a:spcPts val="0"/>
              </a:spcAft>
              <a:buSzPts val="1400"/>
              <a:buNone/>
            </a:pPr>
            <a:r>
              <a:rPr lang="en-US">
                <a:solidFill>
                  <a:srgbClr val="FF0000"/>
                </a:solidFill>
              </a:rPr>
              <a:t>(2) Google has a feature, as a participant, to activate closed-caption feature (hover over and turn on/off as needed).  </a:t>
            </a:r>
            <a:endParaRPr/>
          </a:p>
          <a:p>
            <a:pPr marL="0" lvl="0" indent="0" algn="l" rtl="0">
              <a:lnSpc>
                <a:spcPct val="100000"/>
              </a:lnSpc>
              <a:spcBef>
                <a:spcPts val="0"/>
              </a:spcBef>
              <a:spcAft>
                <a:spcPts val="0"/>
              </a:spcAft>
              <a:buSzPts val="1400"/>
              <a:buNone/>
            </a:pPr>
            <a:r>
              <a:rPr lang="en-US">
                <a:solidFill>
                  <a:srgbClr val="FF0000"/>
                </a:solidFill>
              </a:rPr>
              <a:t>(3) Use Q&amp;A function for GOCPP staff to respond now or as follow up instead of using chat feature. You may use chat to say hello/acknowledge participants or thumbs up/down for general feedback, or raise hand feature. </a:t>
            </a:r>
            <a:endParaRPr/>
          </a:p>
          <a:p>
            <a:pPr marL="0" lvl="0" indent="0" algn="l" rtl="0">
              <a:lnSpc>
                <a:spcPct val="100000"/>
              </a:lnSpc>
              <a:spcBef>
                <a:spcPts val="0"/>
              </a:spcBef>
              <a:spcAft>
                <a:spcPts val="0"/>
              </a:spcAft>
              <a:buClr>
                <a:schemeClr val="dk1"/>
              </a:buClr>
              <a:buSzPts val="1400"/>
              <a:buFont typeface="Arial"/>
              <a:buNone/>
            </a:pPr>
            <a:r>
              <a:rPr lang="en-US" b="1" u="sng">
                <a:solidFill>
                  <a:srgbClr val="FF0000"/>
                </a:solidFill>
              </a:rPr>
              <a:t>GOCPP Staff Notes:</a:t>
            </a:r>
            <a:r>
              <a:rPr lang="en-US">
                <a:solidFill>
                  <a:srgbClr val="FF0000"/>
                </a:solidFill>
              </a:rPr>
              <a:t> Breakout session…add slides/google doc with specific breakout rooms, make room for meet/greet and for peer learning opportunities.   30-45 (General Session: Introduction to GMS/Review Application Instructions only) and remaining breakout (encourage meet/greet and peer learning, opportunities to partnership on proposal etc).  Someone must remain in session 1 for latecomers to join the breakout room (Session 2).  Record how many attended/how many completed survey.  Ask GOCPP to initiate attendance log in Google Meet at the start of the meeting /or pre-set for attendance alert (Glenn ?). </a:t>
            </a:r>
            <a:endParaRPr>
              <a:solidFill>
                <a:srgbClr val="FF0000"/>
              </a:solidFill>
            </a:endParaRPr>
          </a:p>
          <a:p>
            <a:pPr marL="0" lvl="0" indent="0" algn="l" rtl="0">
              <a:lnSpc>
                <a:spcPct val="100000"/>
              </a:lnSpc>
              <a:spcBef>
                <a:spcPts val="0"/>
              </a:spcBef>
              <a:spcAft>
                <a:spcPts val="0"/>
              </a:spcAft>
              <a:buClr>
                <a:schemeClr val="dk1"/>
              </a:buClr>
              <a:buSzPts val="1400"/>
              <a:buFont typeface="Arial"/>
              <a:buNone/>
            </a:pPr>
            <a:r>
              <a:rPr lang="en-US" b="1" u="sng">
                <a:solidFill>
                  <a:srgbClr val="FF0000"/>
                </a:solidFill>
              </a:rPr>
              <a:t>Breakout Room Slides: </a:t>
            </a:r>
            <a:r>
              <a:rPr lang="en-US">
                <a:solidFill>
                  <a:srgbClr val="FF0000"/>
                </a:solidFill>
              </a:rPr>
              <a:t> Include specific NOFA slides:  See Program Requirement section of the NOFA (1) Funding Amount Available, (2) # of awards allowed, maximum $-Minimum $, (3) Allowable/Unallowable costs, (4) reiterate application checklist, support letter requirements, upload certified assurances submitted by deadline in GMS, (peer learning resources/best practices as needed) (5) complete survey (copy and save).   Reiterate </a:t>
            </a:r>
            <a:r>
              <a:rPr lang="en-US" u="sng">
                <a:solidFill>
                  <a:schemeClr val="hlink"/>
                </a:solidFill>
                <a:hlinkClick r:id="rId4"/>
              </a:rPr>
              <a:t>https://goccp.maryland.gov/wp-content/uploads/NOFA-application-instructions.pdf</a:t>
            </a:r>
            <a:r>
              <a:rPr lang="en-US">
                <a:solidFill>
                  <a:srgbClr val="FF0000"/>
                </a:solidFill>
              </a:rPr>
              <a:t>  review from earlier session. </a:t>
            </a:r>
            <a:endParaRPr>
              <a:solidFill>
                <a:srgbClr val="FF0000"/>
              </a:solidFill>
            </a:endParaRPr>
          </a:p>
          <a:p>
            <a:pPr marL="0" lvl="0" indent="0" algn="l" rtl="0">
              <a:lnSpc>
                <a:spcPct val="100000"/>
              </a:lnSpc>
              <a:spcBef>
                <a:spcPts val="0"/>
              </a:spcBef>
              <a:spcAft>
                <a:spcPts val="0"/>
              </a:spcAft>
              <a:buClr>
                <a:schemeClr val="dk1"/>
              </a:buClr>
              <a:buSzPts val="1400"/>
              <a:buFont typeface="Arial"/>
              <a:buNone/>
            </a:pPr>
            <a:endParaRPr>
              <a:solidFill>
                <a:srgbClr val="FF0000"/>
              </a:solidFill>
            </a:endParaRPr>
          </a:p>
          <a:p>
            <a:pPr marL="0" lvl="0" indent="0" algn="l" rtl="0">
              <a:lnSpc>
                <a:spcPct val="100000"/>
              </a:lnSpc>
              <a:spcBef>
                <a:spcPts val="0"/>
              </a:spcBef>
              <a:spcAft>
                <a:spcPts val="0"/>
              </a:spcAft>
              <a:buSzPts val="1400"/>
              <a:buNone/>
            </a:pPr>
            <a:endParaRPr>
              <a:solidFill>
                <a:srgbClr val="FF0000"/>
              </a:solidFill>
            </a:endParaRPr>
          </a:p>
          <a:p>
            <a:pPr marL="0" lvl="0" indent="0" algn="l" rtl="0">
              <a:lnSpc>
                <a:spcPct val="100000"/>
              </a:lnSpc>
              <a:spcBef>
                <a:spcPts val="0"/>
              </a:spcBef>
              <a:spcAft>
                <a:spcPts val="0"/>
              </a:spcAft>
              <a:buSzPts val="1400"/>
              <a:buNone/>
            </a:pPr>
            <a:endParaRPr>
              <a:solidFill>
                <a:srgbClr val="FF0000"/>
              </a:solidFill>
            </a:endParaRPr>
          </a:p>
          <a:p>
            <a:pPr marL="0" lvl="0" indent="0" algn="l" rtl="0">
              <a:lnSpc>
                <a:spcPct val="100000"/>
              </a:lnSpc>
              <a:spcBef>
                <a:spcPts val="0"/>
              </a:spcBef>
              <a:spcAft>
                <a:spcPts val="0"/>
              </a:spcAft>
              <a:buSzPts val="1400"/>
              <a:buNone/>
            </a:pPr>
            <a:endParaRPr>
              <a:solidFill>
                <a:srgbClr val="FF0000"/>
              </a:solidFill>
            </a:endParaRPr>
          </a:p>
        </p:txBody>
      </p:sp>
      <p:sp>
        <p:nvSpPr>
          <p:cNvPr id="74" name="Google Shape;74;p2: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57:notes"/>
          <p:cNvSpPr txBox="1">
            <a:spLocks noGrp="1"/>
          </p:cNvSpPr>
          <p:nvPr>
            <p:ph type="body" idx="1"/>
          </p:nvPr>
        </p:nvSpPr>
        <p:spPr>
          <a:xfrm>
            <a:off x="731520" y="4620578"/>
            <a:ext cx="5852160" cy="378063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a:p>
            <a:pPr marL="457200" lvl="0" indent="-317500" algn="l" rtl="0">
              <a:lnSpc>
                <a:spcPct val="100000"/>
              </a:lnSpc>
              <a:spcBef>
                <a:spcPts val="0"/>
              </a:spcBef>
              <a:spcAft>
                <a:spcPts val="0"/>
              </a:spcAft>
              <a:buSzPts val="1400"/>
              <a:buAutoNum type="arabicParenBoth"/>
            </a:pPr>
            <a:r>
              <a:rPr lang="en-US"/>
              <a:t>MAKE REFERENCES to the GMS Access /1st time userid (reiterate) and </a:t>
            </a:r>
            <a:endParaRPr/>
          </a:p>
          <a:p>
            <a:pPr marL="457200" lvl="0" indent="-317500" algn="l" rtl="0">
              <a:lnSpc>
                <a:spcPct val="100000"/>
              </a:lnSpc>
              <a:spcBef>
                <a:spcPts val="0"/>
              </a:spcBef>
              <a:spcAft>
                <a:spcPts val="0"/>
              </a:spcAft>
              <a:buSzPts val="1400"/>
              <a:buAutoNum type="arabicParenBoth"/>
            </a:pPr>
            <a:r>
              <a:rPr lang="en-US"/>
              <a:t>(2) </a:t>
            </a:r>
            <a:r>
              <a:rPr lang="en-US" u="sng">
                <a:solidFill>
                  <a:schemeClr val="hlink"/>
                </a:solidFill>
                <a:hlinkClick r:id="rId3"/>
              </a:rPr>
              <a:t>http://goccp.maryland.gov/wp-content/uploads/NOFA-application-instructions.pdf</a:t>
            </a:r>
            <a:r>
              <a:rPr lang="en-US"/>
              <a:t> </a:t>
            </a:r>
            <a:endParaRPr/>
          </a:p>
          <a:p>
            <a:pPr marL="0" lvl="0" indent="0" algn="l" rtl="0">
              <a:lnSpc>
                <a:spcPct val="100000"/>
              </a:lnSpc>
              <a:spcBef>
                <a:spcPts val="0"/>
              </a:spcBef>
              <a:spcAft>
                <a:spcPts val="0"/>
              </a:spcAft>
              <a:buSzPts val="1400"/>
              <a:buNone/>
            </a:pPr>
            <a:endParaRPr/>
          </a:p>
        </p:txBody>
      </p:sp>
      <p:sp>
        <p:nvSpPr>
          <p:cNvPr id="175" name="Google Shape;175;p57: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58:notes"/>
          <p:cNvSpPr txBox="1">
            <a:spLocks noGrp="1"/>
          </p:cNvSpPr>
          <p:nvPr>
            <p:ph type="body" idx="1"/>
          </p:nvPr>
        </p:nvSpPr>
        <p:spPr>
          <a:xfrm>
            <a:off x="731520" y="4620577"/>
            <a:ext cx="5852160" cy="3780473"/>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187" name="Google Shape;187;p58: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8:notes"/>
          <p:cNvSpPr txBox="1">
            <a:spLocks noGrp="1"/>
          </p:cNvSpPr>
          <p:nvPr>
            <p:ph type="body" idx="1"/>
          </p:nvPr>
        </p:nvSpPr>
        <p:spPr>
          <a:xfrm>
            <a:off x="731520" y="4620577"/>
            <a:ext cx="5852160" cy="3780473"/>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195" name="Google Shape;195;p8: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g2af87cb42ef_0_135: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3" name="Google Shape;203;g2af87cb42ef_0_135:notes"/>
          <p:cNvSpPr txBox="1">
            <a:spLocks noGrp="1"/>
          </p:cNvSpPr>
          <p:nvPr>
            <p:ph type="body" idx="1"/>
          </p:nvPr>
        </p:nvSpPr>
        <p:spPr>
          <a:xfrm>
            <a:off x="731520" y="4620577"/>
            <a:ext cx="5852100" cy="378060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204" name="Google Shape;204;g2af87cb42ef_0_135:notes"/>
          <p:cNvSpPr txBox="1">
            <a:spLocks noGrp="1"/>
          </p:cNvSpPr>
          <p:nvPr>
            <p:ph type="sldNum" idx="12"/>
          </p:nvPr>
        </p:nvSpPr>
        <p:spPr>
          <a:xfrm>
            <a:off x="4143587" y="9119474"/>
            <a:ext cx="3169800" cy="481800"/>
          </a:xfrm>
          <a:prstGeom prst="rect">
            <a:avLst/>
          </a:prstGeom>
          <a:noFill/>
          <a:ln>
            <a:noFill/>
          </a:ln>
        </p:spPr>
        <p:txBody>
          <a:bodyPr spcFirstLastPara="1" wrap="square" lIns="96625" tIns="48300" rIns="96625" bIns="48300"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2af87cb42ef_0_186: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3" name="Google Shape;213;g2af87cb42ef_0_186:notes"/>
          <p:cNvSpPr txBox="1">
            <a:spLocks noGrp="1"/>
          </p:cNvSpPr>
          <p:nvPr>
            <p:ph type="body" idx="1"/>
          </p:nvPr>
        </p:nvSpPr>
        <p:spPr>
          <a:xfrm>
            <a:off x="731520" y="4620577"/>
            <a:ext cx="5852100" cy="378060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214" name="Google Shape;214;g2af87cb42ef_0_186:notes"/>
          <p:cNvSpPr txBox="1">
            <a:spLocks noGrp="1"/>
          </p:cNvSpPr>
          <p:nvPr>
            <p:ph type="sldNum" idx="12"/>
          </p:nvPr>
        </p:nvSpPr>
        <p:spPr>
          <a:xfrm>
            <a:off x="4143587" y="9119474"/>
            <a:ext cx="3169800" cy="481800"/>
          </a:xfrm>
          <a:prstGeom prst="rect">
            <a:avLst/>
          </a:prstGeom>
          <a:noFill/>
          <a:ln>
            <a:noFill/>
          </a:ln>
        </p:spPr>
        <p:txBody>
          <a:bodyPr spcFirstLastPara="1" wrap="square" lIns="96625" tIns="48300" rIns="96625" bIns="48300"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2af87cb42ef_0_237:notes"/>
          <p:cNvSpPr>
            <a:spLocks noGrp="1" noRot="1" noChangeAspect="1"/>
          </p:cNvSpPr>
          <p:nvPr>
            <p:ph type="sldImg" idx="2"/>
          </p:nvPr>
        </p:nvSpPr>
        <p:spPr>
          <a:xfrm>
            <a:off x="777875" y="1200150"/>
            <a:ext cx="5759400" cy="3240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3" name="Google Shape;223;g2af87cb42ef_0_237:notes"/>
          <p:cNvSpPr txBox="1">
            <a:spLocks noGrp="1"/>
          </p:cNvSpPr>
          <p:nvPr>
            <p:ph type="body" idx="1"/>
          </p:nvPr>
        </p:nvSpPr>
        <p:spPr>
          <a:xfrm>
            <a:off x="731520" y="4620577"/>
            <a:ext cx="5852100" cy="378060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224" name="Google Shape;224;g2af87cb42ef_0_237:notes"/>
          <p:cNvSpPr txBox="1">
            <a:spLocks noGrp="1"/>
          </p:cNvSpPr>
          <p:nvPr>
            <p:ph type="sldNum" idx="12"/>
          </p:nvPr>
        </p:nvSpPr>
        <p:spPr>
          <a:xfrm>
            <a:off x="4143587" y="9119474"/>
            <a:ext cx="3169800" cy="481800"/>
          </a:xfrm>
          <a:prstGeom prst="rect">
            <a:avLst/>
          </a:prstGeom>
          <a:noFill/>
          <a:ln>
            <a:noFill/>
          </a:ln>
        </p:spPr>
        <p:txBody>
          <a:bodyPr spcFirstLastPara="1" wrap="square" lIns="96625" tIns="48300" rIns="96625" bIns="48300"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g2af87cb42ef_0_287: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2" name="Google Shape;232;g2af87cb42ef_0_287:notes"/>
          <p:cNvSpPr txBox="1">
            <a:spLocks noGrp="1"/>
          </p:cNvSpPr>
          <p:nvPr>
            <p:ph type="body" idx="1"/>
          </p:nvPr>
        </p:nvSpPr>
        <p:spPr>
          <a:xfrm>
            <a:off x="731520" y="4620577"/>
            <a:ext cx="5852100" cy="378060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233" name="Google Shape;233;g2af87cb42ef_0_287:notes"/>
          <p:cNvSpPr txBox="1">
            <a:spLocks noGrp="1"/>
          </p:cNvSpPr>
          <p:nvPr>
            <p:ph type="sldNum" idx="12"/>
          </p:nvPr>
        </p:nvSpPr>
        <p:spPr>
          <a:xfrm>
            <a:off x="4143587" y="9119474"/>
            <a:ext cx="3169800" cy="481800"/>
          </a:xfrm>
          <a:prstGeom prst="rect">
            <a:avLst/>
          </a:prstGeom>
          <a:noFill/>
          <a:ln>
            <a:noFill/>
          </a:ln>
        </p:spPr>
        <p:txBody>
          <a:bodyPr spcFirstLastPara="1" wrap="square" lIns="96625" tIns="48300" rIns="96625" bIns="48300"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2af87cb42ef_0_338: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2" name="Google Shape;242;g2af87cb42ef_0_338:notes"/>
          <p:cNvSpPr txBox="1">
            <a:spLocks noGrp="1"/>
          </p:cNvSpPr>
          <p:nvPr>
            <p:ph type="body" idx="1"/>
          </p:nvPr>
        </p:nvSpPr>
        <p:spPr>
          <a:xfrm>
            <a:off x="731520" y="4620577"/>
            <a:ext cx="5852100" cy="378060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243" name="Google Shape;243;g2af87cb42ef_0_338:notes"/>
          <p:cNvSpPr txBox="1">
            <a:spLocks noGrp="1"/>
          </p:cNvSpPr>
          <p:nvPr>
            <p:ph type="sldNum" idx="12"/>
          </p:nvPr>
        </p:nvSpPr>
        <p:spPr>
          <a:xfrm>
            <a:off x="4143587" y="9119474"/>
            <a:ext cx="3169800" cy="481800"/>
          </a:xfrm>
          <a:prstGeom prst="rect">
            <a:avLst/>
          </a:prstGeom>
          <a:noFill/>
          <a:ln>
            <a:noFill/>
          </a:ln>
        </p:spPr>
        <p:txBody>
          <a:bodyPr spcFirstLastPara="1" wrap="square" lIns="96625" tIns="48300" rIns="96625" bIns="48300"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2af87cb42ef_0_389: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2" name="Google Shape;252;g2af87cb42ef_0_389:notes"/>
          <p:cNvSpPr txBox="1">
            <a:spLocks noGrp="1"/>
          </p:cNvSpPr>
          <p:nvPr>
            <p:ph type="body" idx="1"/>
          </p:nvPr>
        </p:nvSpPr>
        <p:spPr>
          <a:xfrm>
            <a:off x="731520" y="4620577"/>
            <a:ext cx="5852100" cy="378060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253" name="Google Shape;253;g2af87cb42ef_0_389:notes"/>
          <p:cNvSpPr txBox="1">
            <a:spLocks noGrp="1"/>
          </p:cNvSpPr>
          <p:nvPr>
            <p:ph type="sldNum" idx="12"/>
          </p:nvPr>
        </p:nvSpPr>
        <p:spPr>
          <a:xfrm>
            <a:off x="4143587" y="9119474"/>
            <a:ext cx="3169800" cy="481800"/>
          </a:xfrm>
          <a:prstGeom prst="rect">
            <a:avLst/>
          </a:prstGeom>
          <a:noFill/>
          <a:ln>
            <a:noFill/>
          </a:ln>
        </p:spPr>
        <p:txBody>
          <a:bodyPr spcFirstLastPara="1" wrap="square" lIns="96625" tIns="48300" rIns="96625" bIns="48300"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2af87cb42ef_0_440: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2" name="Google Shape;262;g2af87cb42ef_0_440:notes"/>
          <p:cNvSpPr txBox="1">
            <a:spLocks noGrp="1"/>
          </p:cNvSpPr>
          <p:nvPr>
            <p:ph type="body" idx="1"/>
          </p:nvPr>
        </p:nvSpPr>
        <p:spPr>
          <a:xfrm>
            <a:off x="731520" y="4620577"/>
            <a:ext cx="5852100" cy="378060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263" name="Google Shape;263;g2af87cb42ef_0_440:notes"/>
          <p:cNvSpPr txBox="1">
            <a:spLocks noGrp="1"/>
          </p:cNvSpPr>
          <p:nvPr>
            <p:ph type="sldNum" idx="12"/>
          </p:nvPr>
        </p:nvSpPr>
        <p:spPr>
          <a:xfrm>
            <a:off x="4143587" y="9119474"/>
            <a:ext cx="3169800" cy="481800"/>
          </a:xfrm>
          <a:prstGeom prst="rect">
            <a:avLst/>
          </a:prstGeom>
          <a:noFill/>
          <a:ln>
            <a:noFill/>
          </a:ln>
        </p:spPr>
        <p:txBody>
          <a:bodyPr spcFirstLastPara="1" wrap="square" lIns="96625" tIns="48300" rIns="96625" bIns="48300"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333cb3368f2_6_0:notes"/>
          <p:cNvSpPr txBox="1">
            <a:spLocks noGrp="1"/>
          </p:cNvSpPr>
          <p:nvPr>
            <p:ph type="body" idx="1"/>
          </p:nvPr>
        </p:nvSpPr>
        <p:spPr>
          <a:xfrm>
            <a:off x="731520" y="4620577"/>
            <a:ext cx="5852100" cy="378060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a:p>
            <a:pPr marL="171450" lvl="0" indent="-171450" algn="l" rtl="0">
              <a:lnSpc>
                <a:spcPct val="100000"/>
              </a:lnSpc>
              <a:spcBef>
                <a:spcPts val="0"/>
              </a:spcBef>
              <a:spcAft>
                <a:spcPts val="0"/>
              </a:spcAft>
              <a:buClr>
                <a:schemeClr val="dk1"/>
              </a:buClr>
              <a:buSzPts val="1400"/>
              <a:buFont typeface="Calibri"/>
              <a:buChar char="-"/>
            </a:pPr>
            <a:r>
              <a:rPr lang="en-US"/>
              <a:t>We are also the State Administering Agency (SAA) for funds received from federal – U.S. Department of Justice and Department of Health and Human Services.  </a:t>
            </a:r>
            <a:endParaRPr/>
          </a:p>
          <a:p>
            <a:pPr marL="0" lvl="0" indent="0" algn="l" rtl="0">
              <a:lnSpc>
                <a:spcPct val="100000"/>
              </a:lnSpc>
              <a:spcBef>
                <a:spcPts val="0"/>
              </a:spcBef>
              <a:spcAft>
                <a:spcPts val="0"/>
              </a:spcAft>
              <a:buSzPts val="1400"/>
              <a:buNone/>
            </a:pPr>
            <a:endParaRPr>
              <a:solidFill>
                <a:srgbClr val="000000"/>
              </a:solidFill>
            </a:endParaRPr>
          </a:p>
          <a:p>
            <a:pPr marL="0" lvl="0" indent="0" algn="l" rtl="0">
              <a:lnSpc>
                <a:spcPct val="100000"/>
              </a:lnSpc>
              <a:spcBef>
                <a:spcPts val="0"/>
              </a:spcBef>
              <a:spcAft>
                <a:spcPts val="0"/>
              </a:spcAft>
              <a:buSzPts val="1400"/>
              <a:buNone/>
            </a:pPr>
            <a:r>
              <a:rPr lang="en-US">
                <a:solidFill>
                  <a:srgbClr val="000000"/>
                </a:solidFill>
              </a:rPr>
              <a:t>Office Mission: is to coordinate public safety strategies as we are part of the Governor’s Coordinating Office rebranded with a new name ie., Governor's Office of Crime Prevention and Policy established per Executive Order as of January 2020 (our new budget code is D21).  </a:t>
            </a:r>
            <a:endParaRPr/>
          </a:p>
          <a:p>
            <a:pPr marL="171450" lvl="0" indent="-171450" algn="l" rtl="0">
              <a:lnSpc>
                <a:spcPct val="100000"/>
              </a:lnSpc>
              <a:spcBef>
                <a:spcPts val="0"/>
              </a:spcBef>
              <a:spcAft>
                <a:spcPts val="0"/>
              </a:spcAft>
              <a:buSzPts val="1400"/>
              <a:buFont typeface="Calibri"/>
              <a:buChar char="-"/>
            </a:pPr>
            <a:r>
              <a:rPr lang="en-US">
                <a:solidFill>
                  <a:srgbClr val="000000"/>
                </a:solidFill>
              </a:rPr>
              <a:t>We have an one-stop web-based Grants Management System (GMS) to administer receipts of application (pre-award) and monitor successful awards (post awards). Technical assistance is offered by sending emails to access GMS and monitor your application/awards:  support@goccp.freshdesk.com</a:t>
            </a:r>
            <a:endParaRPr>
              <a:solidFill>
                <a:srgbClr val="000000"/>
              </a:solidFill>
            </a:endParaRPr>
          </a:p>
        </p:txBody>
      </p:sp>
      <p:sp>
        <p:nvSpPr>
          <p:cNvPr id="87" name="Google Shape;87;g333cb3368f2_6_0:notes"/>
          <p:cNvSpPr>
            <a:spLocks noGrp="1" noRot="1" noChangeAspect="1"/>
          </p:cNvSpPr>
          <p:nvPr>
            <p:ph type="sldImg" idx="2"/>
          </p:nvPr>
        </p:nvSpPr>
        <p:spPr>
          <a:xfrm>
            <a:off x="777875" y="1200150"/>
            <a:ext cx="5759400" cy="3240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2af87cb42ef_0_491: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g2af87cb42ef_0_491:notes"/>
          <p:cNvSpPr txBox="1">
            <a:spLocks noGrp="1"/>
          </p:cNvSpPr>
          <p:nvPr>
            <p:ph type="body" idx="1"/>
          </p:nvPr>
        </p:nvSpPr>
        <p:spPr>
          <a:xfrm>
            <a:off x="731520" y="4620577"/>
            <a:ext cx="5852100" cy="378060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273" name="Google Shape;273;g2af87cb42ef_0_491:notes"/>
          <p:cNvSpPr txBox="1">
            <a:spLocks noGrp="1"/>
          </p:cNvSpPr>
          <p:nvPr>
            <p:ph type="sldNum" idx="12"/>
          </p:nvPr>
        </p:nvSpPr>
        <p:spPr>
          <a:xfrm>
            <a:off x="4143587" y="9119474"/>
            <a:ext cx="3169800" cy="481800"/>
          </a:xfrm>
          <a:prstGeom prst="rect">
            <a:avLst/>
          </a:prstGeom>
          <a:noFill/>
          <a:ln>
            <a:noFill/>
          </a:ln>
        </p:spPr>
        <p:txBody>
          <a:bodyPr spcFirstLastPara="1" wrap="square" lIns="96625" tIns="48300" rIns="96625" bIns="48300"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2af87cb42ef_0_542: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2" name="Google Shape;282;g2af87cb42ef_0_542:notes"/>
          <p:cNvSpPr txBox="1">
            <a:spLocks noGrp="1"/>
          </p:cNvSpPr>
          <p:nvPr>
            <p:ph type="body" idx="1"/>
          </p:nvPr>
        </p:nvSpPr>
        <p:spPr>
          <a:xfrm>
            <a:off x="731520" y="4620577"/>
            <a:ext cx="5852100" cy="378060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283" name="Google Shape;283;g2af87cb42ef_0_542:notes"/>
          <p:cNvSpPr txBox="1">
            <a:spLocks noGrp="1"/>
          </p:cNvSpPr>
          <p:nvPr>
            <p:ph type="sldNum" idx="12"/>
          </p:nvPr>
        </p:nvSpPr>
        <p:spPr>
          <a:xfrm>
            <a:off x="4143587" y="9119474"/>
            <a:ext cx="3169800" cy="481800"/>
          </a:xfrm>
          <a:prstGeom prst="rect">
            <a:avLst/>
          </a:prstGeom>
          <a:noFill/>
          <a:ln>
            <a:noFill/>
          </a:ln>
        </p:spPr>
        <p:txBody>
          <a:bodyPr spcFirstLastPara="1" wrap="square" lIns="96625" tIns="48300" rIns="96625" bIns="48300"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g2af87cb42ef_0_593: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2" name="Google Shape;292;g2af87cb42ef_0_593:notes"/>
          <p:cNvSpPr txBox="1">
            <a:spLocks noGrp="1"/>
          </p:cNvSpPr>
          <p:nvPr>
            <p:ph type="body" idx="1"/>
          </p:nvPr>
        </p:nvSpPr>
        <p:spPr>
          <a:xfrm>
            <a:off x="731520" y="4620577"/>
            <a:ext cx="5852100" cy="378060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293" name="Google Shape;293;g2af87cb42ef_0_593:notes"/>
          <p:cNvSpPr txBox="1">
            <a:spLocks noGrp="1"/>
          </p:cNvSpPr>
          <p:nvPr>
            <p:ph type="sldNum" idx="12"/>
          </p:nvPr>
        </p:nvSpPr>
        <p:spPr>
          <a:xfrm>
            <a:off x="4143587" y="9119474"/>
            <a:ext cx="3169800" cy="481800"/>
          </a:xfrm>
          <a:prstGeom prst="rect">
            <a:avLst/>
          </a:prstGeom>
          <a:noFill/>
          <a:ln>
            <a:noFill/>
          </a:ln>
        </p:spPr>
        <p:txBody>
          <a:bodyPr spcFirstLastPara="1" wrap="square" lIns="96625" tIns="48300" rIns="96625" bIns="48300"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g2af87cb42ef_0_64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2" name="Google Shape;302;g2af87cb42ef_0_644:notes"/>
          <p:cNvSpPr txBox="1">
            <a:spLocks noGrp="1"/>
          </p:cNvSpPr>
          <p:nvPr>
            <p:ph type="body" idx="1"/>
          </p:nvPr>
        </p:nvSpPr>
        <p:spPr>
          <a:xfrm>
            <a:off x="731520" y="4620577"/>
            <a:ext cx="5852100" cy="378060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303" name="Google Shape;303;g2af87cb42ef_0_644:notes"/>
          <p:cNvSpPr txBox="1">
            <a:spLocks noGrp="1"/>
          </p:cNvSpPr>
          <p:nvPr>
            <p:ph type="sldNum" idx="12"/>
          </p:nvPr>
        </p:nvSpPr>
        <p:spPr>
          <a:xfrm>
            <a:off x="4143587" y="9119474"/>
            <a:ext cx="3169800" cy="481800"/>
          </a:xfrm>
          <a:prstGeom prst="rect">
            <a:avLst/>
          </a:prstGeom>
          <a:noFill/>
          <a:ln>
            <a:noFill/>
          </a:ln>
        </p:spPr>
        <p:txBody>
          <a:bodyPr spcFirstLastPara="1" wrap="square" lIns="96625" tIns="48300" rIns="96625" bIns="48300"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2af87cb42ef_0_695: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2" name="Google Shape;312;g2af87cb42ef_0_695:notes"/>
          <p:cNvSpPr txBox="1">
            <a:spLocks noGrp="1"/>
          </p:cNvSpPr>
          <p:nvPr>
            <p:ph type="body" idx="1"/>
          </p:nvPr>
        </p:nvSpPr>
        <p:spPr>
          <a:xfrm>
            <a:off x="731520" y="4620577"/>
            <a:ext cx="5852100" cy="378060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313" name="Google Shape;313;g2af87cb42ef_0_695:notes"/>
          <p:cNvSpPr txBox="1">
            <a:spLocks noGrp="1"/>
          </p:cNvSpPr>
          <p:nvPr>
            <p:ph type="sldNum" idx="12"/>
          </p:nvPr>
        </p:nvSpPr>
        <p:spPr>
          <a:xfrm>
            <a:off x="4143587" y="9119474"/>
            <a:ext cx="3169800" cy="481800"/>
          </a:xfrm>
          <a:prstGeom prst="rect">
            <a:avLst/>
          </a:prstGeom>
          <a:noFill/>
          <a:ln>
            <a:noFill/>
          </a:ln>
        </p:spPr>
        <p:txBody>
          <a:bodyPr spcFirstLastPara="1" wrap="square" lIns="96625" tIns="48300" rIns="96625" bIns="48300"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0"/>
        <p:cNvGrpSpPr/>
        <p:nvPr/>
      </p:nvGrpSpPr>
      <p:grpSpPr>
        <a:xfrm>
          <a:off x="0" y="0"/>
          <a:ext cx="0" cy="0"/>
          <a:chOff x="0" y="0"/>
          <a:chExt cx="0" cy="0"/>
        </a:xfrm>
      </p:grpSpPr>
      <p:sp>
        <p:nvSpPr>
          <p:cNvPr id="321" name="Google Shape;321;p4:notes"/>
          <p:cNvSpPr txBox="1">
            <a:spLocks noGrp="1"/>
          </p:cNvSpPr>
          <p:nvPr>
            <p:ph type="body" idx="1"/>
          </p:nvPr>
        </p:nvSpPr>
        <p:spPr>
          <a:xfrm>
            <a:off x="731520" y="4620578"/>
            <a:ext cx="5852160" cy="378063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a:p>
            <a:pPr marL="457200" lvl="0" indent="-317500" algn="l" rtl="0">
              <a:lnSpc>
                <a:spcPct val="100000"/>
              </a:lnSpc>
              <a:spcBef>
                <a:spcPts val="0"/>
              </a:spcBef>
              <a:spcAft>
                <a:spcPts val="0"/>
              </a:spcAft>
              <a:buSzPts val="1400"/>
              <a:buAutoNum type="arabicParenBoth"/>
            </a:pPr>
            <a:r>
              <a:rPr lang="en-US"/>
              <a:t>MAKE REFERENCES to the GMS Access /1st time userid (reiterate) and </a:t>
            </a:r>
            <a:endParaRPr/>
          </a:p>
          <a:p>
            <a:pPr marL="457200" lvl="0" indent="-317500" algn="l" rtl="0">
              <a:lnSpc>
                <a:spcPct val="100000"/>
              </a:lnSpc>
              <a:spcBef>
                <a:spcPts val="0"/>
              </a:spcBef>
              <a:spcAft>
                <a:spcPts val="0"/>
              </a:spcAft>
              <a:buSzPts val="1400"/>
              <a:buAutoNum type="arabicParenBoth"/>
            </a:pPr>
            <a:r>
              <a:rPr lang="en-US"/>
              <a:t>(2) </a:t>
            </a:r>
            <a:r>
              <a:rPr lang="en-US" u="sng">
                <a:solidFill>
                  <a:schemeClr val="hlink"/>
                </a:solidFill>
                <a:hlinkClick r:id="rId3"/>
              </a:rPr>
              <a:t>http://goccp.maryland.gov/wp-content/uploads/NOFA-application-instructions.pdf</a:t>
            </a:r>
            <a:r>
              <a:rPr lang="en-US"/>
              <a:t> </a:t>
            </a:r>
            <a:endParaRPr/>
          </a:p>
          <a:p>
            <a:pPr marL="0" lvl="0" indent="0" algn="l" rtl="0">
              <a:lnSpc>
                <a:spcPct val="100000"/>
              </a:lnSpc>
              <a:spcBef>
                <a:spcPts val="0"/>
              </a:spcBef>
              <a:spcAft>
                <a:spcPts val="0"/>
              </a:spcAft>
              <a:buSzPts val="1400"/>
              <a:buNone/>
            </a:pPr>
            <a:endParaRPr/>
          </a:p>
        </p:txBody>
      </p:sp>
      <p:sp>
        <p:nvSpPr>
          <p:cNvPr id="322" name="Google Shape;322;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p5: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4" name="Google Shape;334;p5:notes"/>
          <p:cNvSpPr txBox="1">
            <a:spLocks noGrp="1"/>
          </p:cNvSpPr>
          <p:nvPr>
            <p:ph type="body" idx="1"/>
          </p:nvPr>
        </p:nvSpPr>
        <p:spPr>
          <a:xfrm>
            <a:off x="731520" y="4620577"/>
            <a:ext cx="5852100" cy="378060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Introduction on the Application Process: NoFA release– Application Submission</a:t>
            </a:r>
            <a:endParaRPr/>
          </a:p>
          <a:p>
            <a:pPr marL="0" lvl="0" indent="0" algn="l" rtl="0">
              <a:lnSpc>
                <a:spcPct val="100000"/>
              </a:lnSpc>
              <a:spcBef>
                <a:spcPts val="0"/>
              </a:spcBef>
              <a:spcAft>
                <a:spcPts val="0"/>
              </a:spcAft>
              <a:buSzPts val="1400"/>
              <a:buNone/>
            </a:pPr>
            <a:endParaRPr/>
          </a:p>
          <a:p>
            <a:pPr marL="457200" lvl="0" indent="-342900" algn="l" rtl="0">
              <a:lnSpc>
                <a:spcPct val="90000"/>
              </a:lnSpc>
              <a:spcBef>
                <a:spcPts val="1000"/>
              </a:spcBef>
              <a:spcAft>
                <a:spcPts val="0"/>
              </a:spcAft>
              <a:buClr>
                <a:schemeClr val="dk1"/>
              </a:buClr>
              <a:buSzPts val="1800"/>
              <a:buAutoNum type="arabicPeriod"/>
            </a:pPr>
            <a:r>
              <a:rPr lang="en-US" sz="2800"/>
              <a:t>You submit the application</a:t>
            </a:r>
            <a:endParaRPr sz="2800"/>
          </a:p>
          <a:p>
            <a:pPr marL="457200" lvl="0" indent="-342900" algn="l" rtl="0">
              <a:lnSpc>
                <a:spcPct val="90000"/>
              </a:lnSpc>
              <a:spcBef>
                <a:spcPts val="0"/>
              </a:spcBef>
              <a:spcAft>
                <a:spcPts val="0"/>
              </a:spcAft>
              <a:buClr>
                <a:schemeClr val="dk1"/>
              </a:buClr>
              <a:buSzPts val="1800"/>
              <a:buAutoNum type="arabicPeriod"/>
            </a:pPr>
            <a:r>
              <a:rPr lang="en-US" sz="2800"/>
              <a:t>Our office does a Technical Review</a:t>
            </a:r>
            <a:endParaRPr sz="2800"/>
          </a:p>
          <a:p>
            <a:pPr marL="457200" lvl="0" indent="0" algn="l" rtl="0">
              <a:lnSpc>
                <a:spcPct val="90000"/>
              </a:lnSpc>
              <a:spcBef>
                <a:spcPts val="1000"/>
              </a:spcBef>
              <a:spcAft>
                <a:spcPts val="0"/>
              </a:spcAft>
              <a:buClr>
                <a:schemeClr val="dk1"/>
              </a:buClr>
              <a:buSzPts val="1100"/>
              <a:buFont typeface="Arial"/>
              <a:buNone/>
            </a:pPr>
            <a:r>
              <a:rPr lang="en-US" sz="2800"/>
              <a:t>	Checking for Required documents</a:t>
            </a:r>
            <a:endParaRPr sz="2800"/>
          </a:p>
          <a:p>
            <a:pPr marL="457200" lvl="0" indent="0" algn="l" rtl="0">
              <a:lnSpc>
                <a:spcPct val="90000"/>
              </a:lnSpc>
              <a:spcBef>
                <a:spcPts val="1000"/>
              </a:spcBef>
              <a:spcAft>
                <a:spcPts val="0"/>
              </a:spcAft>
              <a:buClr>
                <a:schemeClr val="dk1"/>
              </a:buClr>
              <a:buSzPts val="1100"/>
              <a:buFont typeface="Arial"/>
              <a:buNone/>
            </a:pPr>
            <a:r>
              <a:rPr lang="en-US" sz="2800"/>
              <a:t>		Assurances, Anti-Lobbying, SAM/UEI, Time Stamp</a:t>
            </a:r>
            <a:endParaRPr sz="2800"/>
          </a:p>
          <a:p>
            <a:pPr marL="457200" lvl="0" indent="0" algn="l" rtl="0">
              <a:lnSpc>
                <a:spcPct val="90000"/>
              </a:lnSpc>
              <a:spcBef>
                <a:spcPts val="1000"/>
              </a:spcBef>
              <a:spcAft>
                <a:spcPts val="0"/>
              </a:spcAft>
              <a:buClr>
                <a:schemeClr val="dk1"/>
              </a:buClr>
              <a:buSzPts val="1100"/>
              <a:buFont typeface="Arial"/>
              <a:buNone/>
            </a:pPr>
            <a:r>
              <a:rPr lang="en-US" sz="2800"/>
              <a:t>	Checking for a completed application - all sections completed</a:t>
            </a:r>
            <a:endParaRPr sz="2800"/>
          </a:p>
          <a:p>
            <a:pPr marL="457200" lvl="0" indent="-342900" algn="l" rtl="0">
              <a:lnSpc>
                <a:spcPct val="90000"/>
              </a:lnSpc>
              <a:spcBef>
                <a:spcPts val="1000"/>
              </a:spcBef>
              <a:spcAft>
                <a:spcPts val="0"/>
              </a:spcAft>
              <a:buClr>
                <a:schemeClr val="dk1"/>
              </a:buClr>
              <a:buSzPts val="1800"/>
              <a:buAutoNum type="arabicPeriod"/>
            </a:pPr>
            <a:r>
              <a:rPr lang="en-US" sz="2800"/>
              <a:t>Your application is reviewed by 3 different reviewers and rated.</a:t>
            </a:r>
            <a:endParaRPr sz="2800"/>
          </a:p>
          <a:p>
            <a:pPr marL="457200" lvl="0" indent="-342900" algn="l" rtl="0">
              <a:lnSpc>
                <a:spcPct val="90000"/>
              </a:lnSpc>
              <a:spcBef>
                <a:spcPts val="0"/>
              </a:spcBef>
              <a:spcAft>
                <a:spcPts val="0"/>
              </a:spcAft>
              <a:buClr>
                <a:schemeClr val="dk1"/>
              </a:buClr>
              <a:buSzPts val="1800"/>
              <a:buAutoNum type="arabicPeriod"/>
            </a:pPr>
            <a:r>
              <a:rPr lang="en-US" sz="2800"/>
              <a:t>The data is sorted into a database ranking from highest to lowest.</a:t>
            </a:r>
            <a:endParaRPr sz="2800"/>
          </a:p>
          <a:p>
            <a:pPr marL="457200" lvl="0" indent="-342900" algn="l" rtl="0">
              <a:lnSpc>
                <a:spcPct val="90000"/>
              </a:lnSpc>
              <a:spcBef>
                <a:spcPts val="0"/>
              </a:spcBef>
              <a:spcAft>
                <a:spcPts val="0"/>
              </a:spcAft>
              <a:buClr>
                <a:schemeClr val="dk1"/>
              </a:buClr>
              <a:buSzPts val="1800"/>
              <a:buAutoNum type="arabicPeriod"/>
            </a:pPr>
            <a:r>
              <a:rPr lang="en-US" sz="2800"/>
              <a:t>The Program Manager reviews and makes a recommendation.</a:t>
            </a:r>
            <a:endParaRPr sz="2800"/>
          </a:p>
          <a:p>
            <a:pPr marL="457200" lvl="0" indent="-342900" algn="l" rtl="0">
              <a:lnSpc>
                <a:spcPct val="90000"/>
              </a:lnSpc>
              <a:spcBef>
                <a:spcPts val="0"/>
              </a:spcBef>
              <a:spcAft>
                <a:spcPts val="0"/>
              </a:spcAft>
              <a:buClr>
                <a:schemeClr val="dk1"/>
              </a:buClr>
              <a:buSzPts val="1800"/>
              <a:buAutoNum type="arabicPeriod"/>
            </a:pPr>
            <a:r>
              <a:rPr lang="en-US" sz="2800"/>
              <a:t>The recommendations are sent Law Enforcement Grant Director</a:t>
            </a:r>
            <a:endParaRPr sz="2800"/>
          </a:p>
          <a:p>
            <a:pPr marL="457200" lvl="0" indent="-342900" algn="l" rtl="0">
              <a:lnSpc>
                <a:spcPct val="90000"/>
              </a:lnSpc>
              <a:spcBef>
                <a:spcPts val="0"/>
              </a:spcBef>
              <a:spcAft>
                <a:spcPts val="0"/>
              </a:spcAft>
              <a:buClr>
                <a:schemeClr val="dk1"/>
              </a:buClr>
              <a:buSzPts val="1800"/>
              <a:buAutoNum type="arabicPeriod"/>
            </a:pPr>
            <a:r>
              <a:rPr lang="en-US" sz="2800"/>
              <a:t>Next step is the recommendations are sent to the Policy Director of Law Enforcement.</a:t>
            </a:r>
            <a:endParaRPr sz="2800"/>
          </a:p>
          <a:p>
            <a:pPr marL="457200" lvl="0" indent="-342900" algn="l" rtl="0">
              <a:lnSpc>
                <a:spcPct val="90000"/>
              </a:lnSpc>
              <a:spcBef>
                <a:spcPts val="0"/>
              </a:spcBef>
              <a:spcAft>
                <a:spcPts val="0"/>
              </a:spcAft>
              <a:buClr>
                <a:schemeClr val="dk1"/>
              </a:buClr>
              <a:buSzPts val="1800"/>
              <a:buAutoNum type="arabicPeriod"/>
            </a:pPr>
            <a:r>
              <a:rPr lang="en-US" sz="2800"/>
              <a:t>Finally it goes to the Executive Director.</a:t>
            </a:r>
            <a:endParaRPr sz="2800"/>
          </a:p>
          <a:p>
            <a:pPr marL="457200" lvl="0" indent="0" algn="l" rtl="0">
              <a:lnSpc>
                <a:spcPct val="90000"/>
              </a:lnSpc>
              <a:spcBef>
                <a:spcPts val="1000"/>
              </a:spcBef>
              <a:spcAft>
                <a:spcPts val="0"/>
              </a:spcAft>
              <a:buClr>
                <a:schemeClr val="dk1"/>
              </a:buClr>
              <a:buSzPts val="1100"/>
              <a:buFont typeface="Arial"/>
              <a:buNone/>
            </a:pPr>
            <a:endParaRPr sz="875"/>
          </a:p>
          <a:p>
            <a:pPr marL="457200" lvl="0" indent="0" algn="l" rtl="0">
              <a:lnSpc>
                <a:spcPct val="90000"/>
              </a:lnSpc>
              <a:spcBef>
                <a:spcPts val="1000"/>
              </a:spcBef>
              <a:spcAft>
                <a:spcPts val="0"/>
              </a:spcAft>
              <a:buClr>
                <a:schemeClr val="dk1"/>
              </a:buClr>
              <a:buSzPts val="1100"/>
              <a:buFont typeface="Arial"/>
              <a:buNone/>
            </a:pPr>
            <a:r>
              <a:rPr lang="en-US" sz="2800"/>
              <a:t>At any time this recommendations can be rejected or changed and the process starts all over again with the Program Manager</a:t>
            </a:r>
            <a:endParaRPr/>
          </a:p>
        </p:txBody>
      </p:sp>
      <p:sp>
        <p:nvSpPr>
          <p:cNvPr id="335" name="Google Shape;335;p5:notes"/>
          <p:cNvSpPr txBox="1">
            <a:spLocks noGrp="1"/>
          </p:cNvSpPr>
          <p:nvPr>
            <p:ph type="sldNum" idx="12"/>
          </p:nvPr>
        </p:nvSpPr>
        <p:spPr>
          <a:xfrm>
            <a:off x="4143587" y="9119474"/>
            <a:ext cx="3169800" cy="481800"/>
          </a:xfrm>
          <a:prstGeom prst="rect">
            <a:avLst/>
          </a:prstGeom>
          <a:noFill/>
          <a:ln>
            <a:noFill/>
          </a:ln>
        </p:spPr>
        <p:txBody>
          <a:bodyPr spcFirstLastPara="1" wrap="square" lIns="96625" tIns="48300" rIns="96625" bIns="48300"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p59:notes"/>
          <p:cNvSpPr txBox="1">
            <a:spLocks noGrp="1"/>
          </p:cNvSpPr>
          <p:nvPr>
            <p:ph type="body" idx="1"/>
          </p:nvPr>
        </p:nvSpPr>
        <p:spPr>
          <a:xfrm>
            <a:off x="731520" y="4620577"/>
            <a:ext cx="5852160" cy="3780473"/>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360" name="Google Shape;360;p59: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6"/>
        <p:cNvGrpSpPr/>
        <p:nvPr/>
      </p:nvGrpSpPr>
      <p:grpSpPr>
        <a:xfrm>
          <a:off x="0" y="0"/>
          <a:ext cx="0" cy="0"/>
          <a:chOff x="0" y="0"/>
          <a:chExt cx="0" cy="0"/>
        </a:xfrm>
      </p:grpSpPr>
      <p:sp>
        <p:nvSpPr>
          <p:cNvPr id="367" name="Google Shape;367;p60:notes"/>
          <p:cNvSpPr txBox="1">
            <a:spLocks noGrp="1"/>
          </p:cNvSpPr>
          <p:nvPr>
            <p:ph type="body" idx="1"/>
          </p:nvPr>
        </p:nvSpPr>
        <p:spPr>
          <a:xfrm>
            <a:off x="731520" y="4620577"/>
            <a:ext cx="5852160" cy="3780473"/>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368" name="Google Shape;368;p60: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4"/>
        <p:cNvGrpSpPr/>
        <p:nvPr/>
      </p:nvGrpSpPr>
      <p:grpSpPr>
        <a:xfrm>
          <a:off x="0" y="0"/>
          <a:ext cx="0" cy="0"/>
          <a:chOff x="0" y="0"/>
          <a:chExt cx="0" cy="0"/>
        </a:xfrm>
      </p:grpSpPr>
      <p:sp>
        <p:nvSpPr>
          <p:cNvPr id="375" name="Google Shape;375;p62:notes"/>
          <p:cNvSpPr txBox="1">
            <a:spLocks noGrp="1"/>
          </p:cNvSpPr>
          <p:nvPr>
            <p:ph type="body" idx="1"/>
          </p:nvPr>
        </p:nvSpPr>
        <p:spPr>
          <a:xfrm>
            <a:off x="731520" y="4620577"/>
            <a:ext cx="5852160" cy="3780473"/>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376" name="Google Shape;376;p62: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3:notes"/>
          <p:cNvSpPr txBox="1">
            <a:spLocks noGrp="1"/>
          </p:cNvSpPr>
          <p:nvPr>
            <p:ph type="body" idx="1"/>
          </p:nvPr>
        </p:nvSpPr>
        <p:spPr>
          <a:xfrm>
            <a:off x="731520" y="4620577"/>
            <a:ext cx="5852100" cy="378060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solidFill>
                <a:srgbClr val="000000"/>
              </a:solidFill>
            </a:endParaRPr>
          </a:p>
        </p:txBody>
      </p:sp>
      <p:sp>
        <p:nvSpPr>
          <p:cNvPr id="103" name="Google Shape;103;p3: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2"/>
        <p:cNvGrpSpPr/>
        <p:nvPr/>
      </p:nvGrpSpPr>
      <p:grpSpPr>
        <a:xfrm>
          <a:off x="0" y="0"/>
          <a:ext cx="0" cy="0"/>
          <a:chOff x="0" y="0"/>
          <a:chExt cx="0" cy="0"/>
        </a:xfrm>
      </p:grpSpPr>
      <p:sp>
        <p:nvSpPr>
          <p:cNvPr id="383" name="Google Shape;383;p55: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4" name="Google Shape;384;p55:notes"/>
          <p:cNvSpPr txBox="1">
            <a:spLocks noGrp="1"/>
          </p:cNvSpPr>
          <p:nvPr>
            <p:ph type="body" idx="1"/>
          </p:nvPr>
        </p:nvSpPr>
        <p:spPr>
          <a:xfrm>
            <a:off x="731520" y="4620578"/>
            <a:ext cx="5852100" cy="378060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Clr>
                <a:schemeClr val="dk1"/>
              </a:buClr>
              <a:buSzPts val="1100"/>
              <a:buNone/>
            </a:pPr>
            <a:endParaRPr/>
          </a:p>
          <a:p>
            <a:pPr marL="0" lvl="0" indent="0" algn="l" rtl="0">
              <a:lnSpc>
                <a:spcPct val="100000"/>
              </a:lnSpc>
              <a:spcBef>
                <a:spcPts val="0"/>
              </a:spcBef>
              <a:spcAft>
                <a:spcPts val="0"/>
              </a:spcAft>
              <a:buClr>
                <a:schemeClr val="dk1"/>
              </a:buClr>
              <a:buSzPts val="1100"/>
              <a:buNone/>
            </a:pPr>
            <a:endParaRPr/>
          </a:p>
          <a:p>
            <a:pPr marL="0" lvl="0" indent="0" algn="l" rtl="0">
              <a:lnSpc>
                <a:spcPct val="100000"/>
              </a:lnSpc>
              <a:spcBef>
                <a:spcPts val="0"/>
              </a:spcBef>
              <a:spcAft>
                <a:spcPts val="0"/>
              </a:spcAft>
              <a:buClr>
                <a:schemeClr val="dk1"/>
              </a:buClr>
              <a:buSzPts val="1100"/>
              <a:buNone/>
            </a:pPr>
            <a:r>
              <a:rPr lang="en-US"/>
              <a:t>Open up to any questions before break out room</a:t>
            </a:r>
            <a:endParaRPr/>
          </a:p>
        </p:txBody>
      </p:sp>
      <p:sp>
        <p:nvSpPr>
          <p:cNvPr id="385" name="Google Shape;385;p55:notes"/>
          <p:cNvSpPr txBox="1">
            <a:spLocks noGrp="1"/>
          </p:cNvSpPr>
          <p:nvPr>
            <p:ph type="sldNum" idx="12"/>
          </p:nvPr>
        </p:nvSpPr>
        <p:spPr>
          <a:xfrm>
            <a:off x="4143587" y="9119474"/>
            <a:ext cx="3169800" cy="481500"/>
          </a:xfrm>
          <a:prstGeom prst="rect">
            <a:avLst/>
          </a:prstGeom>
          <a:noFill/>
          <a:ln>
            <a:noFill/>
          </a:ln>
        </p:spPr>
        <p:txBody>
          <a:bodyPr spcFirstLastPara="1" wrap="square" lIns="96625" tIns="48300" rIns="96625" bIns="48300" anchor="b" anchorCtr="0">
            <a:noAutofit/>
          </a:bodyPr>
          <a:lstStyle/>
          <a:p>
            <a:pPr marL="0" lvl="0" indent="0" algn="r" rtl="0">
              <a:lnSpc>
                <a:spcPct val="100000"/>
              </a:lnSpc>
              <a:spcBef>
                <a:spcPts val="0"/>
              </a:spcBef>
              <a:spcAft>
                <a:spcPts val="0"/>
              </a:spcAft>
              <a:buSzPts val="1400"/>
              <a:buNone/>
            </a:pPr>
            <a:fld id="{00000000-1234-1234-1234-123412341234}" type="slidenum">
              <a:rPr lang="en-US"/>
              <a:t>30</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Google Shape;391;p56:notes"/>
          <p:cNvSpPr txBox="1">
            <a:spLocks noGrp="1"/>
          </p:cNvSpPr>
          <p:nvPr>
            <p:ph type="body" idx="1"/>
          </p:nvPr>
        </p:nvSpPr>
        <p:spPr>
          <a:xfrm>
            <a:off x="731520" y="4620577"/>
            <a:ext cx="5852160" cy="3780473"/>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392" name="Google Shape;392;p56: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1:notes"/>
          <p:cNvSpPr txBox="1">
            <a:spLocks noGrp="1"/>
          </p:cNvSpPr>
          <p:nvPr>
            <p:ph type="body" idx="1"/>
          </p:nvPr>
        </p:nvSpPr>
        <p:spPr>
          <a:xfrm>
            <a:off x="731520" y="4620578"/>
            <a:ext cx="5852160" cy="3780630"/>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a:p>
            <a:pPr marL="457200" lvl="0" indent="-317500" algn="l" rtl="0">
              <a:lnSpc>
                <a:spcPct val="100000"/>
              </a:lnSpc>
              <a:spcBef>
                <a:spcPts val="0"/>
              </a:spcBef>
              <a:spcAft>
                <a:spcPts val="0"/>
              </a:spcAft>
              <a:buSzPts val="1400"/>
              <a:buAutoNum type="arabicParenBoth"/>
            </a:pPr>
            <a:r>
              <a:rPr lang="en-US"/>
              <a:t>MAKE REFERENCES to the GMS Access /1st time userid (reiterate) and </a:t>
            </a:r>
            <a:endParaRPr/>
          </a:p>
          <a:p>
            <a:pPr marL="457200" lvl="0" indent="-317500" algn="l" rtl="0">
              <a:lnSpc>
                <a:spcPct val="100000"/>
              </a:lnSpc>
              <a:spcBef>
                <a:spcPts val="0"/>
              </a:spcBef>
              <a:spcAft>
                <a:spcPts val="0"/>
              </a:spcAft>
              <a:buSzPts val="1400"/>
              <a:buAutoNum type="arabicParenBoth"/>
            </a:pPr>
            <a:r>
              <a:rPr lang="en-US"/>
              <a:t>(2) </a:t>
            </a:r>
            <a:r>
              <a:rPr lang="en-US" u="sng">
                <a:solidFill>
                  <a:schemeClr val="hlink"/>
                </a:solidFill>
                <a:hlinkClick r:id="rId3"/>
              </a:rPr>
              <a:t>http://goccp.maryland.gov/wp-content/uploads/NOFA-application-instructions.pdf</a:t>
            </a:r>
            <a:r>
              <a:rPr lang="en-US"/>
              <a:t> </a:t>
            </a:r>
            <a:endParaRPr/>
          </a:p>
          <a:p>
            <a:pPr marL="0" lvl="0" indent="0" algn="l" rtl="0">
              <a:lnSpc>
                <a:spcPct val="100000"/>
              </a:lnSpc>
              <a:spcBef>
                <a:spcPts val="0"/>
              </a:spcBef>
              <a:spcAft>
                <a:spcPts val="0"/>
              </a:spcAft>
              <a:buSzPts val="1400"/>
              <a:buNone/>
            </a:pPr>
            <a:endParaRPr/>
          </a:p>
        </p:txBody>
      </p:sp>
      <p:sp>
        <p:nvSpPr>
          <p:cNvPr id="120" name="Google Shape;120;p1: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6:notes"/>
          <p:cNvSpPr txBox="1">
            <a:spLocks noGrp="1"/>
          </p:cNvSpPr>
          <p:nvPr>
            <p:ph type="body" idx="1"/>
          </p:nvPr>
        </p:nvSpPr>
        <p:spPr>
          <a:xfrm>
            <a:off x="731520" y="4620577"/>
            <a:ext cx="5852160" cy="3780473"/>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132" name="Google Shape;132;p6: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4:notes"/>
          <p:cNvSpPr txBox="1">
            <a:spLocks noGrp="1"/>
          </p:cNvSpPr>
          <p:nvPr>
            <p:ph type="body" idx="1"/>
          </p:nvPr>
        </p:nvSpPr>
        <p:spPr>
          <a:xfrm>
            <a:off x="731520" y="4620577"/>
            <a:ext cx="5852160" cy="3780473"/>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140" name="Google Shape;140;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7:notes"/>
          <p:cNvSpPr txBox="1">
            <a:spLocks noGrp="1"/>
          </p:cNvSpPr>
          <p:nvPr>
            <p:ph type="body" idx="1"/>
          </p:nvPr>
        </p:nvSpPr>
        <p:spPr>
          <a:xfrm>
            <a:off x="731520" y="4620577"/>
            <a:ext cx="5852160" cy="3780473"/>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150" name="Google Shape;150;p7: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0:notes"/>
          <p:cNvSpPr txBox="1">
            <a:spLocks noGrp="1"/>
          </p:cNvSpPr>
          <p:nvPr>
            <p:ph type="body" idx="1"/>
          </p:nvPr>
        </p:nvSpPr>
        <p:spPr>
          <a:xfrm>
            <a:off x="731520" y="4620577"/>
            <a:ext cx="5852160" cy="3780473"/>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158" name="Google Shape;158;p10: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35:notes"/>
          <p:cNvSpPr txBox="1">
            <a:spLocks noGrp="1"/>
          </p:cNvSpPr>
          <p:nvPr>
            <p:ph type="body" idx="1"/>
          </p:nvPr>
        </p:nvSpPr>
        <p:spPr>
          <a:xfrm>
            <a:off x="731520" y="4620577"/>
            <a:ext cx="5852160" cy="3780473"/>
          </a:xfrm>
          <a:prstGeom prst="rect">
            <a:avLst/>
          </a:prstGeom>
          <a:noFill/>
          <a:ln>
            <a:noFill/>
          </a:ln>
        </p:spPr>
        <p:txBody>
          <a:bodyPr spcFirstLastPara="1" wrap="square" lIns="96625" tIns="48300" rIns="96625" bIns="48300" anchor="t" anchorCtr="0">
            <a:noAutofit/>
          </a:bodyPr>
          <a:lstStyle/>
          <a:p>
            <a:pPr marL="0" lvl="0" indent="0" algn="l" rtl="0">
              <a:lnSpc>
                <a:spcPct val="100000"/>
              </a:lnSpc>
              <a:spcBef>
                <a:spcPts val="0"/>
              </a:spcBef>
              <a:spcAft>
                <a:spcPts val="0"/>
              </a:spcAft>
              <a:buSzPts val="1400"/>
              <a:buNone/>
            </a:pPr>
            <a:endParaRPr/>
          </a:p>
        </p:txBody>
      </p:sp>
      <p:sp>
        <p:nvSpPr>
          <p:cNvPr id="166" name="Google Shape;166;p35: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4"/>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AutoNum type="arabicPeriod"/>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7"/>
        <p:cNvGrpSpPr/>
        <p:nvPr/>
      </p:nvGrpSpPr>
      <p:grpSpPr>
        <a:xfrm>
          <a:off x="0" y="0"/>
          <a:ext cx="0" cy="0"/>
          <a:chOff x="0" y="0"/>
          <a:chExt cx="0" cy="0"/>
        </a:xfrm>
      </p:grpSpPr>
      <p:sp>
        <p:nvSpPr>
          <p:cNvPr id="28" name="Google Shape;28;p3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3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0" name="Google Shape;30;p3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3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2" name="Google Shape;32;p3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3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3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3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6"/>
        <p:cNvGrpSpPr/>
        <p:nvPr/>
      </p:nvGrpSpPr>
      <p:grpSpPr>
        <a:xfrm>
          <a:off x="0" y="0"/>
          <a:ext cx="0" cy="0"/>
          <a:chOff x="0" y="0"/>
          <a:chExt cx="0" cy="0"/>
        </a:xfrm>
      </p:grpSpPr>
      <p:sp>
        <p:nvSpPr>
          <p:cNvPr id="37" name="Google Shape;37;p33"/>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33"/>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3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3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3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2"/>
        <p:cNvGrpSpPr/>
        <p:nvPr/>
      </p:nvGrpSpPr>
      <p:grpSpPr>
        <a:xfrm>
          <a:off x="0" y="0"/>
          <a:ext cx="0" cy="0"/>
          <a:chOff x="0" y="0"/>
          <a:chExt cx="0" cy="0"/>
        </a:xfrm>
      </p:grpSpPr>
      <p:sp>
        <p:nvSpPr>
          <p:cNvPr id="43" name="Google Shape;43;p3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3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3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6"/>
        <p:cNvGrpSpPr/>
        <p:nvPr/>
      </p:nvGrpSpPr>
      <p:grpSpPr>
        <a:xfrm>
          <a:off x="0" y="0"/>
          <a:ext cx="0" cy="0"/>
          <a:chOff x="0" y="0"/>
          <a:chExt cx="0" cy="0"/>
        </a:xfrm>
      </p:grpSpPr>
      <p:sp>
        <p:nvSpPr>
          <p:cNvPr id="47" name="Google Shape;47;p3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3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9" name="Google Shape;49;p3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0" name="Google Shape;5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3"/>
        <p:cNvGrpSpPr/>
        <p:nvPr/>
      </p:nvGrpSpPr>
      <p:grpSpPr>
        <a:xfrm>
          <a:off x="0" y="0"/>
          <a:ext cx="0" cy="0"/>
          <a:chOff x="0" y="0"/>
          <a:chExt cx="0" cy="0"/>
        </a:xfrm>
      </p:grpSpPr>
      <p:sp>
        <p:nvSpPr>
          <p:cNvPr id="54" name="Google Shape;54;p4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0"/>
          <p:cNvSpPr>
            <a:spLocks noGrp="1"/>
          </p:cNvSpPr>
          <p:nvPr>
            <p:ph type="pic" idx="2"/>
          </p:nvPr>
        </p:nvSpPr>
        <p:spPr>
          <a:xfrm>
            <a:off x="5183188" y="987425"/>
            <a:ext cx="6172200" cy="4873625"/>
          </a:xfrm>
          <a:prstGeom prst="rect">
            <a:avLst/>
          </a:prstGeom>
          <a:noFill/>
          <a:ln>
            <a:noFill/>
          </a:ln>
        </p:spPr>
      </p:sp>
      <p:sp>
        <p:nvSpPr>
          <p:cNvPr id="56" name="Google Shape;56;p4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7" name="Google Shape;57;p4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4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0"/>
        <p:cNvGrpSpPr/>
        <p:nvPr/>
      </p:nvGrpSpPr>
      <p:grpSpPr>
        <a:xfrm>
          <a:off x="0" y="0"/>
          <a:ext cx="0" cy="0"/>
          <a:chOff x="0" y="0"/>
          <a:chExt cx="0" cy="0"/>
        </a:xfrm>
      </p:grpSpPr>
      <p:sp>
        <p:nvSpPr>
          <p:cNvPr id="61" name="Google Shape;61;p4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3" name="Google Shape;63;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6"/>
        <p:cNvGrpSpPr/>
        <p:nvPr/>
      </p:nvGrpSpPr>
      <p:grpSpPr>
        <a:xfrm>
          <a:off x="0" y="0"/>
          <a:ext cx="0" cy="0"/>
          <a:chOff x="0" y="0"/>
          <a:chExt cx="0" cy="0"/>
        </a:xfrm>
      </p:grpSpPr>
      <p:sp>
        <p:nvSpPr>
          <p:cNvPr id="67" name="Google Shape;67;p4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4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3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gocpp.maryland.gov/grant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gocpp.maryland.gov/programs/" TargetMode="External"/><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hyperlink" Target="https://forms.gle/1VsrUarByPyYYnSq5" TargetMode="External"/><Relationship Id="rId2" Type="http://schemas.openxmlformats.org/officeDocument/2006/relationships/notesSlide" Target="../notesSlides/notesSlide30.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hyperlink" Target="https://gocpp.maryland.gov/" TargetMode="External"/><Relationship Id="rId7"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mailto:support@goccp.freshdesk.com" TargetMode="Externa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2"/>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77" name="Google Shape;77;p2"/>
          <p:cNvSpPr/>
          <p:nvPr/>
        </p:nvSpPr>
        <p:spPr>
          <a:xfrm>
            <a:off x="1114425" y="0"/>
            <a:ext cx="9963150" cy="6858000"/>
          </a:xfrm>
          <a:custGeom>
            <a:avLst/>
            <a:gdLst/>
            <a:ahLst/>
            <a:cxnLst/>
            <a:rect l="l" t="t" r="r" b="b"/>
            <a:pathLst>
              <a:path w="9963150" h="6858000" extrusionOk="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solidFill>
            <a:schemeClr val="lt1"/>
          </a:solidFill>
          <a:ln w="9525" cap="flat" cmpd="sng">
            <a:solidFill>
              <a:srgbClr val="EFEFEF"/>
            </a:solidFill>
            <a:prstDash val="solid"/>
            <a:miter lim="800000"/>
            <a:headEnd type="none" w="sm" len="sm"/>
            <a:tailEnd type="none" w="sm" len="sm"/>
          </a:ln>
          <a:effectLst>
            <a:outerShdw blurRad="139700" sx="102000" sy="102000" algn="ctr" rotWithShape="0">
              <a:srgbClr val="D8D8D8">
                <a:alpha val="34117"/>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78" name="Google Shape;78;p2"/>
          <p:cNvSpPr/>
          <p:nvPr/>
        </p:nvSpPr>
        <p:spPr>
          <a:xfrm>
            <a:off x="1121664" y="0"/>
            <a:ext cx="9948672" cy="6858000"/>
          </a:xfrm>
          <a:custGeom>
            <a:avLst/>
            <a:gdLst/>
            <a:ahLst/>
            <a:cxnLst/>
            <a:rect l="l" t="t" r="r" b="b"/>
            <a:pathLst>
              <a:path w="9963150" h="6858000" extrusionOk="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solidFill>
            <a:schemeClr val="lt1"/>
          </a:solidFill>
          <a:ln w="9525" cap="flat" cmpd="sng">
            <a:solidFill>
              <a:srgbClr val="2E4D9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79" name="Google Shape;79;p2"/>
          <p:cNvSpPr txBox="1">
            <a:spLocks noGrp="1"/>
          </p:cNvSpPr>
          <p:nvPr>
            <p:ph type="ctrTitle"/>
          </p:nvPr>
        </p:nvSpPr>
        <p:spPr>
          <a:xfrm>
            <a:off x="1524003" y="-80379"/>
            <a:ext cx="9144000" cy="2764028"/>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6100"/>
              <a:buFont typeface="Calibri"/>
              <a:buNone/>
            </a:pPr>
            <a:r>
              <a:rPr lang="en-US" sz="5400" b="1">
                <a:solidFill>
                  <a:srgbClr val="2E4D9F"/>
                </a:solidFill>
              </a:rPr>
              <a:t>Governor’s Office of Crime Prevention and Policy </a:t>
            </a:r>
            <a:r>
              <a:rPr lang="en-US" sz="3600" b="1">
                <a:solidFill>
                  <a:srgbClr val="C8A200"/>
                </a:solidFill>
              </a:rPr>
              <a:t>(GOCPP)</a:t>
            </a:r>
            <a:endParaRPr sz="4800" b="1">
              <a:solidFill>
                <a:srgbClr val="C8A200"/>
              </a:solidFill>
            </a:endParaRPr>
          </a:p>
        </p:txBody>
      </p:sp>
      <p:sp>
        <p:nvSpPr>
          <p:cNvPr id="80" name="Google Shape;80;p2"/>
          <p:cNvSpPr txBox="1">
            <a:spLocks noGrp="1"/>
          </p:cNvSpPr>
          <p:nvPr>
            <p:ph type="subTitle" idx="1"/>
          </p:nvPr>
        </p:nvSpPr>
        <p:spPr>
          <a:xfrm>
            <a:off x="2649751" y="4888259"/>
            <a:ext cx="7257487" cy="1427902"/>
          </a:xfrm>
          <a:prstGeom prst="rect">
            <a:avLst/>
          </a:prstGeom>
          <a:noFill/>
          <a:ln>
            <a:noFill/>
          </a:ln>
        </p:spPr>
        <p:txBody>
          <a:bodyPr spcFirstLastPara="1" wrap="square" lIns="91425" tIns="45700" rIns="91425" bIns="45700" anchor="ctr" anchorCtr="0">
            <a:noAutofit/>
          </a:bodyPr>
          <a:lstStyle/>
          <a:p>
            <a:pPr marL="0" marR="0" lvl="0" indent="0" algn="ctr" rtl="0">
              <a:lnSpc>
                <a:spcPct val="70000"/>
              </a:lnSpc>
              <a:spcBef>
                <a:spcPts val="0"/>
              </a:spcBef>
              <a:spcAft>
                <a:spcPts val="0"/>
              </a:spcAft>
              <a:buClr>
                <a:srgbClr val="2E7A40"/>
              </a:buClr>
              <a:buSzPts val="1235"/>
              <a:buFont typeface="Arial"/>
              <a:buNone/>
            </a:pPr>
            <a:r>
              <a:rPr lang="en-US"/>
              <a:t>Applicant Technical Assistance Call</a:t>
            </a:r>
            <a:endParaRPr sz="3200"/>
          </a:p>
          <a:p>
            <a:pPr marL="0" marR="0" lvl="0" indent="0" algn="ctr" rtl="0">
              <a:lnSpc>
                <a:spcPct val="70000"/>
              </a:lnSpc>
              <a:spcBef>
                <a:spcPts val="0"/>
              </a:spcBef>
              <a:spcAft>
                <a:spcPts val="0"/>
              </a:spcAft>
              <a:buClr>
                <a:srgbClr val="2E7A40"/>
              </a:buClr>
              <a:buSzPts val="1235"/>
              <a:buFont typeface="Arial"/>
              <a:buNone/>
            </a:pPr>
            <a:r>
              <a:rPr lang="en-US"/>
              <a:t>Tuesday, August 12, 2025</a:t>
            </a:r>
            <a:endParaRPr/>
          </a:p>
          <a:p>
            <a:pPr marL="0" marR="0" lvl="0" indent="0" algn="ctr" rtl="0">
              <a:lnSpc>
                <a:spcPct val="70000"/>
              </a:lnSpc>
              <a:spcBef>
                <a:spcPts val="0"/>
              </a:spcBef>
              <a:spcAft>
                <a:spcPts val="0"/>
              </a:spcAft>
              <a:buClr>
                <a:srgbClr val="2E7A40"/>
              </a:buClr>
              <a:buSzPts val="1235"/>
              <a:buFont typeface="Arial"/>
              <a:buNone/>
            </a:pPr>
            <a:r>
              <a:rPr lang="en-US"/>
              <a:t>10:00 – 11:00 AM</a:t>
            </a:r>
            <a:endParaRPr/>
          </a:p>
          <a:p>
            <a:pPr marL="0" marR="0" lvl="0" indent="0" algn="ctr" rtl="0">
              <a:lnSpc>
                <a:spcPct val="70000"/>
              </a:lnSpc>
              <a:spcBef>
                <a:spcPts val="0"/>
              </a:spcBef>
              <a:spcAft>
                <a:spcPts val="0"/>
              </a:spcAft>
              <a:buClr>
                <a:srgbClr val="2E7A40"/>
              </a:buClr>
              <a:buSzPts val="1235"/>
              <a:buFont typeface="Arial"/>
              <a:buNone/>
            </a:pPr>
            <a:endParaRPr sz="2000"/>
          </a:p>
          <a:p>
            <a:pPr marL="0" marR="0" lvl="0" indent="0" algn="ctr" rtl="0">
              <a:lnSpc>
                <a:spcPct val="70000"/>
              </a:lnSpc>
              <a:spcBef>
                <a:spcPts val="0"/>
              </a:spcBef>
              <a:spcAft>
                <a:spcPts val="0"/>
              </a:spcAft>
              <a:buClr>
                <a:srgbClr val="2E7A40"/>
              </a:buClr>
              <a:buSzPts val="1235"/>
              <a:buFont typeface="Arial"/>
              <a:buNone/>
            </a:pPr>
            <a:endParaRPr sz="2000"/>
          </a:p>
          <a:p>
            <a:pPr marL="0" marR="0" lvl="0" indent="0" algn="ctr" rtl="0">
              <a:lnSpc>
                <a:spcPct val="70000"/>
              </a:lnSpc>
              <a:spcBef>
                <a:spcPts val="0"/>
              </a:spcBef>
              <a:spcAft>
                <a:spcPts val="0"/>
              </a:spcAft>
              <a:buClr>
                <a:srgbClr val="2E7A40"/>
              </a:buClr>
              <a:buSzPts val="1235"/>
              <a:buFont typeface="Arial"/>
              <a:buNone/>
            </a:pPr>
            <a:r>
              <a:rPr lang="en-US" sz="2000" u="sng">
                <a:solidFill>
                  <a:schemeClr val="hlink"/>
                </a:solidFill>
                <a:hlinkClick r:id="rId3"/>
              </a:rPr>
              <a:t>gocpp.maryland.gov/grants/</a:t>
            </a:r>
            <a:r>
              <a:rPr lang="en-US" sz="2000"/>
              <a:t> </a:t>
            </a:r>
            <a:endParaRPr sz="2000"/>
          </a:p>
          <a:p>
            <a:pPr marL="0" marR="0" lvl="0" indent="0" algn="ctr" rtl="0">
              <a:lnSpc>
                <a:spcPct val="70000"/>
              </a:lnSpc>
              <a:spcBef>
                <a:spcPts val="0"/>
              </a:spcBef>
              <a:spcAft>
                <a:spcPts val="0"/>
              </a:spcAft>
              <a:buClr>
                <a:srgbClr val="2E7A40"/>
              </a:buClr>
              <a:buSzPts val="1235"/>
              <a:buFont typeface="Arial"/>
              <a:buNone/>
            </a:pPr>
            <a:endParaRPr sz="2000"/>
          </a:p>
        </p:txBody>
      </p:sp>
      <p:sp>
        <p:nvSpPr>
          <p:cNvPr id="81" name="Google Shape;81;p2"/>
          <p:cNvSpPr/>
          <p:nvPr/>
        </p:nvSpPr>
        <p:spPr>
          <a:xfrm>
            <a:off x="3718550" y="5633743"/>
            <a:ext cx="4755000" cy="70800"/>
          </a:xfrm>
          <a:prstGeom prst="rect">
            <a:avLst/>
          </a:prstGeom>
          <a:solidFill>
            <a:srgbClr val="C1B17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82" name="Google Shape;82;p2"/>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a:t>
            </a:fld>
            <a:endParaRPr/>
          </a:p>
        </p:txBody>
      </p:sp>
      <p:pic>
        <p:nvPicPr>
          <p:cNvPr id="83" name="Google Shape;83;p2"/>
          <p:cNvPicPr preferRelativeResize="0"/>
          <p:nvPr/>
        </p:nvPicPr>
        <p:blipFill rotWithShape="1">
          <a:blip r:embed="rId4">
            <a:alphaModFix/>
          </a:blip>
          <a:srcRect/>
          <a:stretch/>
        </p:blipFill>
        <p:spPr>
          <a:xfrm>
            <a:off x="10668000" y="56600"/>
            <a:ext cx="1420676" cy="1416630"/>
          </a:xfrm>
          <a:prstGeom prst="rect">
            <a:avLst/>
          </a:prstGeom>
          <a:noFill/>
          <a:ln>
            <a:noFill/>
          </a:ln>
        </p:spPr>
      </p:pic>
      <p:sp>
        <p:nvSpPr>
          <p:cNvPr id="84" name="Google Shape;84;p2"/>
          <p:cNvSpPr txBox="1"/>
          <p:nvPr/>
        </p:nvSpPr>
        <p:spPr>
          <a:xfrm>
            <a:off x="1523997" y="2376526"/>
            <a:ext cx="9280637" cy="2090369"/>
          </a:xfrm>
          <a:prstGeom prst="rect">
            <a:avLst/>
          </a:prstGeom>
          <a:noFill/>
          <a:ln>
            <a:noFill/>
          </a:ln>
        </p:spPr>
        <p:txBody>
          <a:bodyPr spcFirstLastPara="1" wrap="square" lIns="91425" tIns="45700" rIns="91425" bIns="45700" anchor="ctr" anchorCtr="0">
            <a:noAutofit/>
          </a:bodyPr>
          <a:lstStyle/>
          <a:p>
            <a:pPr marL="0" marR="0" lvl="0" indent="0" algn="ctr" rtl="0">
              <a:lnSpc>
                <a:spcPct val="70000"/>
              </a:lnSpc>
              <a:spcBef>
                <a:spcPts val="0"/>
              </a:spcBef>
              <a:spcAft>
                <a:spcPts val="0"/>
              </a:spcAft>
              <a:buClr>
                <a:srgbClr val="2E7A40"/>
              </a:buClr>
              <a:buSzPts val="1235"/>
              <a:buFont typeface="Arial"/>
              <a:buNone/>
            </a:pPr>
            <a:r>
              <a:rPr lang="en-US" sz="3200" b="1" i="0" u="none" strike="noStrike" cap="none">
                <a:solidFill>
                  <a:schemeClr val="dk1"/>
                </a:solidFill>
                <a:latin typeface="Calibri"/>
                <a:ea typeface="Calibri"/>
                <a:cs typeface="Calibri"/>
                <a:sym typeface="Calibri"/>
              </a:rPr>
              <a:t>State Fiscal Year (SFY) 2026 </a:t>
            </a:r>
            <a:endParaRPr sz="1400" b="0" i="0" u="none" strike="noStrike" cap="none">
              <a:solidFill>
                <a:srgbClr val="000000"/>
              </a:solidFill>
              <a:latin typeface="Arial"/>
              <a:ea typeface="Arial"/>
              <a:cs typeface="Arial"/>
              <a:sym typeface="Arial"/>
            </a:endParaRPr>
          </a:p>
          <a:p>
            <a:pPr marL="0" marR="0" lvl="0" indent="0" algn="ctr" rtl="0">
              <a:lnSpc>
                <a:spcPct val="70000"/>
              </a:lnSpc>
              <a:spcBef>
                <a:spcPts val="0"/>
              </a:spcBef>
              <a:spcAft>
                <a:spcPts val="0"/>
              </a:spcAft>
              <a:buClr>
                <a:srgbClr val="2E7A40"/>
              </a:buClr>
              <a:buSzPts val="1235"/>
              <a:buFont typeface="Arial"/>
              <a:buNone/>
            </a:pPr>
            <a:r>
              <a:rPr lang="en-US" sz="3200" b="1" i="0" u="none" strike="noStrike" cap="none">
                <a:solidFill>
                  <a:srgbClr val="2F5496"/>
                </a:solidFill>
                <a:latin typeface="Calibri"/>
                <a:ea typeface="Calibri"/>
                <a:cs typeface="Calibri"/>
                <a:sym typeface="Calibri"/>
              </a:rPr>
              <a:t>Comprehensive Opioid Abuse Program Grant Fund</a:t>
            </a:r>
            <a:r>
              <a:rPr lang="en-US" sz="3200" b="1" i="0" u="none" strike="noStrike" cap="none">
                <a:solidFill>
                  <a:srgbClr val="C8A200"/>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ctr" rtl="0">
              <a:lnSpc>
                <a:spcPct val="70000"/>
              </a:lnSpc>
              <a:spcBef>
                <a:spcPts val="0"/>
              </a:spcBef>
              <a:spcAft>
                <a:spcPts val="0"/>
              </a:spcAft>
              <a:buClr>
                <a:srgbClr val="2E7A40"/>
              </a:buClr>
              <a:buSzPts val="1235"/>
              <a:buFont typeface="Arial"/>
              <a:buNone/>
            </a:pPr>
            <a:endParaRPr sz="3200" b="1" i="0" u="none" strike="noStrike" cap="none">
              <a:solidFill>
                <a:schemeClr val="dk1"/>
              </a:solidFill>
              <a:latin typeface="Calibri"/>
              <a:ea typeface="Calibri"/>
              <a:cs typeface="Calibri"/>
              <a:sym typeface="Calibri"/>
            </a:endParaRPr>
          </a:p>
          <a:p>
            <a:pPr marL="0" marR="0" lvl="0" indent="0" algn="ctr" rtl="0">
              <a:lnSpc>
                <a:spcPct val="70000"/>
              </a:lnSpc>
              <a:spcBef>
                <a:spcPts val="0"/>
              </a:spcBef>
              <a:spcAft>
                <a:spcPts val="0"/>
              </a:spcAft>
              <a:buClr>
                <a:srgbClr val="2E7A40"/>
              </a:buClr>
              <a:buSzPts val="1235"/>
              <a:buFont typeface="Arial"/>
              <a:buNone/>
            </a:pPr>
            <a:r>
              <a:rPr lang="en-US" sz="3200" b="1" i="0" u="none" strike="noStrike" cap="none">
                <a:solidFill>
                  <a:schemeClr val="dk1"/>
                </a:solidFill>
                <a:latin typeface="Calibri"/>
                <a:ea typeface="Calibri"/>
                <a:cs typeface="Calibri"/>
                <a:sym typeface="Calibri"/>
              </a:rPr>
              <a:t>Notice of Funding Availability (NOFA) </a:t>
            </a:r>
            <a:endParaRPr sz="1400" b="0" i="0" u="none" strike="noStrike" cap="none">
              <a:solidFill>
                <a:srgbClr val="000000"/>
              </a:solidFill>
              <a:latin typeface="Arial"/>
              <a:ea typeface="Arial"/>
              <a:cs typeface="Arial"/>
              <a:sym typeface="Arial"/>
            </a:endParaRPr>
          </a:p>
          <a:p>
            <a:pPr marL="0" marR="0" lvl="0" indent="0" algn="ctr" rtl="0">
              <a:lnSpc>
                <a:spcPct val="70000"/>
              </a:lnSpc>
              <a:spcBef>
                <a:spcPts val="0"/>
              </a:spcBef>
              <a:spcAft>
                <a:spcPts val="0"/>
              </a:spcAft>
              <a:buClr>
                <a:srgbClr val="2E7A40"/>
              </a:buClr>
              <a:buSzPts val="1235"/>
              <a:buFont typeface="Arial"/>
              <a:buNone/>
            </a:pPr>
            <a:endParaRPr sz="2800" b="1" i="0" u="none" strike="noStrike" cap="non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57"/>
          <p:cNvSpPr/>
          <p:nvPr/>
        </p:nvSpPr>
        <p:spPr>
          <a:xfrm>
            <a:off x="0" y="9832"/>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8" name="Google Shape;178;p57"/>
          <p:cNvSpPr/>
          <p:nvPr/>
        </p:nvSpPr>
        <p:spPr>
          <a:xfrm flipH="1">
            <a:off x="8729060" y="3488267"/>
            <a:ext cx="3291900" cy="3200400"/>
          </a:xfrm>
          <a:prstGeom prst="rtTriangle">
            <a:avLst/>
          </a:prstGeom>
          <a:solidFill>
            <a:srgbClr val="C1B17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9" name="Google Shape;179;p57"/>
          <p:cNvSpPr/>
          <p:nvPr/>
        </p:nvSpPr>
        <p:spPr>
          <a:xfrm>
            <a:off x="641774" y="623275"/>
            <a:ext cx="10905000" cy="5607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80" name="Google Shape;180;p57"/>
          <p:cNvSpPr txBox="1">
            <a:spLocks noGrp="1"/>
          </p:cNvSpPr>
          <p:nvPr>
            <p:ph type="title"/>
          </p:nvPr>
        </p:nvSpPr>
        <p:spPr>
          <a:xfrm>
            <a:off x="1075775" y="1188624"/>
            <a:ext cx="3578496" cy="475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5600"/>
              <a:buFont typeface="Calibri"/>
              <a:buNone/>
            </a:pPr>
            <a:r>
              <a:rPr lang="en-US" sz="5600" b="1">
                <a:solidFill>
                  <a:srgbClr val="2E4D9F"/>
                </a:solidFill>
              </a:rPr>
              <a:t>Program Narrative</a:t>
            </a:r>
            <a:endParaRPr sz="5600" b="1">
              <a:solidFill>
                <a:srgbClr val="2E4D9F"/>
              </a:solidFill>
            </a:endParaRPr>
          </a:p>
          <a:p>
            <a:pPr marL="0" lvl="0" indent="0" algn="l" rtl="0">
              <a:lnSpc>
                <a:spcPct val="90000"/>
              </a:lnSpc>
              <a:spcBef>
                <a:spcPts val="0"/>
              </a:spcBef>
              <a:spcAft>
                <a:spcPts val="0"/>
              </a:spcAft>
              <a:buClr>
                <a:schemeClr val="dk1"/>
              </a:buClr>
              <a:buSzPts val="5600"/>
              <a:buFont typeface="Calibri"/>
              <a:buNone/>
            </a:pPr>
            <a:endParaRPr sz="4300"/>
          </a:p>
        </p:txBody>
      </p:sp>
      <p:cxnSp>
        <p:nvCxnSpPr>
          <p:cNvPr id="181" name="Google Shape;181;p57"/>
          <p:cNvCxnSpPr/>
          <p:nvPr/>
        </p:nvCxnSpPr>
        <p:spPr>
          <a:xfrm>
            <a:off x="4654296" y="1852863"/>
            <a:ext cx="0" cy="3236400"/>
          </a:xfrm>
          <a:prstGeom prst="straightConnector1">
            <a:avLst/>
          </a:prstGeom>
          <a:noFill/>
          <a:ln w="19050" cap="sq" cmpd="sng">
            <a:solidFill>
              <a:srgbClr val="3F3F3F"/>
            </a:solidFill>
            <a:prstDash val="solid"/>
            <a:miter lim="800000"/>
            <a:headEnd type="none" w="sm" len="sm"/>
            <a:tailEnd type="none" w="sm" len="sm"/>
          </a:ln>
        </p:spPr>
      </p:cxnSp>
      <p:sp>
        <p:nvSpPr>
          <p:cNvPr id="182" name="Google Shape;182;p57"/>
          <p:cNvSpPr txBox="1">
            <a:spLocks noGrp="1"/>
          </p:cNvSpPr>
          <p:nvPr>
            <p:ph type="body" idx="1"/>
          </p:nvPr>
        </p:nvSpPr>
        <p:spPr>
          <a:xfrm>
            <a:off x="4210050" y="703625"/>
            <a:ext cx="6305700" cy="5500200"/>
          </a:xfrm>
          <a:prstGeom prst="rect">
            <a:avLst/>
          </a:prstGeom>
          <a:noFill/>
          <a:ln>
            <a:noFill/>
          </a:ln>
        </p:spPr>
        <p:txBody>
          <a:bodyPr spcFirstLastPara="1" wrap="square" lIns="91425" tIns="45700" rIns="91425" bIns="45700" anchor="ctr" anchorCtr="0">
            <a:noAutofit/>
          </a:bodyPr>
          <a:lstStyle/>
          <a:p>
            <a:pPr marL="228600" lvl="0" indent="0" algn="l" rtl="0">
              <a:lnSpc>
                <a:spcPct val="80000"/>
              </a:lnSpc>
              <a:spcBef>
                <a:spcPts val="1000"/>
              </a:spcBef>
              <a:spcAft>
                <a:spcPts val="0"/>
              </a:spcAft>
              <a:buSzPts val="1479"/>
              <a:buNone/>
            </a:pPr>
            <a:endParaRPr sz="1240" dirty="0"/>
          </a:p>
          <a:p>
            <a:pPr marL="228600" lvl="0" indent="0" algn="l" rtl="0">
              <a:lnSpc>
                <a:spcPct val="80000"/>
              </a:lnSpc>
              <a:spcBef>
                <a:spcPts val="1000"/>
              </a:spcBef>
              <a:spcAft>
                <a:spcPts val="0"/>
              </a:spcAft>
              <a:buSzPts val="1479"/>
              <a:buNone/>
            </a:pPr>
            <a:endParaRPr sz="1240" dirty="0"/>
          </a:p>
          <a:p>
            <a:pPr marL="228600" lvl="0" indent="0" algn="l" rtl="0">
              <a:lnSpc>
                <a:spcPct val="80000"/>
              </a:lnSpc>
              <a:spcBef>
                <a:spcPts val="1000"/>
              </a:spcBef>
              <a:spcAft>
                <a:spcPts val="0"/>
              </a:spcAft>
              <a:buSzPts val="1479"/>
              <a:buNone/>
            </a:pPr>
            <a:r>
              <a:rPr lang="en-US" sz="1762" dirty="0"/>
              <a:t>All applicants are </a:t>
            </a:r>
            <a:r>
              <a:rPr lang="en-US" sz="1762" b="1" dirty="0"/>
              <a:t>required</a:t>
            </a:r>
            <a:r>
              <a:rPr lang="en-US" sz="1762" dirty="0"/>
              <a:t> to adhere to the word limits applied to each section of their narrative:</a:t>
            </a:r>
            <a:endParaRPr sz="1762" dirty="0"/>
          </a:p>
          <a:p>
            <a:pPr marL="685800" lvl="1" indent="-236472" algn="l" rtl="0">
              <a:lnSpc>
                <a:spcPct val="80000"/>
              </a:lnSpc>
              <a:spcBef>
                <a:spcPts val="1000"/>
              </a:spcBef>
              <a:spcAft>
                <a:spcPts val="0"/>
              </a:spcAft>
              <a:buClr>
                <a:schemeClr val="accent2"/>
              </a:buClr>
              <a:buSzPts val="1924"/>
              <a:buFont typeface="Arial"/>
              <a:buChar char="•"/>
            </a:pPr>
            <a:r>
              <a:rPr lang="en-US" sz="1430" i="0" u="none" strike="noStrike" dirty="0">
                <a:solidFill>
                  <a:srgbClr val="000000"/>
                </a:solidFill>
                <a:latin typeface="Calibri"/>
                <a:ea typeface="Calibri"/>
                <a:cs typeface="Calibri"/>
                <a:sym typeface="Calibri"/>
              </a:rPr>
              <a:t>Overall Organization Information (Word Limit: 500)</a:t>
            </a:r>
            <a:endParaRPr sz="1240" dirty="0"/>
          </a:p>
          <a:p>
            <a:pPr marL="685800" lvl="1" indent="-236472" algn="l" rtl="0">
              <a:lnSpc>
                <a:spcPct val="80000"/>
              </a:lnSpc>
              <a:spcBef>
                <a:spcPts val="1000"/>
              </a:spcBef>
              <a:spcAft>
                <a:spcPts val="0"/>
              </a:spcAft>
              <a:buClr>
                <a:schemeClr val="accent2"/>
              </a:buClr>
              <a:buSzPts val="1924"/>
              <a:buFont typeface="Arial"/>
              <a:buChar char="•"/>
            </a:pPr>
            <a:r>
              <a:rPr lang="en-US" sz="1430" i="0" u="none" strike="noStrike" dirty="0">
                <a:solidFill>
                  <a:srgbClr val="000000"/>
                </a:solidFill>
                <a:latin typeface="Calibri"/>
                <a:ea typeface="Calibri"/>
                <a:cs typeface="Calibri"/>
                <a:sym typeface="Calibri"/>
              </a:rPr>
              <a:t>Problem Statement/Needs Justification (Word Limit: 500)</a:t>
            </a:r>
            <a:endParaRPr sz="1430" dirty="0">
              <a:latin typeface="Calibri"/>
              <a:ea typeface="Calibri"/>
              <a:cs typeface="Calibri"/>
              <a:sym typeface="Calibri"/>
            </a:endParaRPr>
          </a:p>
          <a:p>
            <a:pPr marL="685800" marR="0" lvl="1" indent="-236470" algn="l" rtl="0">
              <a:lnSpc>
                <a:spcPct val="80000"/>
              </a:lnSpc>
              <a:spcBef>
                <a:spcPts val="1000"/>
              </a:spcBef>
              <a:spcAft>
                <a:spcPts val="0"/>
              </a:spcAft>
              <a:buClr>
                <a:schemeClr val="accent2"/>
              </a:buClr>
              <a:buSzPts val="1924"/>
              <a:buChar char="•"/>
            </a:pPr>
            <a:r>
              <a:rPr lang="en-US" sz="1430" i="0" u="none" strike="noStrike" dirty="0">
                <a:solidFill>
                  <a:srgbClr val="000000"/>
                </a:solidFill>
                <a:latin typeface="Calibri"/>
                <a:ea typeface="Calibri"/>
                <a:cs typeface="Calibri"/>
                <a:sym typeface="Calibri"/>
              </a:rPr>
              <a:t>Program Purpose Area (Word Limit: 150)</a:t>
            </a:r>
            <a:endParaRPr sz="1240" dirty="0"/>
          </a:p>
          <a:p>
            <a:pPr marL="685800" marR="0" lvl="1" indent="-236470" algn="l" rtl="0">
              <a:lnSpc>
                <a:spcPct val="80000"/>
              </a:lnSpc>
              <a:spcBef>
                <a:spcPts val="1000"/>
              </a:spcBef>
              <a:spcAft>
                <a:spcPts val="0"/>
              </a:spcAft>
              <a:buClr>
                <a:schemeClr val="accent2"/>
              </a:buClr>
              <a:buSzPts val="1924"/>
              <a:buChar char="•"/>
            </a:pPr>
            <a:r>
              <a:rPr lang="en-US" sz="1430" i="0" u="none" strike="noStrike" dirty="0">
                <a:solidFill>
                  <a:srgbClr val="000000"/>
                </a:solidFill>
                <a:latin typeface="Calibri"/>
                <a:ea typeface="Calibri"/>
                <a:cs typeface="Calibri"/>
                <a:sym typeface="Calibri"/>
              </a:rPr>
              <a:t>Project Design (Word Limit: 750)</a:t>
            </a:r>
            <a:endParaRPr sz="1240" dirty="0"/>
          </a:p>
          <a:p>
            <a:pPr marL="685800" marR="0" lvl="1" indent="-236470" algn="l" rtl="0">
              <a:lnSpc>
                <a:spcPct val="80000"/>
              </a:lnSpc>
              <a:spcBef>
                <a:spcPts val="1000"/>
              </a:spcBef>
              <a:spcAft>
                <a:spcPts val="0"/>
              </a:spcAft>
              <a:buClr>
                <a:schemeClr val="accent2"/>
              </a:buClr>
              <a:buSzPts val="1924"/>
              <a:buChar char="•"/>
            </a:pPr>
            <a:r>
              <a:rPr lang="en-US" sz="1430" i="0" u="none" strike="noStrike" dirty="0">
                <a:solidFill>
                  <a:srgbClr val="000000"/>
                </a:solidFill>
                <a:latin typeface="Calibri"/>
                <a:ea typeface="Calibri"/>
                <a:cs typeface="Calibri"/>
                <a:sym typeface="Calibri"/>
              </a:rPr>
              <a:t>Goals &amp; Objectives (Word Limit: 1,500)</a:t>
            </a:r>
            <a:endParaRPr sz="1240" dirty="0"/>
          </a:p>
          <a:p>
            <a:pPr marL="685800" marR="0" lvl="1" indent="-236470" algn="l" rtl="0">
              <a:lnSpc>
                <a:spcPct val="80000"/>
              </a:lnSpc>
              <a:spcBef>
                <a:spcPts val="1000"/>
              </a:spcBef>
              <a:spcAft>
                <a:spcPts val="0"/>
              </a:spcAft>
              <a:buClr>
                <a:schemeClr val="accent2"/>
              </a:buClr>
              <a:buSzPts val="1924"/>
              <a:buChar char="•"/>
            </a:pPr>
            <a:r>
              <a:rPr lang="en-US" sz="1430" i="0" u="none" strike="noStrike" dirty="0">
                <a:solidFill>
                  <a:srgbClr val="000000"/>
                </a:solidFill>
                <a:latin typeface="Calibri"/>
                <a:ea typeface="Calibri"/>
                <a:cs typeface="Calibri"/>
                <a:sym typeface="Calibri"/>
              </a:rPr>
              <a:t>Data Collection Plan (Word Limit: 250)</a:t>
            </a:r>
            <a:endParaRPr sz="1240" dirty="0"/>
          </a:p>
          <a:p>
            <a:pPr marL="685800" marR="0" lvl="1" indent="-236470" algn="l" rtl="0">
              <a:lnSpc>
                <a:spcPct val="80000"/>
              </a:lnSpc>
              <a:spcBef>
                <a:spcPts val="1000"/>
              </a:spcBef>
              <a:spcAft>
                <a:spcPts val="0"/>
              </a:spcAft>
              <a:buClr>
                <a:schemeClr val="accent2"/>
              </a:buClr>
              <a:buSzPts val="1924"/>
              <a:buChar char="•"/>
            </a:pPr>
            <a:r>
              <a:rPr lang="en-US" sz="1430" i="0" u="none" strike="noStrike" dirty="0">
                <a:solidFill>
                  <a:srgbClr val="000000"/>
                </a:solidFill>
                <a:latin typeface="Calibri"/>
                <a:ea typeface="Calibri"/>
                <a:cs typeface="Calibri"/>
                <a:sym typeface="Calibri"/>
              </a:rPr>
              <a:t>Grant Personnel (Word Limit: 500)</a:t>
            </a:r>
            <a:endParaRPr sz="1240" dirty="0"/>
          </a:p>
          <a:p>
            <a:pPr marL="685800" marR="0" lvl="1" indent="-236470" algn="l" rtl="0">
              <a:lnSpc>
                <a:spcPct val="80000"/>
              </a:lnSpc>
              <a:spcBef>
                <a:spcPts val="1000"/>
              </a:spcBef>
              <a:spcAft>
                <a:spcPts val="0"/>
              </a:spcAft>
              <a:buClr>
                <a:schemeClr val="accent2"/>
              </a:buClr>
              <a:buSzPts val="1924"/>
              <a:buChar char="•"/>
            </a:pPr>
            <a:r>
              <a:rPr lang="en-US" sz="1430" i="0" u="none" strike="noStrike" dirty="0">
                <a:solidFill>
                  <a:srgbClr val="000000"/>
                </a:solidFill>
                <a:latin typeface="Calibri"/>
                <a:ea typeface="Calibri"/>
                <a:cs typeface="Calibri"/>
                <a:sym typeface="Calibri"/>
              </a:rPr>
              <a:t>Sustainability (Word Limit: </a:t>
            </a:r>
            <a:r>
              <a:rPr lang="en-US" sz="1430" dirty="0">
                <a:solidFill>
                  <a:srgbClr val="000000"/>
                </a:solidFill>
              </a:rPr>
              <a:t>200</a:t>
            </a:r>
            <a:r>
              <a:rPr lang="en-US" sz="1430" i="0" u="none" strike="noStrike" dirty="0">
                <a:solidFill>
                  <a:srgbClr val="000000"/>
                </a:solidFill>
                <a:latin typeface="Calibri"/>
                <a:ea typeface="Calibri"/>
                <a:cs typeface="Calibri"/>
                <a:sym typeface="Calibri"/>
              </a:rPr>
              <a:t>)</a:t>
            </a:r>
            <a:endParaRPr sz="1240" dirty="0"/>
          </a:p>
          <a:p>
            <a:pPr marL="685800" marR="0" lvl="1" indent="-236470" algn="l" rtl="0">
              <a:lnSpc>
                <a:spcPct val="80000"/>
              </a:lnSpc>
              <a:spcBef>
                <a:spcPts val="1000"/>
              </a:spcBef>
              <a:spcAft>
                <a:spcPts val="0"/>
              </a:spcAft>
              <a:buClr>
                <a:schemeClr val="accent2"/>
              </a:buClr>
              <a:buSzPts val="1924"/>
              <a:buChar char="•"/>
            </a:pPr>
            <a:r>
              <a:rPr lang="en-US" sz="1430" i="0" u="none" strike="noStrike" dirty="0">
                <a:solidFill>
                  <a:srgbClr val="000000"/>
                </a:solidFill>
                <a:latin typeface="Calibri"/>
                <a:ea typeface="Calibri"/>
                <a:cs typeface="Calibri"/>
                <a:sym typeface="Calibri"/>
              </a:rPr>
              <a:t>Applicant Disclosure of Pending Applications Statement (Word Limit: 150)</a:t>
            </a:r>
            <a:endParaRPr sz="1240" dirty="0"/>
          </a:p>
          <a:p>
            <a:pPr marL="685800" marR="0" lvl="1" indent="-236470" algn="l" rtl="0">
              <a:lnSpc>
                <a:spcPct val="80000"/>
              </a:lnSpc>
              <a:spcBef>
                <a:spcPts val="1000"/>
              </a:spcBef>
              <a:spcAft>
                <a:spcPts val="0"/>
              </a:spcAft>
              <a:buClr>
                <a:schemeClr val="accent2"/>
              </a:buClr>
              <a:buSzPts val="1924"/>
              <a:buChar char="•"/>
            </a:pPr>
            <a:r>
              <a:rPr lang="en-US" sz="1430" i="0" u="none" strike="noStrike" dirty="0">
                <a:solidFill>
                  <a:srgbClr val="000000"/>
                </a:solidFill>
                <a:latin typeface="Calibri"/>
                <a:ea typeface="Calibri"/>
                <a:cs typeface="Calibri"/>
                <a:sym typeface="Calibri"/>
              </a:rPr>
              <a:t>Budget Details and Spending Plan (Word Limit: 750)</a:t>
            </a:r>
            <a:endParaRPr sz="1240" dirty="0"/>
          </a:p>
          <a:p>
            <a:pPr marL="685800" marR="0" lvl="1" indent="-114297" algn="l" rtl="0">
              <a:lnSpc>
                <a:spcPct val="80000"/>
              </a:lnSpc>
              <a:spcBef>
                <a:spcPts val="1000"/>
              </a:spcBef>
              <a:spcAft>
                <a:spcPts val="0"/>
              </a:spcAft>
              <a:buClr>
                <a:schemeClr val="accent2"/>
              </a:buClr>
              <a:buSzPts val="1824"/>
              <a:buNone/>
            </a:pPr>
            <a:endParaRPr sz="1430" i="0" u="none" strike="noStrike" dirty="0">
              <a:solidFill>
                <a:srgbClr val="000000"/>
              </a:solidFill>
              <a:latin typeface="Arial"/>
              <a:ea typeface="Arial"/>
              <a:cs typeface="Arial"/>
              <a:sym typeface="Arial"/>
            </a:endParaRPr>
          </a:p>
          <a:p>
            <a:pPr marL="685800" marR="0" lvl="1" indent="-114297" algn="l" rtl="0">
              <a:lnSpc>
                <a:spcPct val="80000"/>
              </a:lnSpc>
              <a:spcBef>
                <a:spcPts val="1000"/>
              </a:spcBef>
              <a:spcAft>
                <a:spcPts val="0"/>
              </a:spcAft>
              <a:buClr>
                <a:schemeClr val="accent2"/>
              </a:buClr>
              <a:buSzPts val="1824"/>
              <a:buNone/>
            </a:pPr>
            <a:endParaRPr sz="1430" i="0" u="none" strike="noStrike" dirty="0">
              <a:solidFill>
                <a:srgbClr val="000000"/>
              </a:solidFill>
              <a:latin typeface="Arial"/>
              <a:ea typeface="Arial"/>
              <a:cs typeface="Arial"/>
              <a:sym typeface="Arial"/>
            </a:endParaRPr>
          </a:p>
          <a:p>
            <a:pPr marL="685800" marR="0" lvl="1" indent="-114297" algn="l" rtl="0">
              <a:lnSpc>
                <a:spcPct val="80000"/>
              </a:lnSpc>
              <a:spcBef>
                <a:spcPts val="1000"/>
              </a:spcBef>
              <a:spcAft>
                <a:spcPts val="0"/>
              </a:spcAft>
              <a:buClr>
                <a:schemeClr val="accent2"/>
              </a:buClr>
              <a:buSzPts val="1824"/>
              <a:buNone/>
            </a:pPr>
            <a:endParaRPr sz="955" b="1" i="0" u="none" strike="noStrike" dirty="0">
              <a:solidFill>
                <a:srgbClr val="000000"/>
              </a:solidFill>
              <a:latin typeface="Arial"/>
              <a:ea typeface="Arial"/>
              <a:cs typeface="Arial"/>
              <a:sym typeface="Arial"/>
            </a:endParaRPr>
          </a:p>
        </p:txBody>
      </p:sp>
      <p:sp>
        <p:nvSpPr>
          <p:cNvPr id="183" name="Google Shape;183;p57"/>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10</a:t>
            </a:fld>
            <a:endParaRPr/>
          </a:p>
        </p:txBody>
      </p:sp>
      <p:pic>
        <p:nvPicPr>
          <p:cNvPr id="184" name="Google Shape;184;p57"/>
          <p:cNvPicPr preferRelativeResize="0"/>
          <p:nvPr/>
        </p:nvPicPr>
        <p:blipFill rotWithShape="1">
          <a:blip r:embed="rId3">
            <a:alphaModFix/>
          </a:blip>
          <a:srcRect/>
          <a:stretch/>
        </p:blipFill>
        <p:spPr>
          <a:xfrm>
            <a:off x="10492026" y="170400"/>
            <a:ext cx="1606776" cy="1602201"/>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5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r>
              <a:rPr lang="en-US" b="1">
                <a:solidFill>
                  <a:srgbClr val="2F5496"/>
                </a:solidFill>
              </a:rPr>
              <a:t>Budget</a:t>
            </a:r>
            <a:r>
              <a:rPr lang="en-US"/>
              <a:t>	</a:t>
            </a:r>
            <a:endParaRPr/>
          </a:p>
        </p:txBody>
      </p:sp>
      <p:sp>
        <p:nvSpPr>
          <p:cNvPr id="190" name="Google Shape;190;p58"/>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fontScale="25000" lnSpcReduction="20000"/>
          </a:bodyPr>
          <a:lstStyle/>
          <a:p>
            <a:pPr marL="0" lvl="0" indent="0" algn="l" rtl="0">
              <a:lnSpc>
                <a:spcPct val="90000"/>
              </a:lnSpc>
              <a:spcBef>
                <a:spcPts val="1000"/>
              </a:spcBef>
              <a:spcAft>
                <a:spcPts val="0"/>
              </a:spcAft>
              <a:buSzPct val="102856"/>
              <a:buNone/>
            </a:pPr>
            <a:r>
              <a:rPr lang="en-US" sz="7200"/>
              <a:t>All budget line items must be reasonable, allowable, and allocable to the project proposed for funding.</a:t>
            </a:r>
            <a:endParaRPr sz="7200"/>
          </a:p>
          <a:p>
            <a:pPr marL="0" lvl="0" indent="0" algn="l" rtl="0">
              <a:lnSpc>
                <a:spcPct val="90000"/>
              </a:lnSpc>
              <a:spcBef>
                <a:spcPts val="1000"/>
              </a:spcBef>
              <a:spcAft>
                <a:spcPts val="0"/>
              </a:spcAft>
              <a:buSzPct val="102856"/>
              <a:buNone/>
            </a:pPr>
            <a:endParaRPr sz="4500"/>
          </a:p>
          <a:p>
            <a:pPr marL="157163" lvl="0" indent="0" algn="l" rtl="0">
              <a:lnSpc>
                <a:spcPct val="90000"/>
              </a:lnSpc>
              <a:spcBef>
                <a:spcPts val="1000"/>
              </a:spcBef>
              <a:spcAft>
                <a:spcPts val="0"/>
              </a:spcAft>
              <a:buClr>
                <a:schemeClr val="dk1"/>
              </a:buClr>
              <a:buSzPct val="64285"/>
              <a:buNone/>
            </a:pPr>
            <a:r>
              <a:rPr lang="en-US" sz="7200" b="1"/>
              <a:t>Allowable Costs:</a:t>
            </a:r>
            <a:endParaRPr/>
          </a:p>
          <a:p>
            <a:pPr marL="157163" lvl="0" indent="0" algn="l" rtl="0">
              <a:lnSpc>
                <a:spcPct val="90000"/>
              </a:lnSpc>
              <a:spcBef>
                <a:spcPts val="1000"/>
              </a:spcBef>
              <a:spcAft>
                <a:spcPts val="0"/>
              </a:spcAft>
              <a:buClr>
                <a:schemeClr val="dk1"/>
              </a:buClr>
              <a:buSzPct val="64285"/>
              <a:buNone/>
            </a:pPr>
            <a:r>
              <a:rPr lang="en-US" sz="7200"/>
              <a:t>Personnel</a:t>
            </a:r>
            <a:endParaRPr/>
          </a:p>
          <a:p>
            <a:pPr marL="157163" lvl="0" indent="0" algn="l" rtl="0">
              <a:lnSpc>
                <a:spcPct val="90000"/>
              </a:lnSpc>
              <a:spcBef>
                <a:spcPts val="1000"/>
              </a:spcBef>
              <a:spcAft>
                <a:spcPts val="0"/>
              </a:spcAft>
              <a:buClr>
                <a:schemeClr val="dk1"/>
              </a:buClr>
              <a:buSzPct val="64285"/>
              <a:buNone/>
            </a:pPr>
            <a:r>
              <a:rPr lang="en-US" sz="7200"/>
              <a:t>Fringe</a:t>
            </a:r>
            <a:endParaRPr/>
          </a:p>
          <a:p>
            <a:pPr marL="157163" lvl="0" indent="0" algn="l" rtl="0">
              <a:lnSpc>
                <a:spcPct val="90000"/>
              </a:lnSpc>
              <a:spcBef>
                <a:spcPts val="1000"/>
              </a:spcBef>
              <a:spcAft>
                <a:spcPts val="0"/>
              </a:spcAft>
              <a:buClr>
                <a:schemeClr val="dk1"/>
              </a:buClr>
              <a:buSzPct val="64285"/>
              <a:buNone/>
            </a:pPr>
            <a:r>
              <a:rPr lang="en-US" sz="7200"/>
              <a:t>Operating Expenses</a:t>
            </a:r>
            <a:endParaRPr/>
          </a:p>
          <a:p>
            <a:pPr marL="157163" lvl="0" indent="0" algn="l" rtl="0">
              <a:lnSpc>
                <a:spcPct val="90000"/>
              </a:lnSpc>
              <a:spcBef>
                <a:spcPts val="1000"/>
              </a:spcBef>
              <a:spcAft>
                <a:spcPts val="0"/>
              </a:spcAft>
              <a:buClr>
                <a:schemeClr val="dk1"/>
              </a:buClr>
              <a:buSzPct val="64285"/>
              <a:buNone/>
            </a:pPr>
            <a:r>
              <a:rPr lang="en-US" sz="7200"/>
              <a:t>Travel </a:t>
            </a:r>
            <a:endParaRPr/>
          </a:p>
          <a:p>
            <a:pPr marL="157163" lvl="0" indent="0" algn="l" rtl="0">
              <a:lnSpc>
                <a:spcPct val="90000"/>
              </a:lnSpc>
              <a:spcBef>
                <a:spcPts val="1000"/>
              </a:spcBef>
              <a:spcAft>
                <a:spcPts val="0"/>
              </a:spcAft>
              <a:buClr>
                <a:schemeClr val="dk1"/>
              </a:buClr>
              <a:buSzPct val="64285"/>
              <a:buNone/>
            </a:pPr>
            <a:r>
              <a:rPr lang="en-US" sz="7200"/>
              <a:t>Contractual Services</a:t>
            </a:r>
            <a:endParaRPr/>
          </a:p>
          <a:p>
            <a:pPr marL="157163" lvl="0" indent="0" algn="l" rtl="0">
              <a:lnSpc>
                <a:spcPct val="90000"/>
              </a:lnSpc>
              <a:spcBef>
                <a:spcPts val="1000"/>
              </a:spcBef>
              <a:spcAft>
                <a:spcPts val="0"/>
              </a:spcAft>
              <a:buClr>
                <a:schemeClr val="dk1"/>
              </a:buClr>
              <a:buSzPct val="64285"/>
              <a:buNone/>
            </a:pPr>
            <a:r>
              <a:rPr lang="en-US" sz="7200"/>
              <a:t>Equipment</a:t>
            </a:r>
            <a:endParaRPr/>
          </a:p>
          <a:p>
            <a:pPr marL="157163" lvl="0" indent="0" algn="l" rtl="0">
              <a:lnSpc>
                <a:spcPct val="90000"/>
              </a:lnSpc>
              <a:spcBef>
                <a:spcPts val="1000"/>
              </a:spcBef>
              <a:spcAft>
                <a:spcPts val="0"/>
              </a:spcAft>
              <a:buClr>
                <a:schemeClr val="dk1"/>
              </a:buClr>
              <a:buSzPct val="64285"/>
              <a:buNone/>
            </a:pPr>
            <a:r>
              <a:rPr lang="en-US" sz="7200"/>
              <a:t>Other</a:t>
            </a:r>
            <a:endParaRPr/>
          </a:p>
          <a:p>
            <a:pPr marL="0" lvl="0" indent="0" algn="l" rtl="0">
              <a:lnSpc>
                <a:spcPct val="90000"/>
              </a:lnSpc>
              <a:spcBef>
                <a:spcPts val="1000"/>
              </a:spcBef>
              <a:spcAft>
                <a:spcPts val="0"/>
              </a:spcAft>
              <a:buSzPct val="102856"/>
              <a:buNone/>
            </a:pPr>
            <a:endParaRPr/>
          </a:p>
          <a:p>
            <a:pPr marL="0" lvl="0" indent="0" algn="l" rtl="0">
              <a:lnSpc>
                <a:spcPct val="90000"/>
              </a:lnSpc>
              <a:spcBef>
                <a:spcPts val="1000"/>
              </a:spcBef>
              <a:spcAft>
                <a:spcPts val="0"/>
              </a:spcAft>
              <a:buSzPct val="102856"/>
              <a:buNone/>
            </a:pPr>
            <a:endParaRPr/>
          </a:p>
          <a:p>
            <a:pPr marL="0" lvl="0" indent="0" algn="l" rtl="0">
              <a:lnSpc>
                <a:spcPct val="90000"/>
              </a:lnSpc>
              <a:spcBef>
                <a:spcPts val="1000"/>
              </a:spcBef>
              <a:spcAft>
                <a:spcPts val="0"/>
              </a:spcAft>
              <a:buSzPct val="102856"/>
              <a:buNone/>
            </a:pPr>
            <a:endParaRPr/>
          </a:p>
          <a:p>
            <a:pPr marL="0" lvl="0" indent="0" algn="l" rtl="0">
              <a:lnSpc>
                <a:spcPct val="90000"/>
              </a:lnSpc>
              <a:spcBef>
                <a:spcPts val="1000"/>
              </a:spcBef>
              <a:spcAft>
                <a:spcPts val="0"/>
              </a:spcAft>
              <a:buSzPct val="102856"/>
              <a:buNone/>
            </a:pPr>
            <a:endParaRPr/>
          </a:p>
          <a:p>
            <a:pPr marL="0" lvl="0" indent="0" algn="l" rtl="0">
              <a:lnSpc>
                <a:spcPct val="90000"/>
              </a:lnSpc>
              <a:spcBef>
                <a:spcPts val="1000"/>
              </a:spcBef>
              <a:spcAft>
                <a:spcPts val="0"/>
              </a:spcAft>
              <a:buSzPct val="102857"/>
              <a:buNone/>
            </a:pPr>
            <a:r>
              <a:rPr lang="en-US" sz="48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Note: There is </a:t>
            </a:r>
            <a:r>
              <a:rPr lang="en-US" sz="4800" b="1">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no match required for this funding source</a:t>
            </a:r>
            <a:r>
              <a:rPr lang="en-US" sz="48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 Do NOT enter a match into your budget. If you wish to show other financial or in-kind contributions to your program, it may be written into your narrative.</a:t>
            </a:r>
            <a:endParaRPr sz="4800"/>
          </a:p>
        </p:txBody>
      </p:sp>
      <p:sp>
        <p:nvSpPr>
          <p:cNvPr id="191" name="Google Shape;191;p5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11</a:t>
            </a:fld>
            <a:endParaRPr/>
          </a:p>
        </p:txBody>
      </p:sp>
      <p:pic>
        <p:nvPicPr>
          <p:cNvPr id="192" name="Google Shape;192;p58"/>
          <p:cNvPicPr preferRelativeResize="0"/>
          <p:nvPr/>
        </p:nvPicPr>
        <p:blipFill rotWithShape="1">
          <a:blip r:embed="rId3">
            <a:alphaModFix/>
          </a:blip>
          <a:srcRect/>
          <a:stretch/>
        </p:blipFill>
        <p:spPr>
          <a:xfrm>
            <a:off x="10084651" y="108875"/>
            <a:ext cx="1606776" cy="1602201"/>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r>
              <a:rPr lang="en-US" b="1">
                <a:solidFill>
                  <a:srgbClr val="2F5496"/>
                </a:solidFill>
              </a:rPr>
              <a:t>Budget</a:t>
            </a:r>
            <a:r>
              <a:rPr lang="en-US"/>
              <a:t>	</a:t>
            </a:r>
            <a:endParaRPr/>
          </a:p>
        </p:txBody>
      </p:sp>
      <p:sp>
        <p:nvSpPr>
          <p:cNvPr id="198" name="Google Shape;198;p8"/>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fontScale="70000" lnSpcReduction="20000"/>
          </a:bodyPr>
          <a:lstStyle/>
          <a:p>
            <a:pPr marL="157163" lvl="0" indent="0" algn="l" rtl="0">
              <a:lnSpc>
                <a:spcPct val="90000"/>
              </a:lnSpc>
              <a:spcBef>
                <a:spcPts val="1000"/>
              </a:spcBef>
              <a:spcAft>
                <a:spcPts val="0"/>
              </a:spcAft>
              <a:buClr>
                <a:schemeClr val="dk1"/>
              </a:buClr>
              <a:buSzPct val="64285"/>
              <a:buNone/>
            </a:pPr>
            <a:r>
              <a:rPr lang="en-US" b="1"/>
              <a:t>Unallowable Costs:</a:t>
            </a:r>
            <a:endParaRPr/>
          </a:p>
          <a:p>
            <a:pPr marL="114300" lvl="0" indent="0" algn="l" rtl="0">
              <a:lnSpc>
                <a:spcPct val="90000"/>
              </a:lnSpc>
              <a:spcBef>
                <a:spcPts val="1000"/>
              </a:spcBef>
              <a:spcAft>
                <a:spcPts val="0"/>
              </a:spcAft>
              <a:buSzPct val="91836"/>
              <a:buNone/>
            </a:pPr>
            <a:r>
              <a:rPr lang="en-US"/>
              <a:t>Alcoholic beverages </a:t>
            </a:r>
            <a:endParaRPr/>
          </a:p>
          <a:p>
            <a:pPr marL="114300" lvl="0" indent="0" algn="l" rtl="0">
              <a:lnSpc>
                <a:spcPct val="90000"/>
              </a:lnSpc>
              <a:spcBef>
                <a:spcPts val="1000"/>
              </a:spcBef>
              <a:spcAft>
                <a:spcPts val="0"/>
              </a:spcAft>
              <a:buSzPct val="91836"/>
              <a:buNone/>
            </a:pPr>
            <a:r>
              <a:rPr lang="en-US"/>
              <a:t>Bad debt </a:t>
            </a:r>
            <a:endParaRPr/>
          </a:p>
          <a:p>
            <a:pPr marL="114300" lvl="0" indent="0" algn="l" rtl="0">
              <a:lnSpc>
                <a:spcPct val="90000"/>
              </a:lnSpc>
              <a:spcBef>
                <a:spcPts val="1000"/>
              </a:spcBef>
              <a:spcAft>
                <a:spcPts val="0"/>
              </a:spcAft>
              <a:buSzPct val="91836"/>
              <a:buNone/>
            </a:pPr>
            <a:r>
              <a:rPr lang="en-US"/>
              <a:t>Bonuses or Commissions </a:t>
            </a:r>
            <a:endParaRPr/>
          </a:p>
          <a:p>
            <a:pPr marL="114300" lvl="0" indent="0" algn="l" rtl="0">
              <a:lnSpc>
                <a:spcPct val="90000"/>
              </a:lnSpc>
              <a:spcBef>
                <a:spcPts val="1000"/>
              </a:spcBef>
              <a:spcAft>
                <a:spcPts val="0"/>
              </a:spcAft>
              <a:buSzPct val="91836"/>
              <a:buNone/>
            </a:pPr>
            <a:r>
              <a:rPr lang="en-US"/>
              <a:t>Construction/Capital Expenses/Land Acquisition </a:t>
            </a:r>
            <a:endParaRPr/>
          </a:p>
          <a:p>
            <a:pPr marL="114300" lvl="0" indent="0" algn="l" rtl="0">
              <a:lnSpc>
                <a:spcPct val="90000"/>
              </a:lnSpc>
              <a:spcBef>
                <a:spcPts val="1000"/>
              </a:spcBef>
              <a:spcAft>
                <a:spcPts val="0"/>
              </a:spcAft>
              <a:buSzPct val="91836"/>
              <a:buNone/>
            </a:pPr>
            <a:r>
              <a:rPr lang="en-US"/>
              <a:t>Corporate Formation (costs associated with incorporation fees, brokers’ fees, fees to promoters, organizers or management consultants, attorneys, accountants, or investment counselor in connection with establishment or reorganization of an organization) </a:t>
            </a:r>
            <a:endParaRPr/>
          </a:p>
          <a:p>
            <a:pPr marL="114300" lvl="0" indent="0" algn="l" rtl="0">
              <a:lnSpc>
                <a:spcPct val="90000"/>
              </a:lnSpc>
              <a:spcBef>
                <a:spcPts val="1000"/>
              </a:spcBef>
              <a:spcAft>
                <a:spcPts val="0"/>
              </a:spcAft>
              <a:buSzPct val="91836"/>
              <a:buNone/>
            </a:pPr>
            <a:r>
              <a:rPr lang="en-US"/>
              <a:t>Fundraising </a:t>
            </a:r>
            <a:endParaRPr/>
          </a:p>
          <a:p>
            <a:pPr marL="114300" lvl="0" indent="0" algn="l" rtl="0">
              <a:lnSpc>
                <a:spcPct val="90000"/>
              </a:lnSpc>
              <a:spcBef>
                <a:spcPts val="1000"/>
              </a:spcBef>
              <a:spcAft>
                <a:spcPts val="0"/>
              </a:spcAft>
              <a:buSzPct val="91836"/>
              <a:buNone/>
            </a:pPr>
            <a:r>
              <a:rPr lang="en-US"/>
              <a:t>Honorarium </a:t>
            </a:r>
            <a:endParaRPr/>
          </a:p>
          <a:p>
            <a:pPr marL="114300" lvl="0" indent="0" algn="l" rtl="0">
              <a:lnSpc>
                <a:spcPct val="90000"/>
              </a:lnSpc>
              <a:spcBef>
                <a:spcPts val="1000"/>
              </a:spcBef>
              <a:spcAft>
                <a:spcPts val="0"/>
              </a:spcAft>
              <a:buSzPct val="91836"/>
              <a:buNone/>
            </a:pPr>
            <a:r>
              <a:rPr lang="en-US"/>
              <a:t>Lobbying costs (including membership fees to organizations whose primary activity is lobbying) </a:t>
            </a:r>
            <a:endParaRPr/>
          </a:p>
          <a:p>
            <a:pPr marL="114300" lvl="0" indent="0" algn="l" rtl="0">
              <a:lnSpc>
                <a:spcPct val="90000"/>
              </a:lnSpc>
              <a:spcBef>
                <a:spcPts val="1000"/>
              </a:spcBef>
              <a:spcAft>
                <a:spcPts val="0"/>
              </a:spcAft>
              <a:buSzPct val="91836"/>
              <a:buNone/>
            </a:pPr>
            <a:r>
              <a:rPr lang="en-US"/>
              <a:t>Meals (exception to consider food consumed by clients must be pre-approved.) </a:t>
            </a:r>
            <a:endParaRPr/>
          </a:p>
          <a:p>
            <a:pPr marL="114300" lvl="0" indent="0" algn="l" rtl="0">
              <a:lnSpc>
                <a:spcPct val="90000"/>
              </a:lnSpc>
              <a:spcBef>
                <a:spcPts val="1000"/>
              </a:spcBef>
              <a:spcAft>
                <a:spcPts val="0"/>
              </a:spcAft>
              <a:buSzPct val="91836"/>
              <a:buNone/>
            </a:pPr>
            <a:r>
              <a:rPr lang="en-US"/>
              <a:t>Trinkets (items such as hats, mugs, portfolios, t-shirts, coins, and gift bags) </a:t>
            </a:r>
            <a:endParaRPr/>
          </a:p>
          <a:p>
            <a:pPr marL="0" lvl="0" indent="0" algn="l" rtl="0">
              <a:lnSpc>
                <a:spcPct val="90000"/>
              </a:lnSpc>
              <a:spcBef>
                <a:spcPts val="1000"/>
              </a:spcBef>
              <a:spcAft>
                <a:spcPts val="0"/>
              </a:spcAft>
              <a:buSzPct val="102856"/>
              <a:buNone/>
            </a:pPr>
            <a:endParaRPr/>
          </a:p>
          <a:p>
            <a:pPr marL="0" lvl="0" indent="0" algn="l" rtl="0">
              <a:lnSpc>
                <a:spcPct val="90000"/>
              </a:lnSpc>
              <a:spcBef>
                <a:spcPts val="1000"/>
              </a:spcBef>
              <a:spcAft>
                <a:spcPts val="0"/>
              </a:spcAft>
              <a:buSzPct val="102856"/>
              <a:buNone/>
            </a:pPr>
            <a:endParaRPr/>
          </a:p>
          <a:p>
            <a:pPr marL="0" lvl="0" indent="0" algn="l" rtl="0">
              <a:lnSpc>
                <a:spcPct val="90000"/>
              </a:lnSpc>
              <a:spcBef>
                <a:spcPts val="1000"/>
              </a:spcBef>
              <a:spcAft>
                <a:spcPts val="0"/>
              </a:spcAft>
              <a:buSzPct val="102856"/>
              <a:buNone/>
            </a:pPr>
            <a:endParaRPr/>
          </a:p>
          <a:p>
            <a:pPr marL="0" lvl="0" indent="0" algn="l" rtl="0">
              <a:lnSpc>
                <a:spcPct val="90000"/>
              </a:lnSpc>
              <a:spcBef>
                <a:spcPts val="1000"/>
              </a:spcBef>
              <a:spcAft>
                <a:spcPts val="0"/>
              </a:spcAft>
              <a:buSzPct val="102856"/>
              <a:buNone/>
            </a:pPr>
            <a:endParaRPr/>
          </a:p>
        </p:txBody>
      </p:sp>
      <p:sp>
        <p:nvSpPr>
          <p:cNvPr id="199" name="Google Shape;19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12</a:t>
            </a:fld>
            <a:endParaRPr/>
          </a:p>
        </p:txBody>
      </p:sp>
      <p:pic>
        <p:nvPicPr>
          <p:cNvPr id="200" name="Google Shape;200;p8"/>
          <p:cNvPicPr preferRelativeResize="0"/>
          <p:nvPr/>
        </p:nvPicPr>
        <p:blipFill rotWithShape="1">
          <a:blip r:embed="rId3">
            <a:alphaModFix/>
          </a:blip>
          <a:srcRect/>
          <a:stretch/>
        </p:blipFill>
        <p:spPr>
          <a:xfrm>
            <a:off x="10084651" y="108875"/>
            <a:ext cx="1606776" cy="1602201"/>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g2af87cb42ef_0_135"/>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b="1">
                <a:solidFill>
                  <a:srgbClr val="2E4D9F"/>
                </a:solidFill>
              </a:rPr>
              <a:t>Example Grant Program</a:t>
            </a:r>
            <a:endParaRPr b="1">
              <a:solidFill>
                <a:srgbClr val="2E4D9F"/>
              </a:solidFill>
            </a:endParaRPr>
          </a:p>
        </p:txBody>
      </p:sp>
      <p:sp>
        <p:nvSpPr>
          <p:cNvPr id="207" name="Google Shape;207;g2af87cb42ef_0_135"/>
          <p:cNvSpPr txBox="1">
            <a:spLocks noGrp="1"/>
          </p:cNvSpPr>
          <p:nvPr>
            <p:ph type="body" idx="1"/>
          </p:nvPr>
        </p:nvSpPr>
        <p:spPr>
          <a:xfrm>
            <a:off x="838200" y="1847988"/>
            <a:ext cx="10515600" cy="43512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000"/>
              </a:spcBef>
              <a:spcAft>
                <a:spcPts val="0"/>
              </a:spcAft>
              <a:buSzPts val="1800"/>
              <a:buNone/>
            </a:pPr>
            <a:r>
              <a:rPr lang="en-US" sz="3800" b="1"/>
              <a:t>Title:</a:t>
            </a:r>
            <a:r>
              <a:rPr lang="en-US" sz="3800"/>
              <a:t> Community Outdoor Space Improvement Program (COSI) </a:t>
            </a:r>
            <a:r>
              <a:rPr lang="en-US" sz="2400" b="1">
                <a:solidFill>
                  <a:srgbClr val="FF0000"/>
                </a:solidFill>
              </a:rPr>
              <a:t>Fictitious Program</a:t>
            </a:r>
            <a:endParaRPr sz="2400" b="1">
              <a:solidFill>
                <a:srgbClr val="FF0000"/>
              </a:solidFill>
            </a:endParaRPr>
          </a:p>
          <a:p>
            <a:pPr marL="0" lvl="0" indent="0" algn="l" rtl="0">
              <a:lnSpc>
                <a:spcPct val="90000"/>
              </a:lnSpc>
              <a:spcBef>
                <a:spcPts val="1000"/>
              </a:spcBef>
              <a:spcAft>
                <a:spcPts val="0"/>
              </a:spcAft>
              <a:buSzPts val="1800"/>
              <a:buNone/>
            </a:pPr>
            <a:r>
              <a:rPr lang="en-US" sz="3800" b="1"/>
              <a:t>Purpose:</a:t>
            </a:r>
            <a:r>
              <a:rPr lang="en-US" sz="3800"/>
              <a:t> To improve the physical appearance and functionality of public outdoor spaces</a:t>
            </a:r>
            <a:endParaRPr sz="3800"/>
          </a:p>
          <a:p>
            <a:pPr marL="0" lvl="0" indent="0" algn="l" rtl="0">
              <a:lnSpc>
                <a:spcPct val="90000"/>
              </a:lnSpc>
              <a:spcBef>
                <a:spcPts val="1000"/>
              </a:spcBef>
              <a:spcAft>
                <a:spcPts val="0"/>
              </a:spcAft>
              <a:buSzPts val="1800"/>
              <a:buNone/>
            </a:pPr>
            <a:r>
              <a:rPr lang="en-US" sz="3800" b="1"/>
              <a:t>Eligibility:</a:t>
            </a:r>
            <a:r>
              <a:rPr lang="en-US" sz="3800"/>
              <a:t> County Government Agencies</a:t>
            </a:r>
            <a:endParaRPr sz="3800"/>
          </a:p>
        </p:txBody>
      </p:sp>
      <p:sp>
        <p:nvSpPr>
          <p:cNvPr id="208" name="Google Shape;208;g2af87cb42ef_0_135"/>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13</a:t>
            </a:fld>
            <a:endParaRPr/>
          </a:p>
        </p:txBody>
      </p:sp>
      <p:sp>
        <p:nvSpPr>
          <p:cNvPr id="209" name="Google Shape;209;g2af87cb42ef_0_135"/>
          <p:cNvSpPr txBox="1"/>
          <p:nvPr/>
        </p:nvSpPr>
        <p:spPr>
          <a:xfrm>
            <a:off x="746450" y="5542825"/>
            <a:ext cx="10515600" cy="1066800"/>
          </a:xfrm>
          <a:prstGeom prst="rect">
            <a:avLst/>
          </a:prstGeom>
          <a:solidFill>
            <a:srgbClr val="C1B17F"/>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i="0" u="none" strike="noStrike" cap="none">
                <a:solidFill>
                  <a:srgbClr val="2E4D9F"/>
                </a:solidFill>
                <a:latin typeface="Calibri"/>
                <a:ea typeface="Calibri"/>
                <a:cs typeface="Calibri"/>
                <a:sym typeface="Calibri"/>
              </a:rPr>
              <a:t>We will use this example program throughout the presentation to illustrate different sections of the application narrative</a:t>
            </a:r>
            <a:endParaRPr sz="2800" b="1" i="0" u="none" strike="noStrike" cap="none">
              <a:solidFill>
                <a:srgbClr val="2E4D9F"/>
              </a:solidFill>
              <a:latin typeface="Calibri"/>
              <a:ea typeface="Calibri"/>
              <a:cs typeface="Calibri"/>
              <a:sym typeface="Calibri"/>
            </a:endParaRPr>
          </a:p>
        </p:txBody>
      </p:sp>
      <p:pic>
        <p:nvPicPr>
          <p:cNvPr id="210" name="Google Shape;210;g2af87cb42ef_0_135"/>
          <p:cNvPicPr preferRelativeResize="0"/>
          <p:nvPr/>
        </p:nvPicPr>
        <p:blipFill rotWithShape="1">
          <a:blip r:embed="rId3">
            <a:alphaModFix/>
          </a:blip>
          <a:srcRect/>
          <a:stretch/>
        </p:blipFill>
        <p:spPr>
          <a:xfrm>
            <a:off x="10346326" y="88650"/>
            <a:ext cx="1606776" cy="160220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g2af87cb42ef_0_186"/>
          <p:cNvSpPr txBox="1"/>
          <p:nvPr/>
        </p:nvSpPr>
        <p:spPr>
          <a:xfrm>
            <a:off x="421475" y="553550"/>
            <a:ext cx="8088600" cy="922800"/>
          </a:xfrm>
          <a:prstGeom prst="rect">
            <a:avLst/>
          </a:prstGeom>
          <a:solidFill>
            <a:srgbClr val="C1B17F"/>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2800" b="0" i="0" u="none" strike="noStrike" cap="none">
              <a:solidFill>
                <a:schemeClr val="dk1"/>
              </a:solidFill>
              <a:latin typeface="Calibri"/>
              <a:ea typeface="Calibri"/>
              <a:cs typeface="Calibri"/>
              <a:sym typeface="Calibri"/>
            </a:endParaRPr>
          </a:p>
        </p:txBody>
      </p:sp>
      <p:sp>
        <p:nvSpPr>
          <p:cNvPr id="217" name="Google Shape;217;g2af87cb42ef_0_186"/>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solidFill>
                  <a:srgbClr val="2E4D9F"/>
                </a:solidFill>
              </a:rPr>
              <a:t>COSI Project Summary Samples</a:t>
            </a:r>
            <a:endParaRPr>
              <a:solidFill>
                <a:srgbClr val="2E4D9F"/>
              </a:solidFill>
            </a:endParaRPr>
          </a:p>
        </p:txBody>
      </p:sp>
      <p:sp>
        <p:nvSpPr>
          <p:cNvPr id="218" name="Google Shape;218;g2af87cb42ef_0_186"/>
          <p:cNvSpPr txBox="1">
            <a:spLocks noGrp="1"/>
          </p:cNvSpPr>
          <p:nvPr>
            <p:ph type="body" idx="1"/>
          </p:nvPr>
        </p:nvSpPr>
        <p:spPr>
          <a:xfrm>
            <a:off x="838200" y="1825625"/>
            <a:ext cx="10515600" cy="4351200"/>
          </a:xfrm>
          <a:prstGeom prst="rect">
            <a:avLst/>
          </a:prstGeom>
          <a:noFill/>
          <a:ln w="9525" cap="flat" cmpd="sng">
            <a:solidFill>
              <a:srgbClr val="C1B17F"/>
            </a:solidFill>
            <a:prstDash val="solid"/>
            <a:round/>
            <a:headEnd type="none" w="sm" len="sm"/>
            <a:tailEnd type="none" w="sm" len="sm"/>
          </a:ln>
        </p:spPr>
        <p:txBody>
          <a:bodyPr spcFirstLastPara="1" wrap="square" lIns="91425" tIns="45700" rIns="91425" bIns="45700" anchor="t" anchorCtr="0">
            <a:normAutofit/>
          </a:bodyPr>
          <a:lstStyle/>
          <a:p>
            <a:pPr marL="0" lvl="0" indent="0" algn="l" rtl="0">
              <a:lnSpc>
                <a:spcPct val="100000"/>
              </a:lnSpc>
              <a:spcBef>
                <a:spcPts val="1000"/>
              </a:spcBef>
              <a:spcAft>
                <a:spcPts val="0"/>
              </a:spcAft>
              <a:buSzPts val="1800"/>
              <a:buNone/>
            </a:pPr>
            <a:r>
              <a:rPr lang="en-US" sz="2600" b="1"/>
              <a:t>Good</a:t>
            </a:r>
            <a:r>
              <a:rPr lang="en-US" sz="2600"/>
              <a:t>:</a:t>
            </a:r>
            <a:endParaRPr sz="2600"/>
          </a:p>
          <a:p>
            <a:pPr marL="0" lvl="0" indent="0" algn="l" rtl="0">
              <a:lnSpc>
                <a:spcPct val="100000"/>
              </a:lnSpc>
              <a:spcBef>
                <a:spcPts val="1000"/>
              </a:spcBef>
              <a:spcAft>
                <a:spcPts val="0"/>
              </a:spcAft>
              <a:buSzPts val="1800"/>
              <a:buNone/>
            </a:pPr>
            <a:r>
              <a:rPr lang="en-US" sz="2600"/>
              <a:t>Lennig County’s “Play Space For All” project will improve the accessibility of five, county-owned playgrounds by adding in ADA compliant features and play structures to encourage use by all county residents. Grant funds will be used for construction and maintenance costs.</a:t>
            </a:r>
            <a:endParaRPr sz="2600"/>
          </a:p>
          <a:p>
            <a:pPr marL="0" lvl="0" indent="0" algn="l" rtl="0">
              <a:lnSpc>
                <a:spcPct val="100000"/>
              </a:lnSpc>
              <a:spcBef>
                <a:spcPts val="1000"/>
              </a:spcBef>
              <a:spcAft>
                <a:spcPts val="0"/>
              </a:spcAft>
              <a:buSzPts val="1800"/>
              <a:buNone/>
            </a:pPr>
            <a:endParaRPr sz="2600"/>
          </a:p>
          <a:p>
            <a:pPr marL="0" lvl="0" indent="0" algn="l" rtl="0">
              <a:lnSpc>
                <a:spcPct val="100000"/>
              </a:lnSpc>
              <a:spcBef>
                <a:spcPts val="1000"/>
              </a:spcBef>
              <a:spcAft>
                <a:spcPts val="0"/>
              </a:spcAft>
              <a:buSzPts val="1800"/>
              <a:buNone/>
            </a:pPr>
            <a:r>
              <a:rPr lang="en-US" sz="2600" b="1"/>
              <a:t>Not so great</a:t>
            </a:r>
            <a:r>
              <a:rPr lang="en-US" sz="2600"/>
              <a:t>:</a:t>
            </a:r>
            <a:endParaRPr sz="2600"/>
          </a:p>
          <a:p>
            <a:pPr marL="0" lvl="0" indent="0" algn="l" rtl="0">
              <a:lnSpc>
                <a:spcPct val="100000"/>
              </a:lnSpc>
              <a:spcBef>
                <a:spcPts val="1000"/>
              </a:spcBef>
              <a:spcAft>
                <a:spcPts val="0"/>
              </a:spcAft>
              <a:buSzPts val="1800"/>
              <a:buNone/>
            </a:pPr>
            <a:r>
              <a:rPr lang="en-US" sz="2600"/>
              <a:t>This project will make playgrounds better.</a:t>
            </a:r>
            <a:endParaRPr sz="2600"/>
          </a:p>
        </p:txBody>
      </p:sp>
      <p:sp>
        <p:nvSpPr>
          <p:cNvPr id="219" name="Google Shape;219;g2af87cb42ef_0_186"/>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14</a:t>
            </a:fld>
            <a:endParaRPr/>
          </a:p>
        </p:txBody>
      </p:sp>
      <p:pic>
        <p:nvPicPr>
          <p:cNvPr id="220" name="Google Shape;220;g2af87cb42ef_0_186"/>
          <p:cNvPicPr preferRelativeResize="0"/>
          <p:nvPr/>
        </p:nvPicPr>
        <p:blipFill rotWithShape="1">
          <a:blip r:embed="rId3">
            <a:alphaModFix/>
          </a:blip>
          <a:srcRect/>
          <a:stretch/>
        </p:blipFill>
        <p:spPr>
          <a:xfrm>
            <a:off x="10330951" y="-112775"/>
            <a:ext cx="1606776" cy="160220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g2af87cb42ef_0_237"/>
          <p:cNvSpPr txBox="1">
            <a:spLocks noGrp="1"/>
          </p:cNvSpPr>
          <p:nvPr>
            <p:ph type="body" idx="1"/>
          </p:nvPr>
        </p:nvSpPr>
        <p:spPr>
          <a:xfrm>
            <a:off x="222900" y="1476350"/>
            <a:ext cx="11969100" cy="4895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000"/>
              </a:spcBef>
              <a:spcAft>
                <a:spcPts val="0"/>
              </a:spcAft>
              <a:buSzPts val="1800"/>
              <a:buNone/>
            </a:pPr>
            <a:r>
              <a:rPr lang="en-US" sz="1800" b="1">
                <a:solidFill>
                  <a:srgbClr val="2E4D9F"/>
                </a:solidFill>
              </a:rPr>
              <a:t>Good</a:t>
            </a:r>
            <a:r>
              <a:rPr lang="en-US" sz="1800">
                <a:solidFill>
                  <a:srgbClr val="2E4D9F"/>
                </a:solidFill>
              </a:rPr>
              <a:t>:  </a:t>
            </a:r>
            <a:r>
              <a:rPr lang="en-US" sz="1800"/>
              <a:t>Mission Statement:</a:t>
            </a:r>
            <a:endParaRPr sz="1800"/>
          </a:p>
          <a:p>
            <a:pPr marL="0" lvl="0" indent="0" algn="l" rtl="0">
              <a:lnSpc>
                <a:spcPct val="100000"/>
              </a:lnSpc>
              <a:spcBef>
                <a:spcPts val="1000"/>
              </a:spcBef>
              <a:spcAft>
                <a:spcPts val="0"/>
              </a:spcAft>
              <a:buSzPts val="1800"/>
              <a:buNone/>
            </a:pPr>
            <a:r>
              <a:rPr lang="en-US" sz="1800"/>
              <a:t>Our mission is to create inclusive, accessible, and vibrant community spaces that promote health, well-being, and social integration for all residents of Lennig County. We strive to ensure equal access to recreational opportunities for individuals of all abilities, enhancing the quality of life through accessible parks and public spaces.</a:t>
            </a:r>
            <a:endParaRPr sz="1800"/>
          </a:p>
          <a:p>
            <a:pPr marL="0" lvl="0" indent="0" algn="l" rtl="0">
              <a:lnSpc>
                <a:spcPct val="100000"/>
              </a:lnSpc>
              <a:spcBef>
                <a:spcPts val="1200"/>
              </a:spcBef>
              <a:spcAft>
                <a:spcPts val="0"/>
              </a:spcAft>
              <a:buClr>
                <a:schemeClr val="dk1"/>
              </a:buClr>
              <a:buSzPts val="1100"/>
              <a:buFont typeface="Arial"/>
              <a:buNone/>
            </a:pPr>
            <a:r>
              <a:rPr lang="en-US" sz="1800"/>
              <a:t>Brief Overview: Founded in 1995, Lennig County Parks and Recreation is dedicated to providing high-quality recreational opportunities that meet the needs of a diverse community. We operate over 30 parks and recreational facilities, offering programs and events aimed at physical health, community engagement, and social equity. Currently, we focus on increasing accessibility to our spaces for individuals with disabilities. Key milestones include the successful completion of ADA improvements at two county parks in 2023, which led to a 20% increase in usage among residents with disabilities.Key Organizational Information:</a:t>
            </a:r>
            <a:endParaRPr sz="1800"/>
          </a:p>
          <a:p>
            <a:pPr marL="457200" lvl="0" indent="-342900" algn="l" rtl="0">
              <a:lnSpc>
                <a:spcPct val="100000"/>
              </a:lnSpc>
              <a:spcBef>
                <a:spcPts val="1200"/>
              </a:spcBef>
              <a:spcAft>
                <a:spcPts val="0"/>
              </a:spcAft>
              <a:buSzPts val="1800"/>
              <a:buFont typeface="Calibri"/>
              <a:buChar char="●"/>
            </a:pPr>
            <a:r>
              <a:rPr lang="en-US" sz="1800"/>
              <a:t>Total number of full-time equivalent (FTE) employees: 45</a:t>
            </a:r>
            <a:endParaRPr sz="1800"/>
          </a:p>
          <a:p>
            <a:pPr marL="457200" lvl="0" indent="-342900" algn="l" rtl="0">
              <a:lnSpc>
                <a:spcPct val="100000"/>
              </a:lnSpc>
              <a:spcBef>
                <a:spcPts val="0"/>
              </a:spcBef>
              <a:spcAft>
                <a:spcPts val="0"/>
              </a:spcAft>
              <a:buSzPts val="1800"/>
              <a:buFont typeface="Calibri"/>
              <a:buChar char="●"/>
            </a:pPr>
            <a:r>
              <a:rPr lang="en-US" sz="1800"/>
              <a:t>Total current organizational budget: $3.2 million</a:t>
            </a:r>
            <a:endParaRPr sz="1800"/>
          </a:p>
          <a:p>
            <a:pPr marL="457200" lvl="0" indent="-342900" algn="l" rtl="0">
              <a:lnSpc>
                <a:spcPct val="100000"/>
              </a:lnSpc>
              <a:spcBef>
                <a:spcPts val="0"/>
              </a:spcBef>
              <a:spcAft>
                <a:spcPts val="0"/>
              </a:spcAft>
              <a:buSzPts val="1800"/>
              <a:buFont typeface="Calibri"/>
              <a:buChar char="●"/>
            </a:pPr>
            <a:r>
              <a:rPr lang="en-US" sz="1800"/>
              <a:t>Percentage of organizational budget this application is requesting: 12%</a:t>
            </a:r>
            <a:endParaRPr sz="1800"/>
          </a:p>
          <a:p>
            <a:pPr marL="457200" lvl="0" indent="-342900" algn="l" rtl="0">
              <a:lnSpc>
                <a:spcPct val="100000"/>
              </a:lnSpc>
              <a:spcBef>
                <a:spcPts val="0"/>
              </a:spcBef>
              <a:spcAft>
                <a:spcPts val="0"/>
              </a:spcAft>
              <a:buSzPts val="1800"/>
              <a:buFont typeface="Calibri"/>
              <a:buChar char="●"/>
            </a:pPr>
            <a:r>
              <a:rPr lang="en-US" sz="1800"/>
              <a:t>Primary jurisdictions served: Lennig County and surrounding municipalities</a:t>
            </a:r>
            <a:endParaRPr sz="1800"/>
          </a:p>
          <a:p>
            <a:pPr marL="457200" lvl="0" indent="-342900" algn="l" rtl="0">
              <a:lnSpc>
                <a:spcPct val="100000"/>
              </a:lnSpc>
              <a:spcBef>
                <a:spcPts val="0"/>
              </a:spcBef>
              <a:spcAft>
                <a:spcPts val="0"/>
              </a:spcAft>
              <a:buSzPts val="1800"/>
              <a:buFont typeface="Calibri"/>
              <a:buChar char="●"/>
            </a:pPr>
            <a:r>
              <a:rPr lang="en-US" sz="1800"/>
              <a:t>Primary client population served: Residents of all ages, with a focus on individuals with disabilities, seniors, and families, serving this population for over 20 years.</a:t>
            </a:r>
            <a:endParaRPr sz="1800"/>
          </a:p>
          <a:p>
            <a:pPr marL="0" lvl="0" indent="0" algn="l" rtl="0">
              <a:lnSpc>
                <a:spcPct val="100000"/>
              </a:lnSpc>
              <a:spcBef>
                <a:spcPts val="1200"/>
              </a:spcBef>
              <a:spcAft>
                <a:spcPts val="1200"/>
              </a:spcAft>
              <a:buSzPts val="1800"/>
              <a:buNone/>
            </a:pPr>
            <a:r>
              <a:rPr lang="en-US" sz="1800" b="1">
                <a:solidFill>
                  <a:srgbClr val="2E4D9F"/>
                </a:solidFill>
              </a:rPr>
              <a:t>Not so Great</a:t>
            </a:r>
            <a:r>
              <a:rPr lang="en-US" sz="1800">
                <a:solidFill>
                  <a:srgbClr val="2E4D9F"/>
                </a:solidFill>
              </a:rPr>
              <a:t>: </a:t>
            </a:r>
            <a:r>
              <a:rPr lang="en-US" sz="1800"/>
              <a:t>Lennig County Parks and Recreation has managed the area’s parks for 30 years and has 45 employees.</a:t>
            </a:r>
            <a:endParaRPr sz="1800"/>
          </a:p>
        </p:txBody>
      </p:sp>
      <p:sp>
        <p:nvSpPr>
          <p:cNvPr id="227" name="Google Shape;227;g2af87cb42ef_0_237"/>
          <p:cNvSpPr txBox="1"/>
          <p:nvPr/>
        </p:nvSpPr>
        <p:spPr>
          <a:xfrm>
            <a:off x="421475" y="553550"/>
            <a:ext cx="9386400" cy="922800"/>
          </a:xfrm>
          <a:prstGeom prst="rect">
            <a:avLst/>
          </a:prstGeom>
          <a:solidFill>
            <a:srgbClr val="C1B17F"/>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2800" b="0" i="0" u="none" strike="noStrike" cap="none">
              <a:solidFill>
                <a:schemeClr val="dk1"/>
              </a:solidFill>
              <a:latin typeface="Calibri"/>
              <a:ea typeface="Calibri"/>
              <a:cs typeface="Calibri"/>
              <a:sym typeface="Calibri"/>
            </a:endParaRPr>
          </a:p>
        </p:txBody>
      </p:sp>
      <p:sp>
        <p:nvSpPr>
          <p:cNvPr id="228" name="Google Shape;228;g2af87cb42ef_0_237"/>
          <p:cNvSpPr txBox="1"/>
          <p:nvPr/>
        </p:nvSpPr>
        <p:spPr>
          <a:xfrm>
            <a:off x="421475" y="617900"/>
            <a:ext cx="9888300" cy="794100"/>
          </a:xfrm>
          <a:prstGeom prst="rect">
            <a:avLst/>
          </a:prstGeom>
          <a:noFill/>
          <a:ln>
            <a:noFill/>
          </a:ln>
        </p:spPr>
        <p:txBody>
          <a:bodyPr spcFirstLastPara="1" wrap="square" lIns="91425" tIns="91425" rIns="91425" bIns="91425" anchor="t" anchorCtr="0">
            <a:spAutoFit/>
          </a:bodyPr>
          <a:lstStyle/>
          <a:p>
            <a:pPr marL="0" marR="0" lvl="0" indent="0" algn="l" rtl="0">
              <a:lnSpc>
                <a:spcPct val="90000"/>
              </a:lnSpc>
              <a:spcBef>
                <a:spcPts val="0"/>
              </a:spcBef>
              <a:spcAft>
                <a:spcPts val="0"/>
              </a:spcAft>
              <a:buClr>
                <a:srgbClr val="000000"/>
              </a:buClr>
              <a:buSzPts val="4400"/>
              <a:buFont typeface="Arial"/>
              <a:buNone/>
            </a:pPr>
            <a:r>
              <a:rPr lang="en-US" sz="4400" b="0" i="0" u="none" strike="noStrike" cap="none">
                <a:solidFill>
                  <a:srgbClr val="2E4D9F"/>
                </a:solidFill>
                <a:latin typeface="Calibri"/>
                <a:ea typeface="Calibri"/>
                <a:cs typeface="Calibri"/>
                <a:sym typeface="Calibri"/>
              </a:rPr>
              <a:t>COSI Organization Information Samples</a:t>
            </a:r>
            <a:endParaRPr sz="1400" b="0" i="0" u="none" strike="noStrike" cap="none">
              <a:solidFill>
                <a:srgbClr val="000000"/>
              </a:solidFill>
              <a:latin typeface="Arial"/>
              <a:ea typeface="Arial"/>
              <a:cs typeface="Arial"/>
              <a:sym typeface="Arial"/>
            </a:endParaRPr>
          </a:p>
        </p:txBody>
      </p:sp>
      <p:pic>
        <p:nvPicPr>
          <p:cNvPr id="229" name="Google Shape;229;g2af87cb42ef_0_237"/>
          <p:cNvPicPr preferRelativeResize="0"/>
          <p:nvPr/>
        </p:nvPicPr>
        <p:blipFill rotWithShape="1">
          <a:blip r:embed="rId3">
            <a:alphaModFix/>
          </a:blip>
          <a:srcRect/>
          <a:stretch/>
        </p:blipFill>
        <p:spPr>
          <a:xfrm>
            <a:off x="10483351" y="136525"/>
            <a:ext cx="1606776" cy="160220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2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g2af87cb42ef_0_287"/>
          <p:cNvSpPr txBox="1"/>
          <p:nvPr/>
        </p:nvSpPr>
        <p:spPr>
          <a:xfrm>
            <a:off x="421475" y="553550"/>
            <a:ext cx="8088600" cy="922800"/>
          </a:xfrm>
          <a:prstGeom prst="rect">
            <a:avLst/>
          </a:prstGeom>
          <a:solidFill>
            <a:srgbClr val="C1B17F"/>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2800" b="0" i="0" u="none" strike="noStrike" cap="none">
              <a:solidFill>
                <a:schemeClr val="dk1"/>
              </a:solidFill>
              <a:latin typeface="Calibri"/>
              <a:ea typeface="Calibri"/>
              <a:cs typeface="Calibri"/>
              <a:sym typeface="Calibri"/>
            </a:endParaRPr>
          </a:p>
        </p:txBody>
      </p:sp>
      <p:sp>
        <p:nvSpPr>
          <p:cNvPr id="236" name="Google Shape;236;g2af87cb42ef_0_287"/>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solidFill>
                  <a:srgbClr val="2E4D9F"/>
                </a:solidFill>
              </a:rPr>
              <a:t>COSI Problem Statement Samples</a:t>
            </a:r>
            <a:endParaRPr>
              <a:solidFill>
                <a:srgbClr val="2E4D9F"/>
              </a:solidFill>
            </a:endParaRPr>
          </a:p>
        </p:txBody>
      </p:sp>
      <p:sp>
        <p:nvSpPr>
          <p:cNvPr id="237" name="Google Shape;237;g2af87cb42ef_0_287"/>
          <p:cNvSpPr txBox="1">
            <a:spLocks noGrp="1"/>
          </p:cNvSpPr>
          <p:nvPr>
            <p:ph type="body" idx="1"/>
          </p:nvPr>
        </p:nvSpPr>
        <p:spPr>
          <a:xfrm>
            <a:off x="76200" y="1816950"/>
            <a:ext cx="11839500" cy="4760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000"/>
              </a:spcBef>
              <a:spcAft>
                <a:spcPts val="0"/>
              </a:spcAft>
              <a:buSzPts val="1946"/>
              <a:buNone/>
            </a:pPr>
            <a:r>
              <a:rPr lang="en-US" sz="1800" b="1">
                <a:solidFill>
                  <a:srgbClr val="2E4D9F"/>
                </a:solidFill>
              </a:rPr>
              <a:t>Good: </a:t>
            </a:r>
            <a:r>
              <a:rPr lang="en-US" sz="1800"/>
              <a:t>This grant will serve 5 dilapidated playgrounds in Lennig county. These playgrounds all contain rusted equipment, slides and swings that no longer comply with safety requirements, and do not contain any ADA accessible features. A survey of 100 local residents noted that 85% were reluctant to use these playgrounds due to these issues. We previously revitalized these areas in 1986, but over time the equipment has eroded and requires replacement again. </a:t>
            </a:r>
            <a:endParaRPr sz="1800"/>
          </a:p>
          <a:p>
            <a:pPr marL="0" lvl="0" indent="0" algn="l" rtl="0">
              <a:lnSpc>
                <a:spcPct val="100000"/>
              </a:lnSpc>
              <a:spcBef>
                <a:spcPts val="1000"/>
              </a:spcBef>
              <a:spcAft>
                <a:spcPts val="0"/>
              </a:spcAft>
              <a:buSzPts val="1946"/>
              <a:buNone/>
            </a:pPr>
            <a:r>
              <a:rPr lang="en-US" sz="1800"/>
              <a:t>This project aligns with our agency’s mission to promote inclusive, healthy communities by providing equal access to recreational spaces for all. Our organization is well-suited to manage this project, having successfully led similar public park accessibility improvements in the past. Approximately 15% of Lennig County’s population has a disability, yet less than 10% of playgrounds meet ADA standards. This project will address this gap, providing equitable play spaces. Anticipated barriers include funding and long-term maintenance, but the grant will cover these costs, ensuring the project’s success and sustainability.</a:t>
            </a:r>
            <a:endParaRPr sz="1800"/>
          </a:p>
          <a:p>
            <a:pPr marL="0" lvl="0" indent="0" algn="l" rtl="0">
              <a:lnSpc>
                <a:spcPct val="100000"/>
              </a:lnSpc>
              <a:spcBef>
                <a:spcPts val="1000"/>
              </a:spcBef>
              <a:spcAft>
                <a:spcPts val="0"/>
              </a:spcAft>
              <a:buSzPts val="1946"/>
              <a:buNone/>
            </a:pPr>
            <a:r>
              <a:rPr lang="en-US" sz="1800"/>
              <a:t>This is a continuation funding request. Our award for the past fiscal year was $50,000, with a $16,500 match. We also received funding in $20,000 from [XXX] in the previous year to support this project in adding ADA-compliant playground equipment, pathways, and accessible picnic areas for 5 different parks. We have stayed in budget and on schedule, and are therefore requesting the same amount of money to do similar work for these 5 new parks.</a:t>
            </a:r>
            <a:endParaRPr sz="1800"/>
          </a:p>
          <a:p>
            <a:pPr marL="0" lvl="0" indent="0" algn="l" rtl="0">
              <a:lnSpc>
                <a:spcPct val="100000"/>
              </a:lnSpc>
              <a:spcBef>
                <a:spcPts val="1000"/>
              </a:spcBef>
              <a:spcAft>
                <a:spcPts val="0"/>
              </a:spcAft>
              <a:buSzPts val="1946"/>
              <a:buNone/>
            </a:pPr>
            <a:r>
              <a:rPr lang="en-US" sz="1800" b="1">
                <a:solidFill>
                  <a:srgbClr val="2E4D9F"/>
                </a:solidFill>
              </a:rPr>
              <a:t>Not so great: </a:t>
            </a:r>
            <a:r>
              <a:rPr lang="en-US" sz="1800"/>
              <a:t>National research from the Hammond Group in 2003 showed that most people prefer to use playgrounds that are located in wooded areas. It’s important that we plant more trees at our area playgrounds.</a:t>
            </a:r>
            <a:endParaRPr sz="1800"/>
          </a:p>
          <a:p>
            <a:pPr marL="0" lvl="0" indent="0" algn="l" rtl="0">
              <a:lnSpc>
                <a:spcPct val="100000"/>
              </a:lnSpc>
              <a:spcBef>
                <a:spcPts val="1000"/>
              </a:spcBef>
              <a:spcAft>
                <a:spcPts val="0"/>
              </a:spcAft>
              <a:buSzPts val="1946"/>
              <a:buNone/>
            </a:pPr>
            <a:endParaRPr sz="1800"/>
          </a:p>
        </p:txBody>
      </p:sp>
      <p:sp>
        <p:nvSpPr>
          <p:cNvPr id="238" name="Google Shape;238;g2af87cb42ef_0_287"/>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16</a:t>
            </a:fld>
            <a:endParaRPr/>
          </a:p>
        </p:txBody>
      </p:sp>
      <p:pic>
        <p:nvPicPr>
          <p:cNvPr id="239" name="Google Shape;239;g2af87cb42ef_0_287"/>
          <p:cNvPicPr preferRelativeResize="0"/>
          <p:nvPr/>
        </p:nvPicPr>
        <p:blipFill rotWithShape="1">
          <a:blip r:embed="rId3">
            <a:alphaModFix/>
          </a:blip>
          <a:srcRect/>
          <a:stretch/>
        </p:blipFill>
        <p:spPr>
          <a:xfrm>
            <a:off x="10330951" y="-112775"/>
            <a:ext cx="1606776" cy="160220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g2af87cb42ef_0_338"/>
          <p:cNvSpPr txBox="1"/>
          <p:nvPr/>
        </p:nvSpPr>
        <p:spPr>
          <a:xfrm>
            <a:off x="421475" y="553550"/>
            <a:ext cx="9246000" cy="922800"/>
          </a:xfrm>
          <a:prstGeom prst="rect">
            <a:avLst/>
          </a:prstGeom>
          <a:solidFill>
            <a:srgbClr val="C1B17F"/>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2800" b="0" i="0" u="none" strike="noStrike" cap="none">
              <a:solidFill>
                <a:schemeClr val="dk1"/>
              </a:solidFill>
              <a:latin typeface="Calibri"/>
              <a:ea typeface="Calibri"/>
              <a:cs typeface="Calibri"/>
              <a:sym typeface="Calibri"/>
            </a:endParaRPr>
          </a:p>
        </p:txBody>
      </p:sp>
      <p:sp>
        <p:nvSpPr>
          <p:cNvPr id="246" name="Google Shape;246;g2af87cb42ef_0_338"/>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solidFill>
                  <a:srgbClr val="2E4D9F"/>
                </a:solidFill>
              </a:rPr>
              <a:t>COSI Program Purpose Area Samples</a:t>
            </a:r>
            <a:endParaRPr>
              <a:solidFill>
                <a:srgbClr val="2E4D9F"/>
              </a:solidFill>
            </a:endParaRPr>
          </a:p>
        </p:txBody>
      </p:sp>
      <p:sp>
        <p:nvSpPr>
          <p:cNvPr id="247" name="Google Shape;247;g2af87cb42ef_0_338"/>
          <p:cNvSpPr txBox="1">
            <a:spLocks noGrp="1"/>
          </p:cNvSpPr>
          <p:nvPr>
            <p:ph type="body" idx="1"/>
          </p:nvPr>
        </p:nvSpPr>
        <p:spPr>
          <a:xfrm>
            <a:off x="76200" y="1969350"/>
            <a:ext cx="11839500" cy="47607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1000"/>
              </a:spcBef>
              <a:spcAft>
                <a:spcPts val="0"/>
              </a:spcAft>
              <a:buSzPts val="1946"/>
              <a:buNone/>
            </a:pPr>
            <a:r>
              <a:rPr lang="en-US" sz="2400" b="1">
                <a:solidFill>
                  <a:srgbClr val="2E4D9F"/>
                </a:solidFill>
              </a:rPr>
              <a:t>Good: </a:t>
            </a:r>
            <a:r>
              <a:rPr lang="en-US" sz="2400">
                <a:solidFill>
                  <a:srgbClr val="000000"/>
                </a:solidFill>
              </a:rPr>
              <a:t>Our project aligns perfectly with the NOFA priorities, as Priority #1 relating to ensuring that all spaces are accessible and accommodating is a top concern for our organization and this project in particular. In fact, 75 % of our funding will be going directly to fulfilling this mission by funding line items such as ramps and railings. Maryland’s Comprehensive State Crime Control and Prevention Plan speaks often about the importance of upholding such standards in public spaces, therefore we are excited to work towards supporting this plan with this project.</a:t>
            </a:r>
            <a:endParaRPr sz="2400">
              <a:solidFill>
                <a:srgbClr val="000000"/>
              </a:solidFill>
            </a:endParaRPr>
          </a:p>
          <a:p>
            <a:pPr marL="0" lvl="0" indent="0" algn="l" rtl="0">
              <a:lnSpc>
                <a:spcPct val="100000"/>
              </a:lnSpc>
              <a:spcBef>
                <a:spcPts val="1000"/>
              </a:spcBef>
              <a:spcAft>
                <a:spcPts val="0"/>
              </a:spcAft>
              <a:buSzPts val="1946"/>
              <a:buNone/>
            </a:pPr>
            <a:r>
              <a:rPr lang="en-US" sz="2400" b="1">
                <a:solidFill>
                  <a:srgbClr val="2E4D9F"/>
                </a:solidFill>
              </a:rPr>
              <a:t>Not so great: </a:t>
            </a:r>
            <a:r>
              <a:rPr lang="en-US" sz="2400">
                <a:solidFill>
                  <a:srgbClr val="000000"/>
                </a:solidFill>
              </a:rPr>
              <a:t>Our project follows ADA guidelines.</a:t>
            </a:r>
            <a:endParaRPr sz="2400">
              <a:solidFill>
                <a:srgbClr val="000000"/>
              </a:solidFill>
            </a:endParaRPr>
          </a:p>
        </p:txBody>
      </p:sp>
      <p:sp>
        <p:nvSpPr>
          <p:cNvPr id="248" name="Google Shape;248;g2af87cb42ef_0_338"/>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17</a:t>
            </a:fld>
            <a:endParaRPr/>
          </a:p>
        </p:txBody>
      </p:sp>
      <p:pic>
        <p:nvPicPr>
          <p:cNvPr id="249" name="Google Shape;249;g2af87cb42ef_0_338"/>
          <p:cNvPicPr preferRelativeResize="0"/>
          <p:nvPr/>
        </p:nvPicPr>
        <p:blipFill rotWithShape="1">
          <a:blip r:embed="rId3">
            <a:alphaModFix/>
          </a:blip>
          <a:srcRect/>
          <a:stretch/>
        </p:blipFill>
        <p:spPr>
          <a:xfrm>
            <a:off x="10330951" y="-112775"/>
            <a:ext cx="1606776" cy="160220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g2af87cb42ef_0_389"/>
          <p:cNvSpPr txBox="1"/>
          <p:nvPr/>
        </p:nvSpPr>
        <p:spPr>
          <a:xfrm>
            <a:off x="511950" y="553550"/>
            <a:ext cx="8559000" cy="922800"/>
          </a:xfrm>
          <a:prstGeom prst="rect">
            <a:avLst/>
          </a:prstGeom>
          <a:solidFill>
            <a:srgbClr val="C1B17F"/>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2800" b="0" i="0" u="none" strike="noStrike" cap="none">
              <a:solidFill>
                <a:schemeClr val="dk1"/>
              </a:solidFill>
              <a:latin typeface="Calibri"/>
              <a:ea typeface="Calibri"/>
              <a:cs typeface="Calibri"/>
              <a:sym typeface="Calibri"/>
            </a:endParaRPr>
          </a:p>
        </p:txBody>
      </p:sp>
      <p:sp>
        <p:nvSpPr>
          <p:cNvPr id="256" name="Google Shape;256;g2af87cb42ef_0_389"/>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solidFill>
                  <a:srgbClr val="2E4D9F"/>
                </a:solidFill>
              </a:rPr>
              <a:t>COSI Project Design Samples</a:t>
            </a:r>
            <a:endParaRPr>
              <a:solidFill>
                <a:srgbClr val="2E4D9F"/>
              </a:solidFill>
            </a:endParaRPr>
          </a:p>
        </p:txBody>
      </p:sp>
      <p:sp>
        <p:nvSpPr>
          <p:cNvPr id="257" name="Google Shape;257;g2af87cb42ef_0_389"/>
          <p:cNvSpPr txBox="1">
            <a:spLocks noGrp="1"/>
          </p:cNvSpPr>
          <p:nvPr>
            <p:ph type="body" idx="1"/>
          </p:nvPr>
        </p:nvSpPr>
        <p:spPr>
          <a:xfrm>
            <a:off x="421475" y="1740750"/>
            <a:ext cx="11418000" cy="4980600"/>
          </a:xfrm>
          <a:prstGeom prst="rect">
            <a:avLst/>
          </a:prstGeom>
          <a:noFill/>
          <a:ln w="9525" cap="flat" cmpd="sng">
            <a:solidFill>
              <a:srgbClr val="C1B17F"/>
            </a:solidFill>
            <a:prstDash val="solid"/>
            <a:round/>
            <a:headEnd type="none" w="sm" len="sm"/>
            <a:tailEnd type="none" w="sm" len="sm"/>
          </a:ln>
        </p:spPr>
        <p:txBody>
          <a:bodyPr spcFirstLastPara="1" wrap="square" lIns="91425" tIns="45700" rIns="91425" bIns="45700" anchor="t" anchorCtr="0">
            <a:noAutofit/>
          </a:bodyPr>
          <a:lstStyle/>
          <a:p>
            <a:pPr marL="0" lvl="0" indent="0" algn="l" rtl="0">
              <a:lnSpc>
                <a:spcPct val="100000"/>
              </a:lnSpc>
              <a:spcBef>
                <a:spcPts val="1000"/>
              </a:spcBef>
              <a:spcAft>
                <a:spcPts val="0"/>
              </a:spcAft>
              <a:buSzPts val="1946"/>
              <a:buNone/>
            </a:pPr>
            <a:r>
              <a:rPr lang="en-US" sz="1800" b="1">
                <a:solidFill>
                  <a:srgbClr val="2E4D9F"/>
                </a:solidFill>
              </a:rPr>
              <a:t>Good: </a:t>
            </a:r>
            <a:endParaRPr sz="1800" b="1">
              <a:solidFill>
                <a:srgbClr val="2E4D9F"/>
              </a:solidFill>
            </a:endParaRPr>
          </a:p>
          <a:p>
            <a:pPr marL="0" lvl="0" indent="0" algn="l" rtl="0">
              <a:lnSpc>
                <a:spcPct val="100000"/>
              </a:lnSpc>
              <a:spcBef>
                <a:spcPts val="1000"/>
              </a:spcBef>
              <a:spcAft>
                <a:spcPts val="0"/>
              </a:spcAft>
              <a:buSzPts val="1100"/>
              <a:buNone/>
            </a:pPr>
            <a:r>
              <a:rPr lang="en-US" sz="1800" b="1"/>
              <a:t>1. Project Implementation and Services: </a:t>
            </a:r>
            <a:r>
              <a:rPr lang="en-US" sz="1800"/>
              <a:t>We’ll begin with a community survey to assess accessibility needs, followed by phased construction of ADA-compliant ramps, sensory-friendly play structures, and pathways at five playgrounds. Completion is expected in 12 months.</a:t>
            </a:r>
            <a:r>
              <a:rPr lang="en-US" sz="1800" b="1"/>
              <a:t> </a:t>
            </a:r>
            <a:r>
              <a:rPr lang="en-US" sz="1800"/>
              <a:t>Once completed, children and families, including those with disabilities, will access these enhanced spaces, benefiting from inclusive, accessible play opportunities.</a:t>
            </a:r>
            <a:endParaRPr sz="1800"/>
          </a:p>
          <a:p>
            <a:pPr marL="0" lvl="0" indent="0" algn="l" rtl="0">
              <a:lnSpc>
                <a:spcPct val="100000"/>
              </a:lnSpc>
              <a:spcBef>
                <a:spcPts val="1200"/>
              </a:spcBef>
              <a:spcAft>
                <a:spcPts val="0"/>
              </a:spcAft>
              <a:buSzPts val="1100"/>
              <a:buNone/>
            </a:pPr>
            <a:r>
              <a:rPr lang="en-US" sz="1800" b="1"/>
              <a:t>2. Client Awareness of Services: </a:t>
            </a:r>
            <a:r>
              <a:rPr lang="en-US" sz="1800"/>
              <a:t>Outreach</a:t>
            </a:r>
            <a:r>
              <a:rPr lang="en-US" sz="1800" b="1"/>
              <a:t>.</a:t>
            </a:r>
            <a:r>
              <a:rPr lang="en-US" sz="1800"/>
              <a:t> Promotion will include social media, newsletters, local media, and collaboration with disability advocacy groups to ensure the community is informed about the new accessible features.</a:t>
            </a:r>
            <a:endParaRPr sz="1800"/>
          </a:p>
          <a:p>
            <a:pPr marL="0" lvl="0" indent="0" algn="l" rtl="0">
              <a:lnSpc>
                <a:spcPct val="100000"/>
              </a:lnSpc>
              <a:spcBef>
                <a:spcPts val="1200"/>
              </a:spcBef>
              <a:spcAft>
                <a:spcPts val="0"/>
              </a:spcAft>
              <a:buSzPts val="1100"/>
              <a:buNone/>
            </a:pPr>
            <a:r>
              <a:rPr lang="en-US" sz="1800" b="1"/>
              <a:t>3. Best Practices and Methodology: </a:t>
            </a:r>
            <a:r>
              <a:rPr lang="en-US" sz="1800"/>
              <a:t>The project follows ADA guidelines and inclusive design principles. We’ll consult accessibility experts to ensure compliance, supported by studies showing the positive impact of accessible play spaces on physical and mental health.</a:t>
            </a:r>
            <a:endParaRPr sz="1800"/>
          </a:p>
          <a:p>
            <a:pPr marL="0" lvl="0" indent="0" algn="l" rtl="0">
              <a:lnSpc>
                <a:spcPct val="100000"/>
              </a:lnSpc>
              <a:spcBef>
                <a:spcPts val="1200"/>
              </a:spcBef>
              <a:spcAft>
                <a:spcPts val="0"/>
              </a:spcAft>
              <a:buSzPts val="1100"/>
              <a:buNone/>
            </a:pPr>
            <a:r>
              <a:rPr lang="en-US" sz="1800" b="1"/>
              <a:t>4. Involved Stakeholders: </a:t>
            </a:r>
            <a:r>
              <a:rPr lang="en-US" sz="1800"/>
              <a:t>Local disability groups will provide input and assist with outreach. The County Planning Department will oversee approvals, and ADA-compliant contractors will handle construction. Local schools and recreation centers will help promote the spaces.</a:t>
            </a:r>
            <a:endParaRPr sz="1800"/>
          </a:p>
          <a:p>
            <a:pPr marL="0" lvl="0" indent="0" algn="l" rtl="0">
              <a:lnSpc>
                <a:spcPct val="100000"/>
              </a:lnSpc>
              <a:spcBef>
                <a:spcPts val="1200"/>
              </a:spcBef>
              <a:spcAft>
                <a:spcPts val="0"/>
              </a:spcAft>
              <a:buSzPts val="1946"/>
              <a:buNone/>
            </a:pPr>
            <a:r>
              <a:rPr lang="en-US" sz="1800" b="1">
                <a:solidFill>
                  <a:srgbClr val="2E4D9F"/>
                </a:solidFill>
              </a:rPr>
              <a:t>Not so great: </a:t>
            </a:r>
            <a:r>
              <a:rPr lang="en-US" sz="1800"/>
              <a:t>We will use the funds to pay for the materials to build the ADA playgrounds, and we’ll put flyers out.</a:t>
            </a:r>
            <a:endParaRPr sz="1800"/>
          </a:p>
        </p:txBody>
      </p:sp>
      <p:sp>
        <p:nvSpPr>
          <p:cNvPr id="258" name="Google Shape;258;g2af87cb42ef_0_389"/>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18</a:t>
            </a:fld>
            <a:endParaRPr/>
          </a:p>
        </p:txBody>
      </p:sp>
      <p:pic>
        <p:nvPicPr>
          <p:cNvPr id="259" name="Google Shape;259;g2af87cb42ef_0_389"/>
          <p:cNvPicPr preferRelativeResize="0"/>
          <p:nvPr/>
        </p:nvPicPr>
        <p:blipFill rotWithShape="1">
          <a:blip r:embed="rId3">
            <a:alphaModFix/>
          </a:blip>
          <a:srcRect/>
          <a:stretch/>
        </p:blipFill>
        <p:spPr>
          <a:xfrm>
            <a:off x="10330951" y="-112775"/>
            <a:ext cx="1606776" cy="160220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g2af87cb42ef_0_440"/>
          <p:cNvSpPr txBox="1"/>
          <p:nvPr/>
        </p:nvSpPr>
        <p:spPr>
          <a:xfrm>
            <a:off x="511950" y="553550"/>
            <a:ext cx="8559000" cy="922800"/>
          </a:xfrm>
          <a:prstGeom prst="rect">
            <a:avLst/>
          </a:prstGeom>
          <a:solidFill>
            <a:srgbClr val="C1B17F"/>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2800" b="0" i="0" u="none" strike="noStrike" cap="none">
              <a:solidFill>
                <a:schemeClr val="dk1"/>
              </a:solidFill>
              <a:latin typeface="Calibri"/>
              <a:ea typeface="Calibri"/>
              <a:cs typeface="Calibri"/>
              <a:sym typeface="Calibri"/>
            </a:endParaRPr>
          </a:p>
        </p:txBody>
      </p:sp>
      <p:sp>
        <p:nvSpPr>
          <p:cNvPr id="266" name="Google Shape;266;g2af87cb42ef_0_440"/>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solidFill>
                  <a:srgbClr val="2E4D9F"/>
                </a:solidFill>
              </a:rPr>
              <a:t>COSI Goals and Objectives Samples</a:t>
            </a:r>
            <a:endParaRPr>
              <a:solidFill>
                <a:srgbClr val="2E4D9F"/>
              </a:solidFill>
            </a:endParaRPr>
          </a:p>
        </p:txBody>
      </p:sp>
      <p:sp>
        <p:nvSpPr>
          <p:cNvPr id="267" name="Google Shape;267;g2af87cb42ef_0_440"/>
          <p:cNvSpPr txBox="1">
            <a:spLocks noGrp="1"/>
          </p:cNvSpPr>
          <p:nvPr>
            <p:ph type="body" idx="1"/>
          </p:nvPr>
        </p:nvSpPr>
        <p:spPr>
          <a:xfrm>
            <a:off x="421475" y="1435950"/>
            <a:ext cx="11418000" cy="4819500"/>
          </a:xfrm>
          <a:prstGeom prst="rect">
            <a:avLst/>
          </a:prstGeom>
          <a:noFill/>
          <a:ln w="9525" cap="flat" cmpd="sng">
            <a:solidFill>
              <a:srgbClr val="C1B17F"/>
            </a:solidFill>
            <a:prstDash val="solid"/>
            <a:round/>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1000"/>
              </a:spcBef>
              <a:spcAft>
                <a:spcPts val="0"/>
              </a:spcAft>
              <a:buSzPts val="1946"/>
              <a:buNone/>
            </a:pPr>
            <a:r>
              <a:rPr lang="en-US" sz="2000" b="1" dirty="0">
                <a:solidFill>
                  <a:srgbClr val="2E4D9F"/>
                </a:solidFill>
              </a:rPr>
              <a:t>Good: </a:t>
            </a:r>
            <a:endParaRPr sz="2000" b="1" dirty="0">
              <a:solidFill>
                <a:srgbClr val="2E4D9F"/>
              </a:solidFill>
            </a:endParaRPr>
          </a:p>
          <a:p>
            <a:pPr marL="0" lvl="0" indent="0" algn="l" rtl="0">
              <a:lnSpc>
                <a:spcPct val="100000"/>
              </a:lnSpc>
              <a:spcBef>
                <a:spcPts val="0"/>
              </a:spcBef>
              <a:spcAft>
                <a:spcPts val="0"/>
              </a:spcAft>
              <a:buSzPts val="1800"/>
              <a:buNone/>
            </a:pPr>
            <a:r>
              <a:rPr lang="en-US" sz="2000" b="1" i="1" dirty="0"/>
              <a:t>Goal #1 </a:t>
            </a:r>
            <a:r>
              <a:rPr lang="en-US" sz="2000" dirty="0"/>
              <a:t>Ensure ADA Compliance in all playgrounds</a:t>
            </a:r>
            <a:endParaRPr sz="2000" dirty="0"/>
          </a:p>
          <a:p>
            <a:pPr marL="0" lvl="0" indent="0" algn="l" rtl="0">
              <a:lnSpc>
                <a:spcPct val="100000"/>
              </a:lnSpc>
              <a:spcBef>
                <a:spcPts val="0"/>
              </a:spcBef>
              <a:spcAft>
                <a:spcPts val="0"/>
              </a:spcAft>
              <a:buSzPts val="1800"/>
              <a:buNone/>
            </a:pPr>
            <a:r>
              <a:rPr lang="en-US" sz="2000" b="1" dirty="0"/>
              <a:t>Objective #1</a:t>
            </a:r>
            <a:r>
              <a:rPr lang="en-US" sz="2000" dirty="0"/>
              <a:t>: Build new ramps in 5 parks</a:t>
            </a:r>
            <a:endParaRPr sz="2000" dirty="0"/>
          </a:p>
          <a:p>
            <a:pPr marL="457200" lvl="0" indent="-355600" algn="l" rtl="0">
              <a:lnSpc>
                <a:spcPct val="100000"/>
              </a:lnSpc>
              <a:spcBef>
                <a:spcPts val="0"/>
              </a:spcBef>
              <a:spcAft>
                <a:spcPts val="0"/>
              </a:spcAft>
              <a:buSzPts val="2000"/>
              <a:buChar char="●"/>
            </a:pPr>
            <a:r>
              <a:rPr lang="en-US" sz="2000" dirty="0"/>
              <a:t>Project Activities - purchase and install ADA-compliant ramps</a:t>
            </a:r>
            <a:endParaRPr sz="2000" dirty="0"/>
          </a:p>
          <a:p>
            <a:pPr marL="457200" lvl="0" indent="-355600" algn="l" rtl="0">
              <a:lnSpc>
                <a:spcPct val="100000"/>
              </a:lnSpc>
              <a:spcBef>
                <a:spcPts val="0"/>
              </a:spcBef>
              <a:spcAft>
                <a:spcPts val="0"/>
              </a:spcAft>
              <a:buSzPts val="2000"/>
              <a:buChar char="●"/>
            </a:pPr>
            <a:r>
              <a:rPr lang="en-US" sz="2000" dirty="0"/>
              <a:t>Resources - Grant manager will purchase the ramps and four employees will install each of them </a:t>
            </a:r>
            <a:endParaRPr sz="2000" dirty="0"/>
          </a:p>
          <a:p>
            <a:pPr marL="457200" lvl="0" indent="-355600" algn="l" rtl="0">
              <a:lnSpc>
                <a:spcPct val="100000"/>
              </a:lnSpc>
              <a:spcBef>
                <a:spcPts val="0"/>
              </a:spcBef>
              <a:spcAft>
                <a:spcPts val="0"/>
              </a:spcAft>
              <a:buSzPts val="2000"/>
              <a:buChar char="●"/>
            </a:pPr>
            <a:r>
              <a:rPr lang="en-US" sz="2000" dirty="0"/>
              <a:t>Program Measurement - This project will be successful when all ramps are installed properly, safely, and in a timely manner, We will have an inspector come to check on each, and once they pass the inspection, they will be considered successfully installed, just as all 5 were last year.</a:t>
            </a:r>
            <a:endParaRPr sz="2000" dirty="0"/>
          </a:p>
          <a:p>
            <a:pPr marL="457200" lvl="0" indent="-355600" algn="l" rtl="0">
              <a:lnSpc>
                <a:spcPct val="100000"/>
              </a:lnSpc>
              <a:spcBef>
                <a:spcPts val="0"/>
              </a:spcBef>
              <a:spcAft>
                <a:spcPts val="0"/>
              </a:spcAft>
              <a:buSzPts val="2000"/>
              <a:buChar char="●"/>
            </a:pPr>
            <a:r>
              <a:rPr lang="en-US" sz="2000" dirty="0"/>
              <a:t>Past Performance Indicators - Our program successfully completed 5 ramps ahead of schedule, and all passed inspection on the first try. </a:t>
            </a:r>
            <a:endParaRPr sz="2000" b="1" dirty="0">
              <a:solidFill>
                <a:srgbClr val="2E4D9F"/>
              </a:solidFill>
            </a:endParaRPr>
          </a:p>
          <a:p>
            <a:pPr marL="0" lvl="0" indent="0" algn="l" rtl="0">
              <a:lnSpc>
                <a:spcPct val="90000"/>
              </a:lnSpc>
              <a:spcBef>
                <a:spcPts val="1000"/>
              </a:spcBef>
              <a:spcAft>
                <a:spcPts val="0"/>
              </a:spcAft>
              <a:buSzPts val="1946"/>
              <a:buNone/>
            </a:pPr>
            <a:r>
              <a:rPr lang="en-US" sz="2000" b="1" dirty="0">
                <a:solidFill>
                  <a:srgbClr val="2E4D9F"/>
                </a:solidFill>
              </a:rPr>
              <a:t>Not so great: </a:t>
            </a:r>
            <a:endParaRPr sz="2000" dirty="0"/>
          </a:p>
          <a:p>
            <a:pPr marL="0" lvl="0" indent="0" algn="l" rtl="0">
              <a:lnSpc>
                <a:spcPct val="90000"/>
              </a:lnSpc>
              <a:spcBef>
                <a:spcPts val="1000"/>
              </a:spcBef>
              <a:spcAft>
                <a:spcPts val="0"/>
              </a:spcAft>
              <a:buSzPts val="1946"/>
              <a:buNone/>
            </a:pPr>
            <a:r>
              <a:rPr lang="en-US" sz="2000" dirty="0"/>
              <a:t>Goal 1: Improve area playgrounds</a:t>
            </a:r>
            <a:endParaRPr sz="2000" dirty="0"/>
          </a:p>
          <a:p>
            <a:pPr marL="0" lvl="0" indent="0" algn="l" rtl="0">
              <a:lnSpc>
                <a:spcPct val="90000"/>
              </a:lnSpc>
              <a:spcBef>
                <a:spcPts val="1000"/>
              </a:spcBef>
              <a:spcAft>
                <a:spcPts val="0"/>
              </a:spcAft>
              <a:buSzPts val="1946"/>
              <a:buNone/>
            </a:pPr>
            <a:r>
              <a:rPr lang="en-US" sz="2000" dirty="0"/>
              <a:t>	Objective: Residents will increase their use of the playgrounds</a:t>
            </a:r>
            <a:endParaRPr sz="2000" dirty="0"/>
          </a:p>
          <a:p>
            <a:pPr marL="0" lvl="0" indent="0" algn="l" rtl="0">
              <a:lnSpc>
                <a:spcPct val="90000"/>
              </a:lnSpc>
              <a:spcBef>
                <a:spcPts val="1000"/>
              </a:spcBef>
              <a:spcAft>
                <a:spcPts val="0"/>
              </a:spcAft>
              <a:buSzPts val="1946"/>
              <a:buNone/>
            </a:pPr>
            <a:r>
              <a:rPr lang="en-US" sz="2000" dirty="0"/>
              <a:t>	Objective: Install better equipment</a:t>
            </a:r>
            <a:endParaRPr sz="2000" dirty="0"/>
          </a:p>
        </p:txBody>
      </p:sp>
      <p:sp>
        <p:nvSpPr>
          <p:cNvPr id="268" name="Google Shape;268;g2af87cb42ef_0_440"/>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19</a:t>
            </a:fld>
            <a:endParaRPr/>
          </a:p>
        </p:txBody>
      </p:sp>
      <p:pic>
        <p:nvPicPr>
          <p:cNvPr id="269" name="Google Shape;269;g2af87cb42ef_0_440"/>
          <p:cNvPicPr preferRelativeResize="0"/>
          <p:nvPr/>
        </p:nvPicPr>
        <p:blipFill rotWithShape="1">
          <a:blip r:embed="rId3">
            <a:alphaModFix/>
          </a:blip>
          <a:srcRect/>
          <a:stretch/>
        </p:blipFill>
        <p:spPr>
          <a:xfrm>
            <a:off x="10330951" y="-112775"/>
            <a:ext cx="1606776" cy="160220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6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6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67">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67">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67">
                                            <p:txEl>
                                              <p:pRg st="0" end="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67">
                                            <p:txEl>
                                              <p:pRg st="1" end="1"/>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67">
                                            <p:txEl>
                                              <p:pRg st="2" end="2"/>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67">
                                            <p:txEl>
                                              <p:pRg st="3" end="3"/>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67">
                                            <p:txEl>
                                              <p:pRg st="4" end="4"/>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67">
                                            <p:txEl>
                                              <p:pRg st="5" end="5"/>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267">
                                            <p:txEl>
                                              <p:pRg st="6" end="6"/>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267">
                                            <p:txEl>
                                              <p:pRg st="7" end="7"/>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267">
                                            <p:txEl>
                                              <p:pRg st="8" end="8"/>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267">
                                            <p:txEl>
                                              <p:pRg st="9" end="9"/>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26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8"/>
        <p:cNvGrpSpPr/>
        <p:nvPr/>
      </p:nvGrpSpPr>
      <p:grpSpPr>
        <a:xfrm>
          <a:off x="0" y="0"/>
          <a:ext cx="0" cy="0"/>
          <a:chOff x="0" y="0"/>
          <a:chExt cx="0" cy="0"/>
        </a:xfrm>
      </p:grpSpPr>
      <p:sp>
        <p:nvSpPr>
          <p:cNvPr id="89" name="Google Shape;89;g333cb3368f2_6_0"/>
          <p:cNvSpPr/>
          <p:nvPr/>
        </p:nvSpPr>
        <p:spPr>
          <a:xfrm>
            <a:off x="0" y="0"/>
            <a:ext cx="12192000" cy="68574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0" name="Google Shape;90;g333cb3368f2_6_0"/>
          <p:cNvSpPr txBox="1">
            <a:spLocks noGrp="1"/>
          </p:cNvSpPr>
          <p:nvPr>
            <p:ph type="title"/>
          </p:nvPr>
        </p:nvSpPr>
        <p:spPr>
          <a:xfrm>
            <a:off x="808638" y="386930"/>
            <a:ext cx="9236700" cy="11889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5400"/>
              <a:buFont typeface="Calibri"/>
              <a:buNone/>
            </a:pPr>
            <a:r>
              <a:rPr lang="en-US" sz="5400" b="1">
                <a:solidFill>
                  <a:srgbClr val="2E4D9F"/>
                </a:solidFill>
              </a:rPr>
              <a:t>General Housekeeping</a:t>
            </a:r>
            <a:endParaRPr b="1">
              <a:solidFill>
                <a:srgbClr val="2E4D9F"/>
              </a:solidFill>
            </a:endParaRPr>
          </a:p>
        </p:txBody>
      </p:sp>
      <p:grpSp>
        <p:nvGrpSpPr>
          <p:cNvPr id="91" name="Google Shape;91;g333cb3368f2_6_0"/>
          <p:cNvGrpSpPr/>
          <p:nvPr/>
        </p:nvGrpSpPr>
        <p:grpSpPr>
          <a:xfrm>
            <a:off x="-7" y="1998368"/>
            <a:ext cx="11695088" cy="782176"/>
            <a:chOff x="-7" y="1998368"/>
            <a:chExt cx="11695088" cy="782176"/>
          </a:xfrm>
        </p:grpSpPr>
        <p:sp>
          <p:nvSpPr>
            <p:cNvPr id="92" name="Google Shape;92;g333cb3368f2_6_0"/>
            <p:cNvSpPr/>
            <p:nvPr/>
          </p:nvSpPr>
          <p:spPr>
            <a:xfrm rot="5400000">
              <a:off x="11227981" y="2313068"/>
              <a:ext cx="781800" cy="152400"/>
            </a:xfrm>
            <a:prstGeom prst="rect">
              <a:avLst/>
            </a:prstGeom>
            <a:solidFill>
              <a:srgbClr val="C1B17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3" name="Google Shape;93;g333cb3368f2_6_0"/>
            <p:cNvSpPr/>
            <p:nvPr/>
          </p:nvSpPr>
          <p:spPr>
            <a:xfrm rot="10800000">
              <a:off x="-7" y="1998744"/>
              <a:ext cx="11454600" cy="781800"/>
            </a:xfrm>
            <a:prstGeom prst="rect">
              <a:avLst/>
            </a:prstGeom>
            <a:solidFill>
              <a:srgbClr val="C1B17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grpSp>
      <p:sp>
        <p:nvSpPr>
          <p:cNvPr id="94" name="Google Shape;94;g333cb3368f2_6_0"/>
          <p:cNvSpPr/>
          <p:nvPr/>
        </p:nvSpPr>
        <p:spPr>
          <a:xfrm>
            <a:off x="0" y="2203079"/>
            <a:ext cx="11383500" cy="4147800"/>
          </a:xfrm>
          <a:prstGeom prst="rect">
            <a:avLst/>
          </a:prstGeom>
          <a:solidFill>
            <a:schemeClr val="lt1"/>
          </a:solidFill>
          <a:ln>
            <a:noFill/>
          </a:ln>
          <a:effectLst>
            <a:outerShdw blurRad="139700" dist="127000" dir="5400000" algn="t" rotWithShape="0">
              <a:srgbClr val="000000">
                <a:alpha val="11764"/>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5" name="Google Shape;95;g333cb3368f2_6_0"/>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a:t>
            </a:fld>
            <a:endParaRPr/>
          </a:p>
        </p:txBody>
      </p:sp>
      <p:pic>
        <p:nvPicPr>
          <p:cNvPr id="96" name="Google Shape;96;g333cb3368f2_6_0"/>
          <p:cNvPicPr preferRelativeResize="0"/>
          <p:nvPr/>
        </p:nvPicPr>
        <p:blipFill rotWithShape="1">
          <a:blip r:embed="rId3">
            <a:alphaModFix/>
          </a:blip>
          <a:srcRect/>
          <a:stretch/>
        </p:blipFill>
        <p:spPr>
          <a:xfrm>
            <a:off x="10084651" y="108875"/>
            <a:ext cx="1606776" cy="1602201"/>
          </a:xfrm>
          <a:prstGeom prst="rect">
            <a:avLst/>
          </a:prstGeom>
          <a:noFill/>
          <a:ln>
            <a:noFill/>
          </a:ln>
        </p:spPr>
      </p:pic>
      <p:sp>
        <p:nvSpPr>
          <p:cNvPr id="97" name="Google Shape;97;g333cb3368f2_6_0"/>
          <p:cNvSpPr txBox="1"/>
          <p:nvPr/>
        </p:nvSpPr>
        <p:spPr>
          <a:xfrm>
            <a:off x="641825" y="2467325"/>
            <a:ext cx="10227000" cy="1602300"/>
          </a:xfrm>
          <a:prstGeom prst="rect">
            <a:avLst/>
          </a:prstGeom>
          <a:noFill/>
          <a:ln>
            <a:noFill/>
          </a:ln>
        </p:spPr>
        <p:txBody>
          <a:bodyPr spcFirstLastPara="1" wrap="square" lIns="91425" tIns="91425" rIns="91425" bIns="91425" anchor="t" anchorCtr="0">
            <a:noAutofit/>
          </a:bodyPr>
          <a:lstStyle/>
          <a:p>
            <a:pPr marL="457200" marR="0" lvl="0" indent="-406400" algn="l" rtl="0">
              <a:lnSpc>
                <a:spcPct val="100000"/>
              </a:lnSpc>
              <a:spcBef>
                <a:spcPts val="0"/>
              </a:spcBef>
              <a:spcAft>
                <a:spcPts val="0"/>
              </a:spcAft>
              <a:buClr>
                <a:schemeClr val="dk1"/>
              </a:buClr>
              <a:buSzPts val="2800"/>
              <a:buFont typeface="Calibri"/>
              <a:buChar char="●"/>
            </a:pPr>
            <a:r>
              <a:rPr lang="en-US" sz="2800" b="0" i="0" u="none" strike="noStrike" cap="none">
                <a:solidFill>
                  <a:schemeClr val="dk1"/>
                </a:solidFill>
                <a:latin typeface="Calibri"/>
                <a:ea typeface="Calibri"/>
                <a:cs typeface="Calibri"/>
                <a:sym typeface="Calibri"/>
              </a:rPr>
              <a:t>Subtitles and Translation Services are available by enabling Closed Caption and/or Interpretation in the navigation panel at the bottom of the screen  </a:t>
            </a:r>
            <a:endParaRPr sz="2800" b="0" i="0" u="none" strike="noStrike" cap="none">
              <a:solidFill>
                <a:schemeClr val="dk1"/>
              </a:solidFill>
              <a:latin typeface="Calibri"/>
              <a:ea typeface="Calibri"/>
              <a:cs typeface="Calibri"/>
              <a:sym typeface="Calibri"/>
            </a:endParaRPr>
          </a:p>
        </p:txBody>
      </p:sp>
      <p:pic>
        <p:nvPicPr>
          <p:cNvPr id="98" name="Google Shape;98;g333cb3368f2_6_0"/>
          <p:cNvPicPr preferRelativeResize="0"/>
          <p:nvPr/>
        </p:nvPicPr>
        <p:blipFill rotWithShape="1">
          <a:blip r:embed="rId4">
            <a:alphaModFix/>
          </a:blip>
          <a:srcRect/>
          <a:stretch/>
        </p:blipFill>
        <p:spPr>
          <a:xfrm>
            <a:off x="4356250" y="3488850"/>
            <a:ext cx="497865" cy="365100"/>
          </a:xfrm>
          <a:prstGeom prst="rect">
            <a:avLst/>
          </a:prstGeom>
          <a:noFill/>
          <a:ln>
            <a:noFill/>
          </a:ln>
        </p:spPr>
      </p:pic>
      <p:sp>
        <p:nvSpPr>
          <p:cNvPr id="99" name="Google Shape;99;g333cb3368f2_6_0"/>
          <p:cNvSpPr txBox="1"/>
          <p:nvPr/>
        </p:nvSpPr>
        <p:spPr>
          <a:xfrm>
            <a:off x="641825" y="3948000"/>
            <a:ext cx="10227000" cy="1188900"/>
          </a:xfrm>
          <a:prstGeom prst="rect">
            <a:avLst/>
          </a:prstGeom>
          <a:noFill/>
          <a:ln>
            <a:noFill/>
          </a:ln>
        </p:spPr>
        <p:txBody>
          <a:bodyPr spcFirstLastPara="1" wrap="square" lIns="91425" tIns="91425" rIns="91425" bIns="91425" anchor="t" anchorCtr="0">
            <a:noAutofit/>
          </a:bodyPr>
          <a:lstStyle/>
          <a:p>
            <a:pPr marL="457200" marR="0" lvl="0" indent="-406400" algn="l" rtl="0">
              <a:lnSpc>
                <a:spcPct val="100000"/>
              </a:lnSpc>
              <a:spcBef>
                <a:spcPts val="0"/>
              </a:spcBef>
              <a:spcAft>
                <a:spcPts val="0"/>
              </a:spcAft>
              <a:buClr>
                <a:schemeClr val="dk1"/>
              </a:buClr>
              <a:buSzPts val="2800"/>
              <a:buFont typeface="Calibri"/>
              <a:buChar char="●"/>
            </a:pPr>
            <a:r>
              <a:rPr lang="en-US" sz="2800" b="0" i="0" u="none" strike="noStrike" cap="none">
                <a:solidFill>
                  <a:schemeClr val="dk1"/>
                </a:solidFill>
                <a:latin typeface="Calibri"/>
                <a:ea typeface="Calibri"/>
                <a:cs typeface="Calibri"/>
                <a:sym typeface="Calibri"/>
              </a:rPr>
              <a:t>To ask questions, please type them in the Q&amp;A Feature. Panelists may unmute you to ask or clarify aloud</a:t>
            </a:r>
            <a:endParaRPr sz="2800" b="0" i="0" u="none" strike="noStrike" cap="none">
              <a:solidFill>
                <a:schemeClr val="dk1"/>
              </a:solidFill>
              <a:latin typeface="Calibri"/>
              <a:ea typeface="Calibri"/>
              <a:cs typeface="Calibri"/>
              <a:sym typeface="Calibri"/>
            </a:endParaRPr>
          </a:p>
        </p:txBody>
      </p:sp>
      <p:sp>
        <p:nvSpPr>
          <p:cNvPr id="100" name="Google Shape;100;g333cb3368f2_6_0"/>
          <p:cNvSpPr txBox="1"/>
          <p:nvPr/>
        </p:nvSpPr>
        <p:spPr>
          <a:xfrm>
            <a:off x="654450" y="4883450"/>
            <a:ext cx="10227000" cy="1188900"/>
          </a:xfrm>
          <a:prstGeom prst="rect">
            <a:avLst/>
          </a:prstGeom>
          <a:noFill/>
          <a:ln>
            <a:noFill/>
          </a:ln>
        </p:spPr>
        <p:txBody>
          <a:bodyPr spcFirstLastPara="1" wrap="square" lIns="91425" tIns="91425" rIns="91425" bIns="91425" anchor="t" anchorCtr="0">
            <a:noAutofit/>
          </a:bodyPr>
          <a:lstStyle/>
          <a:p>
            <a:pPr marL="457200" marR="0" lvl="0" indent="-406400" algn="l" rtl="0">
              <a:lnSpc>
                <a:spcPct val="115000"/>
              </a:lnSpc>
              <a:spcBef>
                <a:spcPts val="0"/>
              </a:spcBef>
              <a:spcAft>
                <a:spcPts val="0"/>
              </a:spcAft>
              <a:buClr>
                <a:schemeClr val="dk1"/>
              </a:buClr>
              <a:buSzPts val="2800"/>
              <a:buFont typeface="Calibri"/>
              <a:buChar char="●"/>
            </a:pPr>
            <a:r>
              <a:rPr lang="en-US" sz="2800" b="0" i="0" u="none" strike="noStrike" cap="none">
                <a:solidFill>
                  <a:schemeClr val="dk1"/>
                </a:solidFill>
                <a:latin typeface="Calibri"/>
                <a:ea typeface="Calibri"/>
                <a:cs typeface="Calibri"/>
                <a:sym typeface="Calibri"/>
              </a:rPr>
              <a:t>The presentation will be posted to its corresponding </a:t>
            </a:r>
            <a:r>
              <a:rPr lang="en-US" sz="2800" b="0" i="0" u="sng" strike="noStrike" cap="none">
                <a:solidFill>
                  <a:schemeClr val="hlink"/>
                </a:solidFill>
                <a:latin typeface="Calibri"/>
                <a:ea typeface="Calibri"/>
                <a:cs typeface="Calibri"/>
                <a:sym typeface="Calibri"/>
                <a:hlinkClick r:id="rId5"/>
              </a:rPr>
              <a:t>grant program page</a:t>
            </a:r>
            <a:r>
              <a:rPr lang="en-US" sz="2800" b="0" i="0" u="none" strike="noStrike" cap="none">
                <a:solidFill>
                  <a:schemeClr val="dk1"/>
                </a:solidFill>
                <a:latin typeface="Calibri"/>
                <a:ea typeface="Calibri"/>
                <a:cs typeface="Calibri"/>
                <a:sym typeface="Calibri"/>
              </a:rPr>
              <a:t> on the GOCPP website</a:t>
            </a:r>
            <a:endParaRPr sz="2800" b="0" i="0" u="none" strike="noStrike" cap="none">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Google Shape;275;g2af87cb42ef_0_491"/>
          <p:cNvSpPr txBox="1"/>
          <p:nvPr/>
        </p:nvSpPr>
        <p:spPr>
          <a:xfrm>
            <a:off x="511950" y="553550"/>
            <a:ext cx="8559000" cy="922800"/>
          </a:xfrm>
          <a:prstGeom prst="rect">
            <a:avLst/>
          </a:prstGeom>
          <a:solidFill>
            <a:srgbClr val="C1B17F"/>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2800" b="0" i="0" u="none" strike="noStrike" cap="none">
              <a:solidFill>
                <a:schemeClr val="dk1"/>
              </a:solidFill>
              <a:latin typeface="Calibri"/>
              <a:ea typeface="Calibri"/>
              <a:cs typeface="Calibri"/>
              <a:sym typeface="Calibri"/>
            </a:endParaRPr>
          </a:p>
        </p:txBody>
      </p:sp>
      <p:sp>
        <p:nvSpPr>
          <p:cNvPr id="276" name="Google Shape;276;g2af87cb42ef_0_491"/>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solidFill>
                  <a:srgbClr val="2E4D9F"/>
                </a:solidFill>
              </a:rPr>
              <a:t>COSI Data Collection Plan Samples</a:t>
            </a:r>
            <a:endParaRPr>
              <a:solidFill>
                <a:srgbClr val="2E4D9F"/>
              </a:solidFill>
            </a:endParaRPr>
          </a:p>
        </p:txBody>
      </p:sp>
      <p:sp>
        <p:nvSpPr>
          <p:cNvPr id="277" name="Google Shape;277;g2af87cb42ef_0_491"/>
          <p:cNvSpPr txBox="1">
            <a:spLocks noGrp="1"/>
          </p:cNvSpPr>
          <p:nvPr>
            <p:ph type="body" idx="1"/>
          </p:nvPr>
        </p:nvSpPr>
        <p:spPr>
          <a:xfrm>
            <a:off x="421475" y="1740750"/>
            <a:ext cx="11418000" cy="43512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00"/>
              </a:spcBef>
              <a:spcAft>
                <a:spcPts val="0"/>
              </a:spcAft>
              <a:buSzPts val="1946"/>
              <a:buNone/>
            </a:pPr>
            <a:r>
              <a:rPr lang="en-US" sz="1800" b="1">
                <a:solidFill>
                  <a:srgbClr val="2E4D9F"/>
                </a:solidFill>
              </a:rPr>
              <a:t>Good: </a:t>
            </a:r>
            <a:r>
              <a:rPr lang="en-US" sz="1800"/>
              <a:t>To measure the effectiveness of the project, we will use a combination of surveys, interviews, focus groups, and attendance records:</a:t>
            </a:r>
            <a:endParaRPr sz="1800"/>
          </a:p>
          <a:p>
            <a:pPr marL="457200" lvl="0" indent="-342900" algn="l" rtl="0">
              <a:lnSpc>
                <a:spcPct val="115000"/>
              </a:lnSpc>
              <a:spcBef>
                <a:spcPts val="1200"/>
              </a:spcBef>
              <a:spcAft>
                <a:spcPts val="0"/>
              </a:spcAft>
              <a:buSzPts val="1800"/>
              <a:buFont typeface="Calibri"/>
              <a:buAutoNum type="arabicPeriod"/>
            </a:pPr>
            <a:r>
              <a:rPr lang="en-US" sz="1800" b="1"/>
              <a:t>Data Collection Methods:</a:t>
            </a:r>
            <a:endParaRPr sz="1800" b="1"/>
          </a:p>
          <a:p>
            <a:pPr marL="914400" lvl="1" indent="-342900" algn="l" rtl="0">
              <a:lnSpc>
                <a:spcPct val="115000"/>
              </a:lnSpc>
              <a:spcBef>
                <a:spcPts val="0"/>
              </a:spcBef>
              <a:spcAft>
                <a:spcPts val="0"/>
              </a:spcAft>
              <a:buSzPts val="1800"/>
              <a:buChar char="○"/>
            </a:pPr>
            <a:r>
              <a:rPr lang="en-US" sz="1800" b="1"/>
              <a:t>Surveys:</a:t>
            </a:r>
            <a:r>
              <a:rPr lang="en-US" sz="1800"/>
              <a:t> Pre- and post-project surveys will gather feedback from users, focusing on accessibility and satisfaction.</a:t>
            </a:r>
            <a:endParaRPr sz="1800"/>
          </a:p>
          <a:p>
            <a:pPr marL="914400" lvl="1" indent="-342900" algn="l" rtl="0">
              <a:lnSpc>
                <a:spcPct val="115000"/>
              </a:lnSpc>
              <a:spcBef>
                <a:spcPts val="0"/>
              </a:spcBef>
              <a:spcAft>
                <a:spcPts val="0"/>
              </a:spcAft>
              <a:buSzPts val="1800"/>
              <a:buChar char="○"/>
            </a:pPr>
            <a:r>
              <a:rPr lang="en-US" sz="1800" b="1"/>
              <a:t>Interviews &amp; Focus Groups:</a:t>
            </a:r>
            <a:r>
              <a:rPr lang="en-US" sz="1800"/>
              <a:t> Feedback from key stakeholders and community members will be gathered through interviews and focus groups.</a:t>
            </a:r>
            <a:endParaRPr sz="1800"/>
          </a:p>
          <a:p>
            <a:pPr marL="914400" lvl="1" indent="-342900" algn="l" rtl="0">
              <a:lnSpc>
                <a:spcPct val="115000"/>
              </a:lnSpc>
              <a:spcBef>
                <a:spcPts val="0"/>
              </a:spcBef>
              <a:spcAft>
                <a:spcPts val="0"/>
              </a:spcAft>
              <a:buSzPts val="1800"/>
              <a:buChar char="○"/>
            </a:pPr>
            <a:r>
              <a:rPr lang="en-US" sz="1800" b="1"/>
              <a:t>Attendance Records:</a:t>
            </a:r>
            <a:r>
              <a:rPr lang="en-US" sz="1800"/>
              <a:t> Park visitation data will track increased use of accessible features.</a:t>
            </a:r>
            <a:endParaRPr sz="1800"/>
          </a:p>
          <a:p>
            <a:pPr marL="457200" lvl="0" indent="-342900" algn="l" rtl="0">
              <a:lnSpc>
                <a:spcPct val="115000"/>
              </a:lnSpc>
              <a:spcBef>
                <a:spcPts val="0"/>
              </a:spcBef>
              <a:spcAft>
                <a:spcPts val="0"/>
              </a:spcAft>
              <a:buSzPts val="1800"/>
              <a:buFont typeface="Calibri"/>
              <a:buAutoNum type="arabicPeriod"/>
            </a:pPr>
            <a:r>
              <a:rPr lang="en-US" sz="1800" b="1"/>
              <a:t>Data Systems and Tools:</a:t>
            </a:r>
            <a:endParaRPr sz="1800" b="1"/>
          </a:p>
          <a:p>
            <a:pPr marL="914400" lvl="1" indent="-342900" algn="l" rtl="0">
              <a:lnSpc>
                <a:spcPct val="115000"/>
              </a:lnSpc>
              <a:spcBef>
                <a:spcPts val="0"/>
              </a:spcBef>
              <a:spcAft>
                <a:spcPts val="0"/>
              </a:spcAft>
              <a:buSzPts val="1800"/>
              <a:buChar char="○"/>
            </a:pPr>
            <a:r>
              <a:rPr lang="en-US" sz="1800" b="1"/>
              <a:t>Google Forms &amp; Excel:</a:t>
            </a:r>
            <a:r>
              <a:rPr lang="en-US" sz="1800"/>
              <a:t> For easy survey distribution and data tracking.</a:t>
            </a:r>
            <a:endParaRPr sz="1800"/>
          </a:p>
          <a:p>
            <a:pPr marL="914400" lvl="1" indent="-342900" algn="l" rtl="0">
              <a:lnSpc>
                <a:spcPct val="115000"/>
              </a:lnSpc>
              <a:spcBef>
                <a:spcPts val="0"/>
              </a:spcBef>
              <a:spcAft>
                <a:spcPts val="0"/>
              </a:spcAft>
              <a:buSzPts val="1800"/>
              <a:buChar char="○"/>
            </a:pPr>
            <a:r>
              <a:rPr lang="en-US" sz="1800" b="1"/>
              <a:t>Apricot Software:</a:t>
            </a:r>
            <a:r>
              <a:rPr lang="en-US" sz="1800"/>
              <a:t> To manage and analyze participant data and track ongoing engagement.</a:t>
            </a:r>
            <a:endParaRPr sz="1800"/>
          </a:p>
          <a:p>
            <a:pPr marL="0" lvl="0" indent="0" algn="l" rtl="0">
              <a:lnSpc>
                <a:spcPct val="115000"/>
              </a:lnSpc>
              <a:spcBef>
                <a:spcPts val="1200"/>
              </a:spcBef>
              <a:spcAft>
                <a:spcPts val="0"/>
              </a:spcAft>
              <a:buSzPts val="1100"/>
              <a:buNone/>
            </a:pPr>
            <a:r>
              <a:rPr lang="en-US" sz="1800"/>
              <a:t>These methods and tools will help us measure both program outputs (e.g., increased usage) and outcomes (e.g., improved accessibility and community integration).</a:t>
            </a:r>
            <a:endParaRPr sz="1800"/>
          </a:p>
          <a:p>
            <a:pPr marL="0" lvl="0" indent="0" algn="l" rtl="0">
              <a:lnSpc>
                <a:spcPct val="90000"/>
              </a:lnSpc>
              <a:spcBef>
                <a:spcPts val="1200"/>
              </a:spcBef>
              <a:spcAft>
                <a:spcPts val="0"/>
              </a:spcAft>
              <a:buSzPts val="1946"/>
              <a:buNone/>
            </a:pPr>
            <a:r>
              <a:rPr lang="en-US" sz="1800" b="1">
                <a:solidFill>
                  <a:srgbClr val="2E4D9F"/>
                </a:solidFill>
              </a:rPr>
              <a:t>Not so great: </a:t>
            </a:r>
            <a:r>
              <a:rPr lang="en-US" sz="1800"/>
              <a:t>We will interview people at the park.</a:t>
            </a:r>
            <a:endParaRPr sz="1800"/>
          </a:p>
        </p:txBody>
      </p:sp>
      <p:sp>
        <p:nvSpPr>
          <p:cNvPr id="278" name="Google Shape;278;g2af87cb42ef_0_491"/>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20</a:t>
            </a:fld>
            <a:endParaRPr/>
          </a:p>
        </p:txBody>
      </p:sp>
      <p:pic>
        <p:nvPicPr>
          <p:cNvPr id="279" name="Google Shape;279;g2af87cb42ef_0_491"/>
          <p:cNvPicPr preferRelativeResize="0"/>
          <p:nvPr/>
        </p:nvPicPr>
        <p:blipFill rotWithShape="1">
          <a:blip r:embed="rId3">
            <a:alphaModFix/>
          </a:blip>
          <a:srcRect/>
          <a:stretch/>
        </p:blipFill>
        <p:spPr>
          <a:xfrm>
            <a:off x="10330951" y="-112775"/>
            <a:ext cx="1606776" cy="160220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7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7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7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7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g2af87cb42ef_0_542"/>
          <p:cNvSpPr txBox="1"/>
          <p:nvPr/>
        </p:nvSpPr>
        <p:spPr>
          <a:xfrm>
            <a:off x="511950" y="553550"/>
            <a:ext cx="9210300" cy="922800"/>
          </a:xfrm>
          <a:prstGeom prst="rect">
            <a:avLst/>
          </a:prstGeom>
          <a:solidFill>
            <a:srgbClr val="C1B17F"/>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2800" b="0" i="0" u="none" strike="noStrike" cap="none">
              <a:solidFill>
                <a:schemeClr val="dk1"/>
              </a:solidFill>
              <a:latin typeface="Calibri"/>
              <a:ea typeface="Calibri"/>
              <a:cs typeface="Calibri"/>
              <a:sym typeface="Calibri"/>
            </a:endParaRPr>
          </a:p>
        </p:txBody>
      </p:sp>
      <p:sp>
        <p:nvSpPr>
          <p:cNvPr id="286" name="Google Shape;286;g2af87cb42ef_0_542"/>
          <p:cNvSpPr txBox="1">
            <a:spLocks noGrp="1"/>
          </p:cNvSpPr>
          <p:nvPr>
            <p:ph type="title"/>
          </p:nvPr>
        </p:nvSpPr>
        <p:spPr>
          <a:xfrm>
            <a:off x="511950" y="352100"/>
            <a:ext cx="106791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solidFill>
                  <a:srgbClr val="2E4D9F"/>
                </a:solidFill>
              </a:rPr>
              <a:t>COSI Grant Personnel Samples</a:t>
            </a:r>
            <a:endParaRPr>
              <a:solidFill>
                <a:srgbClr val="2E4D9F"/>
              </a:solidFill>
            </a:endParaRPr>
          </a:p>
        </p:txBody>
      </p:sp>
      <p:sp>
        <p:nvSpPr>
          <p:cNvPr id="287" name="Google Shape;287;g2af87cb42ef_0_542"/>
          <p:cNvSpPr txBox="1">
            <a:spLocks noGrp="1"/>
          </p:cNvSpPr>
          <p:nvPr>
            <p:ph type="body" idx="1"/>
          </p:nvPr>
        </p:nvSpPr>
        <p:spPr>
          <a:xfrm>
            <a:off x="511950" y="1740750"/>
            <a:ext cx="11418000" cy="4351200"/>
          </a:xfrm>
          <a:prstGeom prst="rect">
            <a:avLst/>
          </a:prstGeom>
          <a:noFill/>
          <a:ln w="9525" cap="flat" cmpd="sng">
            <a:solidFill>
              <a:srgbClr val="C1B17F"/>
            </a:solidFill>
            <a:prstDash val="solid"/>
            <a:round/>
            <a:headEnd type="none" w="sm" len="sm"/>
            <a:tailEnd type="none" w="sm" len="sm"/>
          </a:ln>
        </p:spPr>
        <p:txBody>
          <a:bodyPr spcFirstLastPara="1" wrap="square" lIns="91425" tIns="45700" rIns="91425" bIns="45700" anchor="t" anchorCtr="0">
            <a:normAutofit fontScale="70000" lnSpcReduction="20000"/>
          </a:bodyPr>
          <a:lstStyle/>
          <a:p>
            <a:pPr marL="0" lvl="0" indent="0" algn="l" rtl="0">
              <a:lnSpc>
                <a:spcPct val="90000"/>
              </a:lnSpc>
              <a:spcBef>
                <a:spcPts val="1000"/>
              </a:spcBef>
              <a:spcAft>
                <a:spcPts val="0"/>
              </a:spcAft>
              <a:buSzPct val="69497"/>
              <a:buNone/>
            </a:pPr>
            <a:r>
              <a:rPr lang="en-US" b="1">
                <a:solidFill>
                  <a:srgbClr val="2E4D9F"/>
                </a:solidFill>
              </a:rPr>
              <a:t>Good: </a:t>
            </a:r>
            <a:endParaRPr b="1">
              <a:solidFill>
                <a:srgbClr val="2E4D9F"/>
              </a:solidFill>
            </a:endParaRPr>
          </a:p>
          <a:p>
            <a:pPr marL="457200" lvl="0" indent="0" algn="l" rtl="0">
              <a:lnSpc>
                <a:spcPct val="100000"/>
              </a:lnSpc>
              <a:spcBef>
                <a:spcPts val="1000"/>
              </a:spcBef>
              <a:spcAft>
                <a:spcPts val="0"/>
              </a:spcAft>
              <a:buSzPct val="69497"/>
              <a:buNone/>
            </a:pPr>
            <a:r>
              <a:rPr lang="en-US"/>
              <a:t>Alban Construction has been building playgrounds for over 25 years for the community. The Project Director, Sam Sanderson, will manage this project. Sam is a graduate of Lennig County College and holds a masters degree in construction project management. Sam’s salary is currently fully funded by the county, and he will take on project oversight as part of his regular duties.</a:t>
            </a:r>
            <a:endParaRPr/>
          </a:p>
          <a:p>
            <a:pPr marL="457200" lvl="0" indent="0" algn="l" rtl="0">
              <a:lnSpc>
                <a:spcPct val="100000"/>
              </a:lnSpc>
              <a:spcBef>
                <a:spcPts val="1000"/>
              </a:spcBef>
              <a:spcAft>
                <a:spcPts val="0"/>
              </a:spcAft>
              <a:buSzPct val="69497"/>
              <a:buNone/>
            </a:pPr>
            <a:r>
              <a:rPr lang="en-US"/>
              <a:t>Grant Funded Personnel:</a:t>
            </a:r>
            <a:endParaRPr/>
          </a:p>
          <a:p>
            <a:pPr marL="914400" lvl="0" indent="-308610" algn="l" rtl="0">
              <a:lnSpc>
                <a:spcPct val="100000"/>
              </a:lnSpc>
              <a:spcBef>
                <a:spcPts val="1000"/>
              </a:spcBef>
              <a:spcAft>
                <a:spcPts val="0"/>
              </a:spcAft>
              <a:buSzPct val="64285"/>
              <a:buAutoNum type="arabicPeriod"/>
            </a:pPr>
            <a:r>
              <a:rPr lang="en-US"/>
              <a:t>Jed Bartlett, ramp builder</a:t>
            </a:r>
            <a:endParaRPr/>
          </a:p>
          <a:p>
            <a:pPr marL="914400" lvl="0" indent="-308610" algn="l" rtl="0">
              <a:lnSpc>
                <a:spcPct val="100000"/>
              </a:lnSpc>
              <a:spcBef>
                <a:spcPts val="0"/>
              </a:spcBef>
              <a:spcAft>
                <a:spcPts val="0"/>
              </a:spcAft>
              <a:buSzPct val="64285"/>
              <a:buAutoNum type="arabicPeriod"/>
            </a:pPr>
            <a:r>
              <a:rPr lang="en-US"/>
              <a:t>Position salary of $30,000 is currently funded 100% by fundraising, but requesting to fund 100% through COSI. 100% of time will be spent on this project</a:t>
            </a:r>
            <a:endParaRPr/>
          </a:p>
          <a:p>
            <a:pPr marL="457200" lvl="0" indent="0" algn="l" rtl="0">
              <a:lnSpc>
                <a:spcPct val="100000"/>
              </a:lnSpc>
              <a:spcBef>
                <a:spcPts val="1000"/>
              </a:spcBef>
              <a:spcAft>
                <a:spcPts val="0"/>
              </a:spcAft>
              <a:buSzPct val="69497"/>
              <a:buNone/>
            </a:pPr>
            <a:endParaRPr/>
          </a:p>
          <a:p>
            <a:pPr marL="0" lvl="0" indent="0" algn="l" rtl="0">
              <a:lnSpc>
                <a:spcPct val="100000"/>
              </a:lnSpc>
              <a:spcBef>
                <a:spcPts val="1000"/>
              </a:spcBef>
              <a:spcAft>
                <a:spcPts val="0"/>
              </a:spcAft>
              <a:buSzPct val="69497"/>
              <a:buNone/>
            </a:pPr>
            <a:r>
              <a:rPr lang="en-US" b="1">
                <a:solidFill>
                  <a:srgbClr val="2E4D9F"/>
                </a:solidFill>
              </a:rPr>
              <a:t>Not so great: </a:t>
            </a:r>
            <a:endParaRPr/>
          </a:p>
          <a:p>
            <a:pPr marL="457200" lvl="0" indent="0" algn="l" rtl="0">
              <a:lnSpc>
                <a:spcPct val="90000"/>
              </a:lnSpc>
              <a:spcBef>
                <a:spcPts val="1000"/>
              </a:spcBef>
              <a:spcAft>
                <a:spcPts val="0"/>
              </a:spcAft>
              <a:buSzPct val="69497"/>
              <a:buNone/>
            </a:pPr>
            <a:r>
              <a:rPr lang="en-US"/>
              <a:t>Project Director: Sam Sanderson will manage this project. He is a county employee and we are seeking 50% of his salary to be funded through this grant. We estimate he will spend 10% of his time on this project.</a:t>
            </a:r>
            <a:endParaRPr/>
          </a:p>
        </p:txBody>
      </p:sp>
      <p:sp>
        <p:nvSpPr>
          <p:cNvPr id="288" name="Google Shape;288;g2af87cb42ef_0_542"/>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21</a:t>
            </a:fld>
            <a:endParaRPr/>
          </a:p>
        </p:txBody>
      </p:sp>
      <p:pic>
        <p:nvPicPr>
          <p:cNvPr id="289" name="Google Shape;289;g2af87cb42ef_0_542"/>
          <p:cNvPicPr preferRelativeResize="0"/>
          <p:nvPr/>
        </p:nvPicPr>
        <p:blipFill rotWithShape="1">
          <a:blip r:embed="rId3">
            <a:alphaModFix/>
          </a:blip>
          <a:srcRect/>
          <a:stretch/>
        </p:blipFill>
        <p:spPr>
          <a:xfrm>
            <a:off x="10323176" y="75600"/>
            <a:ext cx="1606776" cy="160220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8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8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g2af87cb42ef_0_593"/>
          <p:cNvSpPr txBox="1"/>
          <p:nvPr/>
        </p:nvSpPr>
        <p:spPr>
          <a:xfrm>
            <a:off x="511950" y="553550"/>
            <a:ext cx="9210300" cy="922800"/>
          </a:xfrm>
          <a:prstGeom prst="rect">
            <a:avLst/>
          </a:prstGeom>
          <a:solidFill>
            <a:srgbClr val="C1B17F"/>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2800" b="0" i="0" u="none" strike="noStrike" cap="none">
              <a:solidFill>
                <a:schemeClr val="dk1"/>
              </a:solidFill>
              <a:latin typeface="Calibri"/>
              <a:ea typeface="Calibri"/>
              <a:cs typeface="Calibri"/>
              <a:sym typeface="Calibri"/>
            </a:endParaRPr>
          </a:p>
        </p:txBody>
      </p:sp>
      <p:sp>
        <p:nvSpPr>
          <p:cNvPr id="296" name="Google Shape;296;g2af87cb42ef_0_593"/>
          <p:cNvSpPr txBox="1">
            <a:spLocks noGrp="1"/>
          </p:cNvSpPr>
          <p:nvPr>
            <p:ph type="title"/>
          </p:nvPr>
        </p:nvSpPr>
        <p:spPr>
          <a:xfrm>
            <a:off x="511950" y="352100"/>
            <a:ext cx="106791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solidFill>
                  <a:srgbClr val="2E4D9F"/>
                </a:solidFill>
              </a:rPr>
              <a:t>COSI Sustainability Samples</a:t>
            </a:r>
            <a:endParaRPr>
              <a:solidFill>
                <a:srgbClr val="2E4D9F"/>
              </a:solidFill>
            </a:endParaRPr>
          </a:p>
        </p:txBody>
      </p:sp>
      <p:sp>
        <p:nvSpPr>
          <p:cNvPr id="297" name="Google Shape;297;g2af87cb42ef_0_593"/>
          <p:cNvSpPr txBox="1">
            <a:spLocks noGrp="1"/>
          </p:cNvSpPr>
          <p:nvPr>
            <p:ph type="body" idx="1"/>
          </p:nvPr>
        </p:nvSpPr>
        <p:spPr>
          <a:xfrm>
            <a:off x="511950" y="1740750"/>
            <a:ext cx="11418000" cy="4351200"/>
          </a:xfrm>
          <a:prstGeom prst="rect">
            <a:avLst/>
          </a:prstGeom>
          <a:noFill/>
          <a:ln w="9525" cap="flat" cmpd="sng">
            <a:solidFill>
              <a:srgbClr val="C1B17F"/>
            </a:solidFill>
            <a:prstDash val="solid"/>
            <a:round/>
            <a:headEnd type="none" w="sm" len="sm"/>
            <a:tailEnd type="none" w="sm" len="sm"/>
          </a:ln>
        </p:spPr>
        <p:txBody>
          <a:bodyPr spcFirstLastPara="1" wrap="square" lIns="91425" tIns="45700" rIns="91425" bIns="45700" anchor="t" anchorCtr="0">
            <a:noAutofit/>
          </a:bodyPr>
          <a:lstStyle/>
          <a:p>
            <a:pPr marL="0" lvl="0" indent="0" algn="l" rtl="0">
              <a:lnSpc>
                <a:spcPct val="100000"/>
              </a:lnSpc>
              <a:spcBef>
                <a:spcPts val="1000"/>
              </a:spcBef>
              <a:spcAft>
                <a:spcPts val="0"/>
              </a:spcAft>
              <a:buSzPts val="1800"/>
              <a:buNone/>
            </a:pPr>
            <a:r>
              <a:rPr lang="en-US" sz="2400" b="1">
                <a:solidFill>
                  <a:srgbClr val="2E4D9F"/>
                </a:solidFill>
              </a:rPr>
              <a:t>Good: </a:t>
            </a:r>
            <a:endParaRPr sz="2400" b="1">
              <a:solidFill>
                <a:srgbClr val="2E4D9F"/>
              </a:solidFill>
            </a:endParaRPr>
          </a:p>
          <a:p>
            <a:pPr marL="457200" lvl="0" indent="0" algn="l" rtl="0">
              <a:lnSpc>
                <a:spcPct val="100000"/>
              </a:lnSpc>
              <a:spcBef>
                <a:spcPts val="1000"/>
              </a:spcBef>
              <a:spcAft>
                <a:spcPts val="0"/>
              </a:spcAft>
              <a:buSzPts val="1800"/>
              <a:buNone/>
            </a:pPr>
            <a:r>
              <a:rPr lang="en-US" sz="2400"/>
              <a:t>This application is requesting 10% of our FTE staff. Once this project is complete, it is estimated that the equipment should last for 30 years. We have secured a maintenance contract with Abraham Land Management to be paid through the county budget to inspect and repair the playground every quarter. We also hold quarterly community fundraising events such as silent auctions, modeled calendars, and basket nights. We plan to constantly explore and seek out additional funding sources through other grants and partnerships.</a:t>
            </a:r>
            <a:endParaRPr sz="2400"/>
          </a:p>
          <a:p>
            <a:pPr marL="0" lvl="0" indent="0" algn="l" rtl="0">
              <a:lnSpc>
                <a:spcPct val="100000"/>
              </a:lnSpc>
              <a:spcBef>
                <a:spcPts val="1000"/>
              </a:spcBef>
              <a:spcAft>
                <a:spcPts val="0"/>
              </a:spcAft>
              <a:buSzPts val="1800"/>
              <a:buNone/>
            </a:pPr>
            <a:r>
              <a:rPr lang="en-US" sz="2400" b="1">
                <a:solidFill>
                  <a:srgbClr val="2E4D9F"/>
                </a:solidFill>
              </a:rPr>
              <a:t>Not so great: </a:t>
            </a:r>
            <a:endParaRPr sz="2400"/>
          </a:p>
          <a:p>
            <a:pPr marL="457200" lvl="0" indent="0" algn="l" rtl="0">
              <a:lnSpc>
                <a:spcPct val="100000"/>
              </a:lnSpc>
              <a:spcBef>
                <a:spcPts val="1000"/>
              </a:spcBef>
              <a:spcAft>
                <a:spcPts val="0"/>
              </a:spcAft>
              <a:buSzPts val="1800"/>
              <a:buNone/>
            </a:pPr>
            <a:r>
              <a:rPr lang="en-US" sz="2400"/>
              <a:t>Once the project is complete, we should not need any further grant funds. If we encounter maintenance costs, we will find additional funding.</a:t>
            </a:r>
            <a:endParaRPr sz="2400"/>
          </a:p>
        </p:txBody>
      </p:sp>
      <p:sp>
        <p:nvSpPr>
          <p:cNvPr id="298" name="Google Shape;298;g2af87cb42ef_0_593"/>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22</a:t>
            </a:fld>
            <a:endParaRPr/>
          </a:p>
        </p:txBody>
      </p:sp>
      <p:pic>
        <p:nvPicPr>
          <p:cNvPr id="299" name="Google Shape;299;g2af87cb42ef_0_593"/>
          <p:cNvPicPr preferRelativeResize="0"/>
          <p:nvPr/>
        </p:nvPicPr>
        <p:blipFill rotWithShape="1">
          <a:blip r:embed="rId3">
            <a:alphaModFix/>
          </a:blip>
          <a:srcRect/>
          <a:stretch/>
        </p:blipFill>
        <p:spPr>
          <a:xfrm>
            <a:off x="10216951" y="0"/>
            <a:ext cx="1606776" cy="160220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Google Shape;305;g2af87cb42ef_0_644"/>
          <p:cNvSpPr txBox="1"/>
          <p:nvPr/>
        </p:nvSpPr>
        <p:spPr>
          <a:xfrm>
            <a:off x="511950" y="325300"/>
            <a:ext cx="9210300" cy="1151100"/>
          </a:xfrm>
          <a:prstGeom prst="rect">
            <a:avLst/>
          </a:prstGeom>
          <a:solidFill>
            <a:srgbClr val="C1B17F"/>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2800" b="0" i="0" u="none" strike="noStrike" cap="none">
              <a:solidFill>
                <a:schemeClr val="dk1"/>
              </a:solidFill>
              <a:latin typeface="Calibri"/>
              <a:ea typeface="Calibri"/>
              <a:cs typeface="Calibri"/>
              <a:sym typeface="Calibri"/>
            </a:endParaRPr>
          </a:p>
        </p:txBody>
      </p:sp>
      <p:sp>
        <p:nvSpPr>
          <p:cNvPr id="306" name="Google Shape;306;g2af87cb42ef_0_644"/>
          <p:cNvSpPr txBox="1">
            <a:spLocks noGrp="1"/>
          </p:cNvSpPr>
          <p:nvPr>
            <p:ph type="title"/>
          </p:nvPr>
        </p:nvSpPr>
        <p:spPr>
          <a:xfrm>
            <a:off x="581550" y="249100"/>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solidFill>
                  <a:srgbClr val="2E4D9F"/>
                </a:solidFill>
              </a:rPr>
              <a:t>COSI Disclosure of Pending Applications Samples</a:t>
            </a:r>
            <a:endParaRPr>
              <a:solidFill>
                <a:srgbClr val="2E4D9F"/>
              </a:solidFill>
            </a:endParaRPr>
          </a:p>
        </p:txBody>
      </p:sp>
      <p:sp>
        <p:nvSpPr>
          <p:cNvPr id="307" name="Google Shape;307;g2af87cb42ef_0_644"/>
          <p:cNvSpPr txBox="1">
            <a:spLocks noGrp="1"/>
          </p:cNvSpPr>
          <p:nvPr>
            <p:ph type="body" idx="1"/>
          </p:nvPr>
        </p:nvSpPr>
        <p:spPr>
          <a:xfrm>
            <a:off x="511950" y="1740750"/>
            <a:ext cx="11418000" cy="4351200"/>
          </a:xfrm>
          <a:prstGeom prst="rect">
            <a:avLst/>
          </a:prstGeom>
          <a:noFill/>
          <a:ln w="9525" cap="flat" cmpd="sng">
            <a:solidFill>
              <a:srgbClr val="C1B17F"/>
            </a:solidFill>
            <a:prstDash val="solid"/>
            <a:round/>
            <a:headEnd type="none" w="sm" len="sm"/>
            <a:tailEnd type="none" w="sm" len="sm"/>
          </a:ln>
        </p:spPr>
        <p:txBody>
          <a:bodyPr spcFirstLastPara="1" wrap="square" lIns="91425" tIns="45700" rIns="91425" bIns="45700" anchor="t" anchorCtr="0">
            <a:normAutofit/>
          </a:bodyPr>
          <a:lstStyle/>
          <a:p>
            <a:pPr marL="0" lvl="0" indent="0" algn="l" rtl="0">
              <a:lnSpc>
                <a:spcPct val="90000"/>
              </a:lnSpc>
              <a:spcBef>
                <a:spcPts val="1000"/>
              </a:spcBef>
              <a:spcAft>
                <a:spcPts val="0"/>
              </a:spcAft>
              <a:buSzPts val="1800"/>
              <a:buNone/>
            </a:pPr>
            <a:r>
              <a:rPr lang="en-US" sz="2400" b="1">
                <a:solidFill>
                  <a:srgbClr val="2E4D9F"/>
                </a:solidFill>
              </a:rPr>
              <a:t>Good: </a:t>
            </a:r>
            <a:endParaRPr sz="2400" b="1">
              <a:solidFill>
                <a:srgbClr val="2E4D9F"/>
              </a:solidFill>
            </a:endParaRPr>
          </a:p>
          <a:p>
            <a:pPr marL="0" lvl="0" indent="0" algn="l" rtl="0">
              <a:lnSpc>
                <a:spcPct val="100000"/>
              </a:lnSpc>
              <a:spcBef>
                <a:spcPts val="1000"/>
              </a:spcBef>
              <a:spcAft>
                <a:spcPts val="0"/>
              </a:spcAft>
              <a:buSzPts val="1800"/>
              <a:buNone/>
            </a:pPr>
            <a:r>
              <a:rPr lang="en-US" sz="2400"/>
              <a:t>Within the last 12 months, we have submitted one other pending application for this project:</a:t>
            </a:r>
            <a:endParaRPr sz="2400"/>
          </a:p>
          <a:p>
            <a:pPr marL="457200" lvl="0" indent="-381000" algn="l" rtl="0">
              <a:lnSpc>
                <a:spcPct val="100000"/>
              </a:lnSpc>
              <a:spcBef>
                <a:spcPts val="1000"/>
              </a:spcBef>
              <a:spcAft>
                <a:spcPts val="0"/>
              </a:spcAft>
              <a:buSzPts val="2400"/>
              <a:buAutoNum type="arabicPeriod"/>
            </a:pPr>
            <a:r>
              <a:rPr lang="en-US" sz="2400"/>
              <a:t>Funding Agency: GOCPP</a:t>
            </a:r>
            <a:endParaRPr sz="2400"/>
          </a:p>
          <a:p>
            <a:pPr marL="457200" lvl="0" indent="-381000" algn="l" rtl="0">
              <a:lnSpc>
                <a:spcPct val="100000"/>
              </a:lnSpc>
              <a:spcBef>
                <a:spcPts val="0"/>
              </a:spcBef>
              <a:spcAft>
                <a:spcPts val="0"/>
              </a:spcAft>
              <a:buSzPts val="2400"/>
              <a:buAutoNum type="arabicPeriod"/>
            </a:pPr>
            <a:r>
              <a:rPr lang="en-US" sz="2400"/>
              <a:t>Solicitation Name: MLWW, Project Name: Lennig Playgrounds</a:t>
            </a:r>
            <a:endParaRPr sz="2400"/>
          </a:p>
          <a:p>
            <a:pPr marL="457200" lvl="0" indent="-381000" algn="l" rtl="0">
              <a:lnSpc>
                <a:spcPct val="100000"/>
              </a:lnSpc>
              <a:spcBef>
                <a:spcPts val="0"/>
              </a:spcBef>
              <a:spcAft>
                <a:spcPts val="0"/>
              </a:spcAft>
              <a:buSzPts val="2400"/>
              <a:buAutoNum type="arabicPeriod"/>
            </a:pPr>
            <a:r>
              <a:rPr lang="en-US" sz="2400"/>
              <a:t>Point of Contact: Josh Lyman</a:t>
            </a:r>
            <a:endParaRPr sz="2400"/>
          </a:p>
          <a:p>
            <a:pPr marL="457200" lvl="0" indent="-381000" algn="l" rtl="0">
              <a:lnSpc>
                <a:spcPct val="100000"/>
              </a:lnSpc>
              <a:spcBef>
                <a:spcPts val="0"/>
              </a:spcBef>
              <a:spcAft>
                <a:spcPts val="0"/>
              </a:spcAft>
              <a:buSzPts val="2400"/>
              <a:buAutoNum type="arabicPeriod"/>
            </a:pPr>
            <a:r>
              <a:rPr lang="en-US" sz="2400"/>
              <a:t>Funding Request: $50,000</a:t>
            </a:r>
            <a:endParaRPr sz="2400"/>
          </a:p>
          <a:p>
            <a:pPr marL="0" lvl="0" indent="0" algn="l" rtl="0">
              <a:lnSpc>
                <a:spcPct val="100000"/>
              </a:lnSpc>
              <a:spcBef>
                <a:spcPts val="1000"/>
              </a:spcBef>
              <a:spcAft>
                <a:spcPts val="0"/>
              </a:spcAft>
              <a:buSzPts val="1800"/>
              <a:buNone/>
            </a:pPr>
            <a:r>
              <a:rPr lang="en-US" sz="2400" b="1">
                <a:solidFill>
                  <a:srgbClr val="2E4D9F"/>
                </a:solidFill>
              </a:rPr>
              <a:t>Not so great: </a:t>
            </a:r>
            <a:endParaRPr sz="2400"/>
          </a:p>
          <a:p>
            <a:pPr marL="0" lvl="0" indent="0" algn="l" rtl="0">
              <a:lnSpc>
                <a:spcPct val="90000"/>
              </a:lnSpc>
              <a:spcBef>
                <a:spcPts val="1000"/>
              </a:spcBef>
              <a:spcAft>
                <a:spcPts val="0"/>
              </a:spcAft>
              <a:buSzPts val="1800"/>
              <a:buNone/>
            </a:pPr>
            <a:r>
              <a:rPr lang="en-US" sz="2400"/>
              <a:t>We have applied for other grants this year.</a:t>
            </a:r>
            <a:endParaRPr sz="2400"/>
          </a:p>
        </p:txBody>
      </p:sp>
      <p:sp>
        <p:nvSpPr>
          <p:cNvPr id="308" name="Google Shape;308;g2af87cb42ef_0_644"/>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23</a:t>
            </a:fld>
            <a:endParaRPr/>
          </a:p>
        </p:txBody>
      </p:sp>
      <p:pic>
        <p:nvPicPr>
          <p:cNvPr id="309" name="Google Shape;309;g2af87cb42ef_0_644"/>
          <p:cNvPicPr preferRelativeResize="0"/>
          <p:nvPr/>
        </p:nvPicPr>
        <p:blipFill rotWithShape="1">
          <a:blip r:embed="rId3">
            <a:alphaModFix/>
          </a:blip>
          <a:srcRect/>
          <a:stretch/>
        </p:blipFill>
        <p:spPr>
          <a:xfrm>
            <a:off x="10186201" y="-125850"/>
            <a:ext cx="1606776" cy="160220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Google Shape;315;g2af87cb42ef_0_695"/>
          <p:cNvSpPr txBox="1"/>
          <p:nvPr/>
        </p:nvSpPr>
        <p:spPr>
          <a:xfrm>
            <a:off x="511950" y="553550"/>
            <a:ext cx="9210300" cy="922800"/>
          </a:xfrm>
          <a:prstGeom prst="rect">
            <a:avLst/>
          </a:prstGeom>
          <a:solidFill>
            <a:srgbClr val="C1B17F"/>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2800" b="0" i="0" u="none" strike="noStrike" cap="none">
              <a:solidFill>
                <a:schemeClr val="dk1"/>
              </a:solidFill>
              <a:latin typeface="Calibri"/>
              <a:ea typeface="Calibri"/>
              <a:cs typeface="Calibri"/>
              <a:sym typeface="Calibri"/>
            </a:endParaRPr>
          </a:p>
        </p:txBody>
      </p:sp>
      <p:sp>
        <p:nvSpPr>
          <p:cNvPr id="316" name="Google Shape;316;g2af87cb42ef_0_695"/>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solidFill>
                  <a:srgbClr val="2E4D9F"/>
                </a:solidFill>
              </a:rPr>
              <a:t>COSI Budget &amp; Spending Plan Samples</a:t>
            </a:r>
            <a:endParaRPr>
              <a:solidFill>
                <a:srgbClr val="2E4D9F"/>
              </a:solidFill>
            </a:endParaRPr>
          </a:p>
        </p:txBody>
      </p:sp>
      <p:sp>
        <p:nvSpPr>
          <p:cNvPr id="317" name="Google Shape;317;g2af87cb42ef_0_695"/>
          <p:cNvSpPr txBox="1">
            <a:spLocks noGrp="1"/>
          </p:cNvSpPr>
          <p:nvPr>
            <p:ph type="body" idx="1"/>
          </p:nvPr>
        </p:nvSpPr>
        <p:spPr>
          <a:xfrm>
            <a:off x="511950" y="1740750"/>
            <a:ext cx="11418000" cy="4351200"/>
          </a:xfrm>
          <a:prstGeom prst="rect">
            <a:avLst/>
          </a:prstGeom>
          <a:noFill/>
          <a:ln>
            <a:noFill/>
          </a:ln>
        </p:spPr>
        <p:txBody>
          <a:bodyPr spcFirstLastPara="1" wrap="square" lIns="91425" tIns="45700" rIns="91425" bIns="45700" anchor="t" anchorCtr="0">
            <a:noAutofit/>
          </a:bodyPr>
          <a:lstStyle/>
          <a:p>
            <a:pPr marL="0" lvl="0" indent="0" algn="l" rtl="0">
              <a:lnSpc>
                <a:spcPct val="70000"/>
              </a:lnSpc>
              <a:spcBef>
                <a:spcPts val="1000"/>
              </a:spcBef>
              <a:spcAft>
                <a:spcPts val="0"/>
              </a:spcAft>
              <a:buSzPts val="1277"/>
              <a:buNone/>
            </a:pPr>
            <a:r>
              <a:rPr lang="en-US" sz="2000" b="1">
                <a:solidFill>
                  <a:srgbClr val="2E4D9F"/>
                </a:solidFill>
              </a:rPr>
              <a:t>Good: </a:t>
            </a:r>
            <a:endParaRPr sz="2000" b="1">
              <a:solidFill>
                <a:srgbClr val="2E4D9F"/>
              </a:solidFill>
            </a:endParaRPr>
          </a:p>
          <a:p>
            <a:pPr marL="0" lvl="0" indent="0" algn="l" rtl="0">
              <a:lnSpc>
                <a:spcPct val="80000"/>
              </a:lnSpc>
              <a:spcBef>
                <a:spcPts val="1000"/>
              </a:spcBef>
              <a:spcAft>
                <a:spcPts val="0"/>
              </a:spcAft>
              <a:buSzPts val="1277"/>
              <a:buNone/>
            </a:pPr>
            <a:r>
              <a:rPr lang="en-US" sz="2000"/>
              <a:t>Ramps (5)</a:t>
            </a:r>
            <a:endParaRPr sz="2000"/>
          </a:p>
          <a:p>
            <a:pPr marL="457200" lvl="0" indent="-355600" algn="l" rtl="0">
              <a:lnSpc>
                <a:spcPct val="80000"/>
              </a:lnSpc>
              <a:spcBef>
                <a:spcPts val="1000"/>
              </a:spcBef>
              <a:spcAft>
                <a:spcPts val="0"/>
              </a:spcAft>
              <a:buSzPts val="2000"/>
              <a:buAutoNum type="arabicPeriod"/>
            </a:pPr>
            <a:r>
              <a:rPr lang="en-US" sz="2000"/>
              <a:t> These ramps have not previously been funded, nor have they been requested in any other grant. Federal funds are supporting other aspects of this project, such as the parking lot</a:t>
            </a:r>
            <a:endParaRPr sz="2000"/>
          </a:p>
          <a:p>
            <a:pPr marL="457200" lvl="0" indent="-355600" algn="l" rtl="0">
              <a:lnSpc>
                <a:spcPct val="80000"/>
              </a:lnSpc>
              <a:spcBef>
                <a:spcPts val="0"/>
              </a:spcBef>
              <a:spcAft>
                <a:spcPts val="0"/>
              </a:spcAft>
              <a:buSzPts val="2000"/>
              <a:buAutoNum type="arabicPeriod"/>
            </a:pPr>
            <a:r>
              <a:rPr lang="en-US" sz="2000"/>
              <a:t> The ramps will be paid for 100% through this COSI grant, as it is all for this initiative </a:t>
            </a:r>
            <a:endParaRPr sz="2000"/>
          </a:p>
          <a:p>
            <a:pPr marL="457200" lvl="0" indent="-355600" algn="l" rtl="0">
              <a:lnSpc>
                <a:spcPct val="80000"/>
              </a:lnSpc>
              <a:spcBef>
                <a:spcPts val="0"/>
              </a:spcBef>
              <a:spcAft>
                <a:spcPts val="0"/>
              </a:spcAft>
              <a:buSzPts val="2000"/>
              <a:buAutoNum type="arabicPeriod"/>
            </a:pPr>
            <a:r>
              <a:rPr lang="en-US" sz="2000"/>
              <a:t> Proration rate for the ramps is 100% since they are solely for this project</a:t>
            </a:r>
            <a:endParaRPr sz="2000"/>
          </a:p>
          <a:p>
            <a:pPr marL="457200" lvl="0" indent="-355600" algn="l" rtl="0">
              <a:lnSpc>
                <a:spcPct val="80000"/>
              </a:lnSpc>
              <a:spcBef>
                <a:spcPts val="0"/>
              </a:spcBef>
              <a:spcAft>
                <a:spcPts val="0"/>
              </a:spcAft>
              <a:buSzPts val="2000"/>
              <a:buAutoNum type="arabicPeriod"/>
            </a:pPr>
            <a:r>
              <a:rPr lang="en-US" sz="2000"/>
              <a:t>Calculation: each ramp is $5,000 x 5 ramps x 100% = $25,000</a:t>
            </a:r>
            <a:endParaRPr sz="2000"/>
          </a:p>
          <a:p>
            <a:pPr marL="457200" lvl="0" indent="0" algn="l" rtl="0">
              <a:lnSpc>
                <a:spcPct val="80000"/>
              </a:lnSpc>
              <a:spcBef>
                <a:spcPts val="1000"/>
              </a:spcBef>
              <a:spcAft>
                <a:spcPts val="0"/>
              </a:spcAft>
              <a:buSzPts val="1277"/>
              <a:buNone/>
            </a:pPr>
            <a:r>
              <a:rPr lang="en-US" sz="2000"/>
              <a:t>Order by deadline: August 30th</a:t>
            </a:r>
            <a:endParaRPr sz="2000"/>
          </a:p>
          <a:p>
            <a:pPr marL="457200" lvl="0" indent="0" algn="l" rtl="0">
              <a:lnSpc>
                <a:spcPct val="80000"/>
              </a:lnSpc>
              <a:spcBef>
                <a:spcPts val="1000"/>
              </a:spcBef>
              <a:spcAft>
                <a:spcPts val="0"/>
              </a:spcAft>
              <a:buSzPts val="1277"/>
              <a:buNone/>
            </a:pPr>
            <a:r>
              <a:rPr lang="en-US" sz="2000"/>
              <a:t>Projected delivery and invoice date: September 2023</a:t>
            </a:r>
            <a:endParaRPr sz="2000"/>
          </a:p>
          <a:p>
            <a:pPr marL="457200" lvl="0" indent="0" algn="l" rtl="0">
              <a:lnSpc>
                <a:spcPct val="80000"/>
              </a:lnSpc>
              <a:spcBef>
                <a:spcPts val="1000"/>
              </a:spcBef>
              <a:spcAft>
                <a:spcPts val="0"/>
              </a:spcAft>
              <a:buSzPts val="1277"/>
              <a:buNone/>
            </a:pPr>
            <a:r>
              <a:rPr lang="en-US" sz="2000"/>
              <a:t>Reimbursement request date: Quarter 1</a:t>
            </a:r>
            <a:endParaRPr sz="2000"/>
          </a:p>
          <a:p>
            <a:pPr marL="457200" lvl="0" indent="0" algn="l" rtl="0">
              <a:lnSpc>
                <a:spcPct val="80000"/>
              </a:lnSpc>
              <a:spcBef>
                <a:spcPts val="1000"/>
              </a:spcBef>
              <a:spcAft>
                <a:spcPts val="0"/>
              </a:spcAft>
              <a:buSzPts val="1277"/>
              <a:buNone/>
            </a:pPr>
            <a:endParaRPr sz="2000"/>
          </a:p>
          <a:p>
            <a:pPr marL="0" lvl="0" indent="0" algn="l" rtl="0">
              <a:lnSpc>
                <a:spcPct val="80000"/>
              </a:lnSpc>
              <a:spcBef>
                <a:spcPts val="1000"/>
              </a:spcBef>
              <a:spcAft>
                <a:spcPts val="0"/>
              </a:spcAft>
              <a:buSzPts val="1277"/>
              <a:buNone/>
            </a:pPr>
            <a:r>
              <a:rPr lang="en-US" sz="2000" b="1">
                <a:solidFill>
                  <a:srgbClr val="2E4D9F"/>
                </a:solidFill>
              </a:rPr>
              <a:t>Not so great: </a:t>
            </a:r>
            <a:endParaRPr sz="2000"/>
          </a:p>
          <a:p>
            <a:pPr marL="457200" lvl="0" indent="0" algn="l" rtl="0">
              <a:lnSpc>
                <a:spcPct val="70000"/>
              </a:lnSpc>
              <a:spcBef>
                <a:spcPts val="1000"/>
              </a:spcBef>
              <a:spcAft>
                <a:spcPts val="0"/>
              </a:spcAft>
              <a:buSzPts val="1277"/>
              <a:buNone/>
            </a:pPr>
            <a:r>
              <a:rPr lang="en-US" sz="2000"/>
              <a:t>Slides: $25,000</a:t>
            </a:r>
            <a:endParaRPr sz="2000"/>
          </a:p>
          <a:p>
            <a:pPr marL="457200" lvl="0" indent="0" algn="l" rtl="0">
              <a:lnSpc>
                <a:spcPct val="70000"/>
              </a:lnSpc>
              <a:spcBef>
                <a:spcPts val="1000"/>
              </a:spcBef>
              <a:spcAft>
                <a:spcPts val="0"/>
              </a:spcAft>
              <a:buSzPts val="1277"/>
              <a:buNone/>
            </a:pPr>
            <a:r>
              <a:rPr lang="en-US" sz="2000"/>
              <a:t>Murals: $18,000</a:t>
            </a:r>
            <a:endParaRPr sz="2000"/>
          </a:p>
          <a:p>
            <a:pPr marL="457200" lvl="0" indent="0" algn="l" rtl="0">
              <a:lnSpc>
                <a:spcPct val="70000"/>
              </a:lnSpc>
              <a:spcBef>
                <a:spcPts val="1000"/>
              </a:spcBef>
              <a:spcAft>
                <a:spcPts val="0"/>
              </a:spcAft>
              <a:buSzPts val="1277"/>
              <a:buNone/>
            </a:pPr>
            <a:r>
              <a:rPr lang="en-US" sz="2000"/>
              <a:t>Benches: $2,000</a:t>
            </a:r>
            <a:endParaRPr sz="2000"/>
          </a:p>
        </p:txBody>
      </p:sp>
      <p:sp>
        <p:nvSpPr>
          <p:cNvPr id="318" name="Google Shape;318;g2af87cb42ef_0_695"/>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24</a:t>
            </a:fld>
            <a:endParaRPr/>
          </a:p>
        </p:txBody>
      </p:sp>
      <p:pic>
        <p:nvPicPr>
          <p:cNvPr id="319" name="Google Shape;319;g2af87cb42ef_0_695"/>
          <p:cNvPicPr preferRelativeResize="0"/>
          <p:nvPr/>
        </p:nvPicPr>
        <p:blipFill rotWithShape="1">
          <a:blip r:embed="rId3">
            <a:alphaModFix/>
          </a:blip>
          <a:srcRect/>
          <a:stretch/>
        </p:blipFill>
        <p:spPr>
          <a:xfrm>
            <a:off x="10186201" y="-125850"/>
            <a:ext cx="1606776" cy="160220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1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1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1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7">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17">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17">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17">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17">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23"/>
        <p:cNvGrpSpPr/>
        <p:nvPr/>
      </p:nvGrpSpPr>
      <p:grpSpPr>
        <a:xfrm>
          <a:off x="0" y="0"/>
          <a:ext cx="0" cy="0"/>
          <a:chOff x="0" y="0"/>
          <a:chExt cx="0" cy="0"/>
        </a:xfrm>
      </p:grpSpPr>
      <p:sp>
        <p:nvSpPr>
          <p:cNvPr id="324" name="Google Shape;324;p4"/>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25" name="Google Shape;325;p4"/>
          <p:cNvSpPr/>
          <p:nvPr/>
        </p:nvSpPr>
        <p:spPr>
          <a:xfrm flipH="1">
            <a:off x="8729060" y="3488267"/>
            <a:ext cx="3291900" cy="3200400"/>
          </a:xfrm>
          <a:prstGeom prst="rtTriangle">
            <a:avLst/>
          </a:prstGeom>
          <a:solidFill>
            <a:srgbClr val="C1B17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26" name="Google Shape;326;p4"/>
          <p:cNvSpPr/>
          <p:nvPr/>
        </p:nvSpPr>
        <p:spPr>
          <a:xfrm>
            <a:off x="641774" y="623275"/>
            <a:ext cx="10905000" cy="5607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27" name="Google Shape;327;p4"/>
          <p:cNvSpPr txBox="1">
            <a:spLocks noGrp="1"/>
          </p:cNvSpPr>
          <p:nvPr>
            <p:ph type="title"/>
          </p:nvPr>
        </p:nvSpPr>
        <p:spPr>
          <a:xfrm>
            <a:off x="1075775" y="1188624"/>
            <a:ext cx="3578496" cy="475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5600"/>
              <a:buFont typeface="Calibri"/>
              <a:buNone/>
            </a:pPr>
            <a:r>
              <a:rPr lang="en-US" sz="5600" b="1">
                <a:solidFill>
                  <a:srgbClr val="2E4D9F"/>
                </a:solidFill>
              </a:rPr>
              <a:t>Required Documents</a:t>
            </a:r>
            <a:endParaRPr sz="5600" b="1">
              <a:solidFill>
                <a:srgbClr val="2E4D9F"/>
              </a:solidFill>
            </a:endParaRPr>
          </a:p>
          <a:p>
            <a:pPr marL="0" lvl="0" indent="0" algn="l" rtl="0">
              <a:lnSpc>
                <a:spcPct val="90000"/>
              </a:lnSpc>
              <a:spcBef>
                <a:spcPts val="0"/>
              </a:spcBef>
              <a:spcAft>
                <a:spcPts val="0"/>
              </a:spcAft>
              <a:buClr>
                <a:schemeClr val="dk1"/>
              </a:buClr>
              <a:buSzPts val="5600"/>
              <a:buFont typeface="Calibri"/>
              <a:buNone/>
            </a:pPr>
            <a:endParaRPr sz="4300"/>
          </a:p>
        </p:txBody>
      </p:sp>
      <p:cxnSp>
        <p:nvCxnSpPr>
          <p:cNvPr id="328" name="Google Shape;328;p4"/>
          <p:cNvCxnSpPr/>
          <p:nvPr/>
        </p:nvCxnSpPr>
        <p:spPr>
          <a:xfrm>
            <a:off x="4654296" y="2157663"/>
            <a:ext cx="0" cy="3236400"/>
          </a:xfrm>
          <a:prstGeom prst="straightConnector1">
            <a:avLst/>
          </a:prstGeom>
          <a:noFill/>
          <a:ln w="19050" cap="sq" cmpd="sng">
            <a:solidFill>
              <a:srgbClr val="3F3F3F"/>
            </a:solidFill>
            <a:prstDash val="solid"/>
            <a:miter lim="800000"/>
            <a:headEnd type="none" w="sm" len="sm"/>
            <a:tailEnd type="none" w="sm" len="sm"/>
          </a:ln>
        </p:spPr>
      </p:cxnSp>
      <p:sp>
        <p:nvSpPr>
          <p:cNvPr id="329" name="Google Shape;329;p4"/>
          <p:cNvSpPr txBox="1">
            <a:spLocks noGrp="1"/>
          </p:cNvSpPr>
          <p:nvPr>
            <p:ph type="body" idx="1"/>
          </p:nvPr>
        </p:nvSpPr>
        <p:spPr>
          <a:xfrm>
            <a:off x="4349526" y="1215225"/>
            <a:ext cx="5837700" cy="4480800"/>
          </a:xfrm>
          <a:prstGeom prst="rect">
            <a:avLst/>
          </a:prstGeom>
          <a:noFill/>
          <a:ln>
            <a:noFill/>
          </a:ln>
        </p:spPr>
        <p:txBody>
          <a:bodyPr spcFirstLastPara="1" wrap="square" lIns="91425" tIns="45700" rIns="91425" bIns="45700" anchor="ctr" anchorCtr="0">
            <a:normAutofit fontScale="85000" lnSpcReduction="20000"/>
          </a:bodyPr>
          <a:lstStyle/>
          <a:p>
            <a:pPr marL="228600" lvl="0" indent="0" algn="l" rtl="0">
              <a:lnSpc>
                <a:spcPct val="90000"/>
              </a:lnSpc>
              <a:spcBef>
                <a:spcPts val="1000"/>
              </a:spcBef>
              <a:spcAft>
                <a:spcPts val="0"/>
              </a:spcAft>
              <a:buSzPct val="87657"/>
              <a:buNone/>
            </a:pPr>
            <a:r>
              <a:rPr lang="en-US" sz="2400"/>
              <a:t>The following documents are </a:t>
            </a:r>
            <a:r>
              <a:rPr lang="en-US" sz="2400" b="1"/>
              <a:t>required</a:t>
            </a:r>
            <a:r>
              <a:rPr lang="en-US" sz="2400"/>
              <a:t> to be submitted with your application:</a:t>
            </a:r>
            <a:endParaRPr sz="2400"/>
          </a:p>
          <a:p>
            <a:pPr marL="685800" lvl="1" indent="-215501" algn="l" rtl="0">
              <a:lnSpc>
                <a:spcPct val="90000"/>
              </a:lnSpc>
              <a:spcBef>
                <a:spcPts val="1000"/>
              </a:spcBef>
              <a:spcAft>
                <a:spcPts val="0"/>
              </a:spcAft>
              <a:buClr>
                <a:schemeClr val="accent2"/>
              </a:buClr>
              <a:buSzPct val="106250"/>
              <a:buFont typeface="Arial"/>
              <a:buChar char="•"/>
            </a:pPr>
            <a:r>
              <a:rPr lang="en-US"/>
              <a:t>Certified Assurances</a:t>
            </a:r>
            <a:endParaRPr sz="2400"/>
          </a:p>
          <a:p>
            <a:pPr marL="685800" marR="0" lvl="1" indent="-215499" algn="l" rtl="0">
              <a:lnSpc>
                <a:spcPct val="90000"/>
              </a:lnSpc>
              <a:spcBef>
                <a:spcPts val="1000"/>
              </a:spcBef>
              <a:spcAft>
                <a:spcPts val="0"/>
              </a:spcAft>
              <a:buClr>
                <a:schemeClr val="accent2"/>
              </a:buClr>
              <a:buSzPct val="106250"/>
              <a:buChar char="•"/>
            </a:pPr>
            <a:r>
              <a:rPr lang="en-US"/>
              <a:t>Certification Regarding Lobbying</a:t>
            </a:r>
            <a:endParaRPr/>
          </a:p>
          <a:p>
            <a:pPr marL="685800" marR="0" lvl="1" indent="-215499" algn="l" rtl="0">
              <a:lnSpc>
                <a:spcPct val="90000"/>
              </a:lnSpc>
              <a:spcBef>
                <a:spcPts val="1000"/>
              </a:spcBef>
              <a:spcAft>
                <a:spcPts val="0"/>
              </a:spcAft>
              <a:buClr>
                <a:schemeClr val="accent2"/>
              </a:buClr>
              <a:buSzPct val="106250"/>
              <a:buChar char="•"/>
            </a:pPr>
            <a:r>
              <a:rPr lang="en-US"/>
              <a:t>Current W-9 Form</a:t>
            </a:r>
            <a:endParaRPr/>
          </a:p>
          <a:p>
            <a:pPr marL="685800" marR="0" lvl="1" indent="-215499" algn="l" rtl="0">
              <a:lnSpc>
                <a:spcPct val="90000"/>
              </a:lnSpc>
              <a:spcBef>
                <a:spcPts val="1000"/>
              </a:spcBef>
              <a:spcAft>
                <a:spcPts val="0"/>
              </a:spcAft>
              <a:buClr>
                <a:schemeClr val="accent2"/>
              </a:buClr>
              <a:buSzPct val="106250"/>
              <a:buChar char="•"/>
            </a:pPr>
            <a:r>
              <a:rPr lang="en-US"/>
              <a:t>Screenshot of SAM.gov/Unique Entity Identifier Registration </a:t>
            </a:r>
            <a:endParaRPr/>
          </a:p>
          <a:p>
            <a:pPr marL="685800" marR="0" lvl="1" indent="-215499" algn="l" rtl="0">
              <a:lnSpc>
                <a:spcPct val="90000"/>
              </a:lnSpc>
              <a:spcBef>
                <a:spcPts val="1000"/>
              </a:spcBef>
              <a:spcAft>
                <a:spcPts val="0"/>
              </a:spcAft>
              <a:buClr>
                <a:schemeClr val="accent2"/>
              </a:buClr>
              <a:buSzPct val="106250"/>
              <a:buChar char="•"/>
            </a:pPr>
            <a:r>
              <a:rPr lang="en-US"/>
              <a:t>Certificate of Applicable Financial Reporting Requirements </a:t>
            </a:r>
            <a:r>
              <a:rPr lang="en-US" sz="2400" b="0" i="0" u="none" strike="noStrike" cap="none">
                <a:solidFill>
                  <a:schemeClr val="dk1"/>
                </a:solidFill>
                <a:latin typeface="Calibri"/>
                <a:ea typeface="Calibri"/>
                <a:cs typeface="Calibri"/>
                <a:sym typeface="Calibri"/>
              </a:rPr>
              <a:t>and Required Financial Report Uploading </a:t>
            </a:r>
            <a:endParaRPr/>
          </a:p>
          <a:p>
            <a:pPr marL="685800" marR="0" lvl="1" indent="-215499" algn="l" rtl="0">
              <a:lnSpc>
                <a:spcPct val="90000"/>
              </a:lnSpc>
              <a:spcBef>
                <a:spcPts val="1000"/>
              </a:spcBef>
              <a:spcAft>
                <a:spcPts val="0"/>
              </a:spcAft>
              <a:buClr>
                <a:schemeClr val="accent2"/>
              </a:buClr>
              <a:buSzPct val="106250"/>
              <a:buChar char="•"/>
            </a:pPr>
            <a:r>
              <a:rPr lang="en-US"/>
              <a:t>Determination of Suitability to Interact with Minors Form</a:t>
            </a:r>
            <a:endParaRPr/>
          </a:p>
          <a:p>
            <a:pPr marL="685800" marR="0" lvl="1" indent="-215499" algn="l" rtl="0">
              <a:lnSpc>
                <a:spcPct val="90000"/>
              </a:lnSpc>
              <a:spcBef>
                <a:spcPts val="1000"/>
              </a:spcBef>
              <a:spcAft>
                <a:spcPts val="0"/>
              </a:spcAft>
              <a:buClr>
                <a:schemeClr val="accent2"/>
              </a:buClr>
              <a:buSzPct val="106250"/>
              <a:buChar char="•"/>
            </a:pPr>
            <a:r>
              <a:rPr lang="en-US"/>
              <a:t>Subrecipient Organizational Capacity Questionnaire and Required Attachments</a:t>
            </a:r>
            <a:endParaRPr/>
          </a:p>
          <a:p>
            <a:pPr marL="685800" marR="0" lvl="1" indent="-215499" algn="l" rtl="0">
              <a:lnSpc>
                <a:spcPct val="90000"/>
              </a:lnSpc>
              <a:spcBef>
                <a:spcPts val="1000"/>
              </a:spcBef>
              <a:spcAft>
                <a:spcPts val="0"/>
              </a:spcAft>
              <a:buClr>
                <a:schemeClr val="accent2"/>
              </a:buClr>
              <a:buSzPct val="106250"/>
              <a:buChar char="•"/>
            </a:pPr>
            <a:r>
              <a:rPr lang="en-US"/>
              <a:t>Most Recent Organizational Chart</a:t>
            </a:r>
            <a:endParaRPr/>
          </a:p>
        </p:txBody>
      </p:sp>
      <p:sp>
        <p:nvSpPr>
          <p:cNvPr id="330" name="Google Shape;330;p4"/>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25</a:t>
            </a:fld>
            <a:endParaRPr/>
          </a:p>
        </p:txBody>
      </p:sp>
      <p:pic>
        <p:nvPicPr>
          <p:cNvPr id="331" name="Google Shape;331;p4"/>
          <p:cNvPicPr preferRelativeResize="0"/>
          <p:nvPr/>
        </p:nvPicPr>
        <p:blipFill rotWithShape="1">
          <a:blip r:embed="rId3">
            <a:alphaModFix/>
          </a:blip>
          <a:srcRect/>
          <a:stretch/>
        </p:blipFill>
        <p:spPr>
          <a:xfrm>
            <a:off x="10492026" y="170400"/>
            <a:ext cx="1606776" cy="1602201"/>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p5"/>
          <p:cNvSpPr txBox="1">
            <a:spLocks noGrp="1"/>
          </p:cNvSpPr>
          <p:nvPr>
            <p:ph type="title"/>
          </p:nvPr>
        </p:nvSpPr>
        <p:spPr>
          <a:xfrm>
            <a:off x="838200" y="540125"/>
            <a:ext cx="6684000" cy="8346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SzPct val="40909"/>
              <a:buNone/>
            </a:pPr>
            <a:r>
              <a:rPr lang="en-US" b="1">
                <a:solidFill>
                  <a:srgbClr val="00589A"/>
                </a:solidFill>
              </a:rPr>
              <a:t>Application Process Overview</a:t>
            </a:r>
            <a:endParaRPr b="1">
              <a:solidFill>
                <a:srgbClr val="00589A"/>
              </a:solidFill>
            </a:endParaRPr>
          </a:p>
          <a:p>
            <a:pPr marL="0" lvl="0" indent="0" algn="l" rtl="0">
              <a:lnSpc>
                <a:spcPct val="90000"/>
              </a:lnSpc>
              <a:spcBef>
                <a:spcPts val="0"/>
              </a:spcBef>
              <a:spcAft>
                <a:spcPts val="0"/>
              </a:spcAft>
              <a:buSzPct val="40909"/>
              <a:buNone/>
            </a:pPr>
            <a:endParaRPr/>
          </a:p>
        </p:txBody>
      </p:sp>
      <p:sp>
        <p:nvSpPr>
          <p:cNvPr id="338" name="Google Shape;338;p5"/>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26</a:t>
            </a:fld>
            <a:endParaRPr/>
          </a:p>
        </p:txBody>
      </p:sp>
      <p:grpSp>
        <p:nvGrpSpPr>
          <p:cNvPr id="339" name="Google Shape;339;p5"/>
          <p:cNvGrpSpPr/>
          <p:nvPr/>
        </p:nvGrpSpPr>
        <p:grpSpPr>
          <a:xfrm>
            <a:off x="3760206" y="1188570"/>
            <a:ext cx="4233494" cy="4233494"/>
            <a:chOff x="2820225" y="891450"/>
            <a:chExt cx="3175200" cy="3175200"/>
          </a:xfrm>
        </p:grpSpPr>
        <p:sp>
          <p:nvSpPr>
            <p:cNvPr id="340" name="Google Shape;340;p5"/>
            <p:cNvSpPr/>
            <p:nvPr/>
          </p:nvSpPr>
          <p:spPr>
            <a:xfrm rot="10800000">
              <a:off x="2820225" y="891450"/>
              <a:ext cx="3175200" cy="3175200"/>
            </a:xfrm>
            <a:prstGeom prst="blockArc">
              <a:avLst>
                <a:gd name="adj1" fmla="val 5399801"/>
                <a:gd name="adj2" fmla="val 3012680"/>
                <a:gd name="adj3" fmla="val 6939"/>
              </a:avLst>
            </a:prstGeom>
            <a:solidFill>
              <a:srgbClr val="9E9E9E"/>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1" name="Google Shape;341;p5"/>
            <p:cNvSpPr/>
            <p:nvPr/>
          </p:nvSpPr>
          <p:spPr>
            <a:xfrm rot="10800000">
              <a:off x="3175023" y="1179900"/>
              <a:ext cx="450600" cy="450600"/>
            </a:xfrm>
            <a:prstGeom prst="rtTriangle">
              <a:avLst/>
            </a:prstGeom>
            <a:solidFill>
              <a:srgbClr val="9E9E9E"/>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42" name="Google Shape;342;p5"/>
          <p:cNvGrpSpPr/>
          <p:nvPr/>
        </p:nvGrpSpPr>
        <p:grpSpPr>
          <a:xfrm>
            <a:off x="4823532" y="1098306"/>
            <a:ext cx="1998981" cy="1219570"/>
            <a:chOff x="3798075" y="775532"/>
            <a:chExt cx="1346461" cy="914700"/>
          </a:xfrm>
        </p:grpSpPr>
        <p:sp>
          <p:nvSpPr>
            <p:cNvPr id="343" name="Google Shape;343;p5"/>
            <p:cNvSpPr/>
            <p:nvPr/>
          </p:nvSpPr>
          <p:spPr>
            <a:xfrm>
              <a:off x="3812236" y="1060532"/>
              <a:ext cx="1332300" cy="629700"/>
            </a:xfrm>
            <a:prstGeom prst="rect">
              <a:avLst/>
            </a:prstGeom>
            <a:solidFill>
              <a:srgbClr val="C1B17F"/>
            </a:solid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chemeClr val="dk1"/>
                  </a:solidFill>
                  <a:latin typeface="Roboto"/>
                  <a:ea typeface="Roboto"/>
                  <a:cs typeface="Roboto"/>
                  <a:sym typeface="Roboto"/>
                </a:rPr>
                <a:t>NOFA posted on the GOCPP website and in the GMS</a:t>
              </a:r>
              <a:endParaRPr sz="1900" b="0" i="0" u="none" strike="noStrike" cap="none">
                <a:solidFill>
                  <a:schemeClr val="dk1"/>
                </a:solidFill>
                <a:latin typeface="Arial"/>
                <a:ea typeface="Arial"/>
                <a:cs typeface="Arial"/>
                <a:sym typeface="Arial"/>
              </a:endParaRPr>
            </a:p>
          </p:txBody>
        </p:sp>
        <p:sp>
          <p:nvSpPr>
            <p:cNvPr id="344" name="Google Shape;344;p5"/>
            <p:cNvSpPr/>
            <p:nvPr/>
          </p:nvSpPr>
          <p:spPr>
            <a:xfrm>
              <a:off x="3798075" y="775532"/>
              <a:ext cx="1332300" cy="285000"/>
            </a:xfrm>
            <a:prstGeom prst="round1Rect">
              <a:avLst>
                <a:gd name="adj" fmla="val 50000"/>
              </a:avLst>
            </a:prstGeom>
            <a:solidFill>
              <a:srgbClr val="2E4D9F"/>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FFFFFF"/>
                  </a:solidFill>
                  <a:latin typeface="Roboto"/>
                  <a:ea typeface="Roboto"/>
                  <a:cs typeface="Roboto"/>
                  <a:sym typeface="Roboto"/>
                </a:rPr>
                <a:t>GOCPP Releases NOFA</a:t>
              </a:r>
              <a:endParaRPr sz="1100" b="0" i="0" u="none" strike="noStrike" cap="none">
                <a:solidFill>
                  <a:srgbClr val="FFFFFF"/>
                </a:solidFill>
                <a:latin typeface="Arial"/>
                <a:ea typeface="Arial"/>
                <a:cs typeface="Arial"/>
                <a:sym typeface="Arial"/>
              </a:endParaRPr>
            </a:p>
          </p:txBody>
        </p:sp>
      </p:grpSp>
      <p:grpSp>
        <p:nvGrpSpPr>
          <p:cNvPr id="345" name="Google Shape;345;p5"/>
          <p:cNvGrpSpPr/>
          <p:nvPr/>
        </p:nvGrpSpPr>
        <p:grpSpPr>
          <a:xfrm>
            <a:off x="2776225" y="2761900"/>
            <a:ext cx="2186079" cy="1219586"/>
            <a:chOff x="2319682" y="2071472"/>
            <a:chExt cx="1402232" cy="914712"/>
          </a:xfrm>
        </p:grpSpPr>
        <p:sp>
          <p:nvSpPr>
            <p:cNvPr id="346" name="Google Shape;346;p5"/>
            <p:cNvSpPr/>
            <p:nvPr/>
          </p:nvSpPr>
          <p:spPr>
            <a:xfrm>
              <a:off x="2319714" y="2356484"/>
              <a:ext cx="1402200" cy="629700"/>
            </a:xfrm>
            <a:prstGeom prst="rect">
              <a:avLst/>
            </a:prstGeom>
            <a:solidFill>
              <a:srgbClr val="C1B17F"/>
            </a:solid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chemeClr val="dk1"/>
                  </a:solidFill>
                  <a:latin typeface="Roboto"/>
                  <a:ea typeface="Roboto"/>
                  <a:cs typeface="Roboto"/>
                  <a:sym typeface="Roboto"/>
                </a:rPr>
                <a:t>All funding recommendations are sent to the Executive Director for final approval</a:t>
              </a:r>
              <a:endParaRPr sz="1900" b="0" i="0" u="none" strike="noStrike" cap="none">
                <a:solidFill>
                  <a:schemeClr val="dk1"/>
                </a:solidFill>
                <a:latin typeface="Arial"/>
                <a:ea typeface="Arial"/>
                <a:cs typeface="Arial"/>
                <a:sym typeface="Arial"/>
              </a:endParaRPr>
            </a:p>
          </p:txBody>
        </p:sp>
        <p:sp>
          <p:nvSpPr>
            <p:cNvPr id="347" name="Google Shape;347;p5"/>
            <p:cNvSpPr/>
            <p:nvPr/>
          </p:nvSpPr>
          <p:spPr>
            <a:xfrm>
              <a:off x="2319682" y="2071472"/>
              <a:ext cx="1402200" cy="285000"/>
            </a:xfrm>
            <a:prstGeom prst="round1Rect">
              <a:avLst>
                <a:gd name="adj" fmla="val 50000"/>
              </a:avLst>
            </a:prstGeom>
            <a:solidFill>
              <a:srgbClr val="2E4D9F"/>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FFFFFF"/>
                  </a:solidFill>
                  <a:latin typeface="Roboto"/>
                  <a:ea typeface="Roboto"/>
                  <a:cs typeface="Roboto"/>
                  <a:sym typeface="Roboto"/>
                </a:rPr>
                <a:t>Final Approval</a:t>
              </a:r>
              <a:endParaRPr sz="1100" b="0" i="0" u="none" strike="noStrike" cap="none">
                <a:solidFill>
                  <a:srgbClr val="FFFFFF"/>
                </a:solidFill>
                <a:latin typeface="Arial"/>
                <a:ea typeface="Arial"/>
                <a:cs typeface="Arial"/>
                <a:sym typeface="Arial"/>
              </a:endParaRPr>
            </a:p>
          </p:txBody>
        </p:sp>
      </p:grpSp>
      <p:grpSp>
        <p:nvGrpSpPr>
          <p:cNvPr id="348" name="Google Shape;348;p5"/>
          <p:cNvGrpSpPr/>
          <p:nvPr/>
        </p:nvGrpSpPr>
        <p:grpSpPr>
          <a:xfrm>
            <a:off x="6307725" y="4489851"/>
            <a:ext cx="2527495" cy="1312202"/>
            <a:chOff x="4731072" y="3367429"/>
            <a:chExt cx="1488600" cy="984176"/>
          </a:xfrm>
        </p:grpSpPr>
        <p:sp>
          <p:nvSpPr>
            <p:cNvPr id="349" name="Google Shape;349;p5"/>
            <p:cNvSpPr/>
            <p:nvPr/>
          </p:nvSpPr>
          <p:spPr>
            <a:xfrm>
              <a:off x="4731072" y="3603419"/>
              <a:ext cx="1488600" cy="748186"/>
            </a:xfrm>
            <a:prstGeom prst="rect">
              <a:avLst/>
            </a:prstGeom>
            <a:solidFill>
              <a:srgbClr val="C1B17F"/>
            </a:solid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222222"/>
                  </a:solidFill>
                  <a:latin typeface="Roboto"/>
                  <a:ea typeface="Roboto"/>
                  <a:cs typeface="Roboto"/>
                  <a:sym typeface="Roboto"/>
                </a:rPr>
                <a:t>All </a:t>
              </a:r>
              <a:r>
                <a:rPr lang="en-US" sz="1100" b="0" i="0" u="none" strike="noStrike" cap="none">
                  <a:solidFill>
                    <a:schemeClr val="dk1"/>
                  </a:solidFill>
                  <a:latin typeface="Roboto"/>
                  <a:ea typeface="Roboto"/>
                  <a:cs typeface="Roboto"/>
                  <a:sym typeface="Roboto"/>
                </a:rPr>
                <a:t>applications</a:t>
              </a:r>
              <a:r>
                <a:rPr lang="en-US" sz="1100" b="0" i="0" u="none" strike="noStrike" cap="none">
                  <a:solidFill>
                    <a:srgbClr val="222222"/>
                  </a:solidFill>
                  <a:latin typeface="Roboto"/>
                  <a:ea typeface="Roboto"/>
                  <a:cs typeface="Roboto"/>
                  <a:sym typeface="Roboto"/>
                </a:rPr>
                <a:t> are reviewed for eligibility, inclusion of all required documents, and compliance with th</a:t>
              </a:r>
              <a:r>
                <a:rPr lang="en-US" sz="1100" b="0" i="0" u="none" strike="noStrike" cap="none">
                  <a:solidFill>
                    <a:schemeClr val="dk1"/>
                  </a:solidFill>
                  <a:latin typeface="Roboto"/>
                  <a:ea typeface="Roboto"/>
                  <a:cs typeface="Roboto"/>
                  <a:sym typeface="Roboto"/>
                </a:rPr>
                <a:t>e budget requirements outlined in the NOFA</a:t>
              </a:r>
              <a:endParaRPr sz="1900" b="0" i="0" u="none" strike="noStrike" cap="none">
                <a:solidFill>
                  <a:schemeClr val="dk1"/>
                </a:solidFill>
                <a:latin typeface="Arial"/>
                <a:ea typeface="Arial"/>
                <a:cs typeface="Arial"/>
                <a:sym typeface="Arial"/>
              </a:endParaRPr>
            </a:p>
          </p:txBody>
        </p:sp>
        <p:sp>
          <p:nvSpPr>
            <p:cNvPr id="350" name="Google Shape;350;p5"/>
            <p:cNvSpPr/>
            <p:nvPr/>
          </p:nvSpPr>
          <p:spPr>
            <a:xfrm>
              <a:off x="4731072" y="3367429"/>
              <a:ext cx="1488600" cy="285000"/>
            </a:xfrm>
            <a:prstGeom prst="round1Rect">
              <a:avLst>
                <a:gd name="adj" fmla="val 50000"/>
              </a:avLst>
            </a:prstGeom>
            <a:solidFill>
              <a:srgbClr val="2E4D9F"/>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FFFFFF"/>
                  </a:solidFill>
                  <a:latin typeface="Roboto"/>
                  <a:ea typeface="Roboto"/>
                  <a:cs typeface="Roboto"/>
                  <a:sym typeface="Roboto"/>
                </a:rPr>
                <a:t>Internal Technical Review</a:t>
              </a:r>
              <a:endParaRPr sz="1100" b="0" i="0" u="none" strike="noStrike" cap="none">
                <a:solidFill>
                  <a:srgbClr val="FFFFFF"/>
                </a:solidFill>
                <a:latin typeface="Arial"/>
                <a:ea typeface="Arial"/>
                <a:cs typeface="Arial"/>
                <a:sym typeface="Arial"/>
              </a:endParaRPr>
            </a:p>
          </p:txBody>
        </p:sp>
      </p:grpSp>
      <p:grpSp>
        <p:nvGrpSpPr>
          <p:cNvPr id="351" name="Google Shape;351;p5"/>
          <p:cNvGrpSpPr/>
          <p:nvPr/>
        </p:nvGrpSpPr>
        <p:grpSpPr>
          <a:xfrm>
            <a:off x="3235823" y="4489437"/>
            <a:ext cx="2186039" cy="1177530"/>
            <a:chOff x="2734175" y="3367177"/>
            <a:chExt cx="1332301" cy="883168"/>
          </a:xfrm>
        </p:grpSpPr>
        <p:sp>
          <p:nvSpPr>
            <p:cNvPr id="352" name="Google Shape;352;p5"/>
            <p:cNvSpPr/>
            <p:nvPr/>
          </p:nvSpPr>
          <p:spPr>
            <a:xfrm>
              <a:off x="2734176" y="3620645"/>
              <a:ext cx="1332300" cy="629700"/>
            </a:xfrm>
            <a:prstGeom prst="rect">
              <a:avLst/>
            </a:prstGeom>
            <a:solidFill>
              <a:srgbClr val="C1B17F"/>
            </a:solid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222222"/>
                  </a:solidFill>
                  <a:latin typeface="Roboto"/>
                  <a:ea typeface="Roboto"/>
                  <a:cs typeface="Roboto"/>
                  <a:sym typeface="Roboto"/>
                </a:rPr>
                <a:t>All </a:t>
              </a:r>
              <a:r>
                <a:rPr lang="en-US" sz="1100" b="0" i="0" u="none" strike="noStrike" cap="none">
                  <a:solidFill>
                    <a:schemeClr val="dk1"/>
                  </a:solidFill>
                  <a:latin typeface="Roboto"/>
                  <a:ea typeface="Roboto"/>
                  <a:cs typeface="Roboto"/>
                  <a:sym typeface="Roboto"/>
                </a:rPr>
                <a:t>applications</a:t>
              </a:r>
              <a:r>
                <a:rPr lang="en-US" sz="1100" b="0" i="0" u="none" strike="noStrike" cap="none">
                  <a:solidFill>
                    <a:srgbClr val="222222"/>
                  </a:solidFill>
                  <a:latin typeface="Roboto"/>
                  <a:ea typeface="Roboto"/>
                  <a:cs typeface="Roboto"/>
                  <a:sym typeface="Roboto"/>
                </a:rPr>
                <a:t> are reviewed and scored by a three-person team of reviewers based on compliance with NOFA criteria </a:t>
              </a:r>
              <a:endParaRPr sz="1900" b="0" i="0" u="none" strike="noStrike" cap="none">
                <a:solidFill>
                  <a:srgbClr val="222222"/>
                </a:solidFill>
                <a:latin typeface="Arial"/>
                <a:ea typeface="Arial"/>
                <a:cs typeface="Arial"/>
                <a:sym typeface="Arial"/>
              </a:endParaRPr>
            </a:p>
          </p:txBody>
        </p:sp>
        <p:sp>
          <p:nvSpPr>
            <p:cNvPr id="353" name="Google Shape;353;p5"/>
            <p:cNvSpPr/>
            <p:nvPr/>
          </p:nvSpPr>
          <p:spPr>
            <a:xfrm>
              <a:off x="2734175" y="3367177"/>
              <a:ext cx="1332300" cy="285000"/>
            </a:xfrm>
            <a:prstGeom prst="round1Rect">
              <a:avLst>
                <a:gd name="adj" fmla="val 50000"/>
              </a:avLst>
            </a:prstGeom>
            <a:solidFill>
              <a:srgbClr val="2E4D9F"/>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FFFFFF"/>
                  </a:solidFill>
                  <a:latin typeface="Roboto"/>
                  <a:ea typeface="Roboto"/>
                  <a:cs typeface="Roboto"/>
                  <a:sym typeface="Roboto"/>
                </a:rPr>
                <a:t>Proposal Evaluations</a:t>
              </a:r>
              <a:endParaRPr sz="1100" b="0" i="0" u="none" strike="noStrike" cap="none">
                <a:solidFill>
                  <a:srgbClr val="FFFFFF"/>
                </a:solidFill>
                <a:latin typeface="Arial"/>
                <a:ea typeface="Arial"/>
                <a:cs typeface="Arial"/>
                <a:sym typeface="Arial"/>
              </a:endParaRPr>
            </a:p>
          </p:txBody>
        </p:sp>
      </p:grpSp>
      <p:grpSp>
        <p:nvGrpSpPr>
          <p:cNvPr id="354" name="Google Shape;354;p5"/>
          <p:cNvGrpSpPr/>
          <p:nvPr/>
        </p:nvGrpSpPr>
        <p:grpSpPr>
          <a:xfrm>
            <a:off x="6941975" y="2761888"/>
            <a:ext cx="2186038" cy="1219570"/>
            <a:chOff x="5206575" y="2071477"/>
            <a:chExt cx="1332300" cy="914700"/>
          </a:xfrm>
        </p:grpSpPr>
        <p:sp>
          <p:nvSpPr>
            <p:cNvPr id="355" name="Google Shape;355;p5"/>
            <p:cNvSpPr/>
            <p:nvPr/>
          </p:nvSpPr>
          <p:spPr>
            <a:xfrm>
              <a:off x="5206575" y="2356477"/>
              <a:ext cx="1332300" cy="629700"/>
            </a:xfrm>
            <a:prstGeom prst="rect">
              <a:avLst/>
            </a:prstGeom>
            <a:solidFill>
              <a:srgbClr val="C1B17F"/>
            </a:solid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chemeClr val="dk1"/>
                  </a:solidFill>
                  <a:latin typeface="Roboto"/>
                  <a:ea typeface="Roboto"/>
                  <a:cs typeface="Roboto"/>
                  <a:sym typeface="Roboto"/>
                </a:rPr>
                <a:t>All applications must be submitted via the GMS by the September 5, 2025 11:59pm deadline.</a:t>
              </a:r>
              <a:endParaRPr sz="1900" b="0" i="0" u="none" strike="noStrike" cap="none">
                <a:solidFill>
                  <a:schemeClr val="dk1"/>
                </a:solidFill>
                <a:latin typeface="Arial"/>
                <a:ea typeface="Arial"/>
                <a:cs typeface="Arial"/>
                <a:sym typeface="Arial"/>
              </a:endParaRPr>
            </a:p>
          </p:txBody>
        </p:sp>
        <p:sp>
          <p:nvSpPr>
            <p:cNvPr id="356" name="Google Shape;356;p5"/>
            <p:cNvSpPr/>
            <p:nvPr/>
          </p:nvSpPr>
          <p:spPr>
            <a:xfrm>
              <a:off x="5206575" y="2071477"/>
              <a:ext cx="1332300" cy="285000"/>
            </a:xfrm>
            <a:prstGeom prst="round1Rect">
              <a:avLst>
                <a:gd name="adj" fmla="val 50000"/>
              </a:avLst>
            </a:prstGeom>
            <a:solidFill>
              <a:srgbClr val="2E4D9F"/>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FFFFFF"/>
                  </a:solidFill>
                  <a:latin typeface="Roboto"/>
                  <a:ea typeface="Roboto"/>
                  <a:cs typeface="Roboto"/>
                  <a:sym typeface="Roboto"/>
                </a:rPr>
                <a:t>Application Submission</a:t>
              </a:r>
              <a:endParaRPr sz="1100" b="0" i="0" u="none" strike="noStrike" cap="none">
                <a:solidFill>
                  <a:srgbClr val="FFFFFF"/>
                </a:solidFill>
                <a:latin typeface="Arial"/>
                <a:ea typeface="Arial"/>
                <a:cs typeface="Arial"/>
                <a:sym typeface="Arial"/>
              </a:endParaRPr>
            </a:p>
          </p:txBody>
        </p:sp>
      </p:grpSp>
      <p:pic>
        <p:nvPicPr>
          <p:cNvPr id="357" name="Google Shape;357;p5"/>
          <p:cNvPicPr preferRelativeResize="0"/>
          <p:nvPr/>
        </p:nvPicPr>
        <p:blipFill rotWithShape="1">
          <a:blip r:embed="rId3">
            <a:alphaModFix/>
          </a:blip>
          <a:srcRect/>
          <a:stretch/>
        </p:blipFill>
        <p:spPr>
          <a:xfrm>
            <a:off x="10084651" y="108875"/>
            <a:ext cx="1606776" cy="1602201"/>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61"/>
        <p:cNvGrpSpPr/>
        <p:nvPr/>
      </p:nvGrpSpPr>
      <p:grpSpPr>
        <a:xfrm>
          <a:off x="0" y="0"/>
          <a:ext cx="0" cy="0"/>
          <a:chOff x="0" y="0"/>
          <a:chExt cx="0" cy="0"/>
        </a:xfrm>
      </p:grpSpPr>
      <p:sp>
        <p:nvSpPr>
          <p:cNvPr id="362" name="Google Shape;362;p5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r>
              <a:rPr lang="en-US" b="1">
                <a:solidFill>
                  <a:srgbClr val="2F5496"/>
                </a:solidFill>
              </a:rPr>
              <a:t>Application Technical Review</a:t>
            </a:r>
            <a:r>
              <a:rPr lang="en-US"/>
              <a:t>			</a:t>
            </a:r>
            <a:endParaRPr/>
          </a:p>
        </p:txBody>
      </p:sp>
      <p:sp>
        <p:nvSpPr>
          <p:cNvPr id="363" name="Google Shape;363;p59"/>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lnSpcReduction="10000"/>
          </a:bodyPr>
          <a:lstStyle/>
          <a:p>
            <a:pPr marL="457200" lvl="0" indent="-352167" algn="l" rtl="0">
              <a:lnSpc>
                <a:spcPct val="90000"/>
              </a:lnSpc>
              <a:spcBef>
                <a:spcPts val="1000"/>
              </a:spcBef>
              <a:spcAft>
                <a:spcPts val="0"/>
              </a:spcAft>
              <a:buClr>
                <a:schemeClr val="dk1"/>
              </a:buClr>
              <a:buSzPts val="1946"/>
              <a:buAutoNum type="arabicPeriod"/>
            </a:pPr>
            <a:r>
              <a:rPr lang="en-US"/>
              <a:t>An internal reviewer will assess the following components of the application:</a:t>
            </a:r>
            <a:endParaRPr/>
          </a:p>
          <a:p>
            <a:pPr marL="914400" lvl="1" indent="-352167" algn="l" rtl="0">
              <a:lnSpc>
                <a:spcPct val="90000"/>
              </a:lnSpc>
              <a:spcBef>
                <a:spcPts val="500"/>
              </a:spcBef>
              <a:spcAft>
                <a:spcPts val="0"/>
              </a:spcAft>
              <a:buSzPts val="1946"/>
              <a:buChar char="•"/>
            </a:pPr>
            <a:r>
              <a:rPr lang="en-US"/>
              <a:t>Applicant eligibility</a:t>
            </a:r>
            <a:endParaRPr/>
          </a:p>
          <a:p>
            <a:pPr marL="914400" lvl="1" indent="-352167" algn="l" rtl="0">
              <a:lnSpc>
                <a:spcPct val="90000"/>
              </a:lnSpc>
              <a:spcBef>
                <a:spcPts val="500"/>
              </a:spcBef>
              <a:spcAft>
                <a:spcPts val="0"/>
              </a:spcAft>
              <a:buSzPts val="1946"/>
              <a:buChar char="•"/>
            </a:pPr>
            <a:r>
              <a:rPr lang="en-US"/>
              <a:t>Submission of all required documents (</a:t>
            </a:r>
            <a:r>
              <a:rPr lang="en-US" b="1"/>
              <a:t>points will be deducted from the final score for each missing required document</a:t>
            </a:r>
            <a:r>
              <a:rPr lang="en-US"/>
              <a:t>)</a:t>
            </a:r>
            <a:endParaRPr/>
          </a:p>
          <a:p>
            <a:pPr marL="914400" lvl="1" indent="-352167" algn="l" rtl="0">
              <a:lnSpc>
                <a:spcPct val="90000"/>
              </a:lnSpc>
              <a:spcBef>
                <a:spcPts val="500"/>
              </a:spcBef>
              <a:spcAft>
                <a:spcPts val="0"/>
              </a:spcAft>
              <a:buSzPts val="1946"/>
              <a:buChar char="•"/>
            </a:pPr>
            <a:r>
              <a:rPr lang="en-US"/>
              <a:t>Budget compliance</a:t>
            </a:r>
            <a:endParaRPr/>
          </a:p>
          <a:p>
            <a:pPr marL="1371600" lvl="2" indent="-352165" algn="l" rtl="0">
              <a:lnSpc>
                <a:spcPct val="90000"/>
              </a:lnSpc>
              <a:spcBef>
                <a:spcPts val="500"/>
              </a:spcBef>
              <a:spcAft>
                <a:spcPts val="0"/>
              </a:spcAft>
              <a:buSzPts val="1946"/>
              <a:buChar char="•"/>
            </a:pPr>
            <a:r>
              <a:rPr lang="en-US"/>
              <a:t>If the applicant requests more than the maximum allowable, </a:t>
            </a:r>
            <a:r>
              <a:rPr lang="en-US" b="1"/>
              <a:t>points will be deducted from the final score</a:t>
            </a:r>
            <a:endParaRPr/>
          </a:p>
          <a:p>
            <a:pPr marL="1371600" lvl="2" indent="-352165" algn="l" rtl="0">
              <a:lnSpc>
                <a:spcPct val="90000"/>
              </a:lnSpc>
              <a:spcBef>
                <a:spcPts val="500"/>
              </a:spcBef>
              <a:spcAft>
                <a:spcPts val="0"/>
              </a:spcAft>
              <a:buSzPts val="1946"/>
              <a:buChar char="•"/>
            </a:pPr>
            <a:r>
              <a:rPr lang="en-US"/>
              <a:t>Unallowable costs will be identified and those costs will be deducted from the final award if the application is approved for funding</a:t>
            </a:r>
            <a:endParaRPr/>
          </a:p>
          <a:p>
            <a:pPr marL="914400" lvl="1" indent="-352167" algn="l" rtl="0">
              <a:lnSpc>
                <a:spcPct val="90000"/>
              </a:lnSpc>
              <a:spcBef>
                <a:spcPts val="500"/>
              </a:spcBef>
              <a:spcAft>
                <a:spcPts val="0"/>
              </a:spcAft>
              <a:buSzPts val="1946"/>
              <a:buChar char="•"/>
            </a:pPr>
            <a:r>
              <a:rPr lang="en-US"/>
              <a:t>Compliance with </a:t>
            </a:r>
            <a:r>
              <a:rPr lang="en-US" u="sng"/>
              <a:t>new word limits</a:t>
            </a:r>
            <a:r>
              <a:rPr lang="en-US"/>
              <a:t> applied to each section of the application</a:t>
            </a:r>
            <a:endParaRPr/>
          </a:p>
          <a:p>
            <a:pPr marL="1371600" lvl="2" indent="-342900" algn="l" rtl="0">
              <a:lnSpc>
                <a:spcPct val="90000"/>
              </a:lnSpc>
              <a:spcBef>
                <a:spcPts val="500"/>
              </a:spcBef>
              <a:spcAft>
                <a:spcPts val="0"/>
              </a:spcAft>
              <a:buSzPts val="1800"/>
              <a:buChar char="•"/>
            </a:pPr>
            <a:r>
              <a:rPr lang="en-US"/>
              <a:t>Text that exceeds the word limit will be redacted prior to the scoring review.</a:t>
            </a:r>
            <a:endParaRPr/>
          </a:p>
        </p:txBody>
      </p:sp>
      <p:sp>
        <p:nvSpPr>
          <p:cNvPr id="364" name="Google Shape;364;p5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27</a:t>
            </a:fld>
            <a:endParaRPr/>
          </a:p>
        </p:txBody>
      </p:sp>
      <p:pic>
        <p:nvPicPr>
          <p:cNvPr id="365" name="Google Shape;365;p59"/>
          <p:cNvPicPr preferRelativeResize="0"/>
          <p:nvPr/>
        </p:nvPicPr>
        <p:blipFill rotWithShape="1">
          <a:blip r:embed="rId3">
            <a:alphaModFix/>
          </a:blip>
          <a:srcRect/>
          <a:stretch/>
        </p:blipFill>
        <p:spPr>
          <a:xfrm>
            <a:off x="10084651" y="108875"/>
            <a:ext cx="1606776" cy="1602201"/>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p6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r>
              <a:rPr lang="en-US" b="1">
                <a:solidFill>
                  <a:srgbClr val="2F5496"/>
                </a:solidFill>
              </a:rPr>
              <a:t>Application Scoring Review</a:t>
            </a:r>
            <a:r>
              <a:rPr lang="en-US"/>
              <a:t>				</a:t>
            </a:r>
            <a:endParaRPr/>
          </a:p>
        </p:txBody>
      </p:sp>
      <p:sp>
        <p:nvSpPr>
          <p:cNvPr id="371" name="Google Shape;371;p60"/>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fontScale="85000" lnSpcReduction="20000"/>
          </a:bodyPr>
          <a:lstStyle/>
          <a:p>
            <a:pPr marL="457200" lvl="0" indent="-342900" algn="l" rtl="0">
              <a:lnSpc>
                <a:spcPct val="90000"/>
              </a:lnSpc>
              <a:spcBef>
                <a:spcPts val="1000"/>
              </a:spcBef>
              <a:spcAft>
                <a:spcPts val="0"/>
              </a:spcAft>
              <a:buClr>
                <a:schemeClr val="dk1"/>
              </a:buClr>
              <a:buSzPct val="82949"/>
              <a:buAutoNum type="arabicPeriod"/>
            </a:pPr>
            <a:r>
              <a:rPr lang="en-US"/>
              <a:t>Each eligible application will be assigned to a three-person team that will review and score the application based on compliance with the criteria outlined in the NOFA</a:t>
            </a:r>
            <a:endParaRPr/>
          </a:p>
          <a:p>
            <a:pPr marL="457200" lvl="0" indent="-342900" algn="l" rtl="0">
              <a:lnSpc>
                <a:spcPct val="90000"/>
              </a:lnSpc>
              <a:spcBef>
                <a:spcPts val="1000"/>
              </a:spcBef>
              <a:spcAft>
                <a:spcPts val="0"/>
              </a:spcAft>
              <a:buClr>
                <a:schemeClr val="dk1"/>
              </a:buClr>
              <a:buSzPct val="82949"/>
              <a:buAutoNum type="arabicPeriod"/>
            </a:pPr>
            <a:r>
              <a:rPr lang="en-US"/>
              <a:t>Each reviewer will score each section of the application, calculate a final score, and make a funding recommendation</a:t>
            </a:r>
            <a:endParaRPr/>
          </a:p>
          <a:p>
            <a:pPr marL="457200" lvl="0" indent="-342900" algn="l" rtl="0">
              <a:lnSpc>
                <a:spcPct val="90000"/>
              </a:lnSpc>
              <a:spcBef>
                <a:spcPts val="1000"/>
              </a:spcBef>
              <a:spcAft>
                <a:spcPts val="0"/>
              </a:spcAft>
              <a:buClr>
                <a:schemeClr val="dk1"/>
              </a:buClr>
              <a:buSzPct val="82949"/>
              <a:buAutoNum type="arabicPeriod"/>
            </a:pPr>
            <a:r>
              <a:rPr lang="en-US"/>
              <a:t>The three scores will be used to calculate a preliminary score</a:t>
            </a:r>
            <a:endParaRPr/>
          </a:p>
          <a:p>
            <a:pPr marL="457200" lvl="0" indent="-342900" algn="l" rtl="0">
              <a:lnSpc>
                <a:spcPct val="90000"/>
              </a:lnSpc>
              <a:spcBef>
                <a:spcPts val="1000"/>
              </a:spcBef>
              <a:spcAft>
                <a:spcPts val="0"/>
              </a:spcAft>
              <a:buClr>
                <a:schemeClr val="dk1"/>
              </a:buClr>
              <a:buSzPct val="82949"/>
              <a:buAutoNum type="arabicPeriod"/>
            </a:pPr>
            <a:r>
              <a:rPr lang="en-US"/>
              <a:t>Applications will be ranked based on final score and funding amounts will be assigned </a:t>
            </a:r>
            <a:endParaRPr/>
          </a:p>
          <a:p>
            <a:pPr marL="457200" lvl="0" indent="-342900" algn="l" rtl="0">
              <a:lnSpc>
                <a:spcPct val="90000"/>
              </a:lnSpc>
              <a:spcBef>
                <a:spcPts val="1000"/>
              </a:spcBef>
              <a:spcAft>
                <a:spcPts val="0"/>
              </a:spcAft>
              <a:buClr>
                <a:schemeClr val="dk1"/>
              </a:buClr>
              <a:buSzPct val="82949"/>
              <a:buAutoNum type="arabicPeriod"/>
            </a:pPr>
            <a:r>
              <a:rPr lang="en-US"/>
              <a:t>Those applications recommended for funding will then be submitted for review and approval by the GOCPP Executive Director</a:t>
            </a:r>
            <a:endParaRPr/>
          </a:p>
          <a:p>
            <a:pPr marL="457200" lvl="0" indent="-342900" algn="l" rtl="0">
              <a:lnSpc>
                <a:spcPct val="90000"/>
              </a:lnSpc>
              <a:spcBef>
                <a:spcPts val="1000"/>
              </a:spcBef>
              <a:spcAft>
                <a:spcPts val="0"/>
              </a:spcAft>
              <a:buClr>
                <a:schemeClr val="dk1"/>
              </a:buClr>
              <a:buSzPct val="82949"/>
              <a:buAutoNum type="arabicPeriod"/>
            </a:pPr>
            <a:r>
              <a:rPr lang="en-US"/>
              <a:t>Once the recommendations have been approved, applicants will be notified and applications will be processed for award</a:t>
            </a:r>
            <a:endParaRPr/>
          </a:p>
          <a:p>
            <a:pPr marL="457200" lvl="0" indent="-228600" algn="l" rtl="0">
              <a:lnSpc>
                <a:spcPct val="90000"/>
              </a:lnSpc>
              <a:spcBef>
                <a:spcPts val="1000"/>
              </a:spcBef>
              <a:spcAft>
                <a:spcPts val="0"/>
              </a:spcAft>
              <a:buClr>
                <a:schemeClr val="dk1"/>
              </a:buClr>
              <a:buSzPct val="82949"/>
              <a:buNone/>
            </a:pPr>
            <a:endParaRPr/>
          </a:p>
        </p:txBody>
      </p:sp>
      <p:sp>
        <p:nvSpPr>
          <p:cNvPr id="372" name="Google Shape;372;p6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28</a:t>
            </a:fld>
            <a:endParaRPr/>
          </a:p>
        </p:txBody>
      </p:sp>
      <p:pic>
        <p:nvPicPr>
          <p:cNvPr id="373" name="Google Shape;373;p60"/>
          <p:cNvPicPr preferRelativeResize="0"/>
          <p:nvPr/>
        </p:nvPicPr>
        <p:blipFill rotWithShape="1">
          <a:blip r:embed="rId3">
            <a:alphaModFix/>
          </a:blip>
          <a:srcRect/>
          <a:stretch/>
        </p:blipFill>
        <p:spPr>
          <a:xfrm>
            <a:off x="10084651" y="108875"/>
            <a:ext cx="1606776" cy="1602201"/>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77"/>
        <p:cNvGrpSpPr/>
        <p:nvPr/>
      </p:nvGrpSpPr>
      <p:grpSpPr>
        <a:xfrm>
          <a:off x="0" y="0"/>
          <a:ext cx="0" cy="0"/>
          <a:chOff x="0" y="0"/>
          <a:chExt cx="0" cy="0"/>
        </a:xfrm>
      </p:grpSpPr>
      <p:sp>
        <p:nvSpPr>
          <p:cNvPr id="378" name="Google Shape;378;p62"/>
          <p:cNvSpPr txBox="1">
            <a:spLocks noGrp="1"/>
          </p:cNvSpPr>
          <p:nvPr>
            <p:ph type="title"/>
          </p:nvPr>
        </p:nvSpPr>
        <p:spPr>
          <a:xfrm>
            <a:off x="838200" y="1365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r>
              <a:rPr lang="en-US"/>
              <a:t>										</a:t>
            </a:r>
            <a:endParaRPr/>
          </a:p>
        </p:txBody>
      </p:sp>
      <p:sp>
        <p:nvSpPr>
          <p:cNvPr id="379" name="Google Shape;379;p62"/>
          <p:cNvSpPr txBox="1">
            <a:spLocks noGrp="1"/>
          </p:cNvSpPr>
          <p:nvPr>
            <p:ph type="body" idx="1"/>
          </p:nvPr>
        </p:nvSpPr>
        <p:spPr>
          <a:xfrm>
            <a:off x="719825" y="1390725"/>
            <a:ext cx="10515600" cy="4351200"/>
          </a:xfrm>
          <a:prstGeom prst="rect">
            <a:avLst/>
          </a:prstGeom>
          <a:noFill/>
          <a:ln>
            <a:noFill/>
          </a:ln>
        </p:spPr>
        <p:txBody>
          <a:bodyPr spcFirstLastPara="1" wrap="square" lIns="91425" tIns="45700" rIns="91425" bIns="45700" anchor="ctr" anchorCtr="0">
            <a:normAutofit/>
          </a:bodyPr>
          <a:lstStyle/>
          <a:p>
            <a:pPr marL="114300" lvl="0" indent="0" algn="ctr" rtl="0">
              <a:lnSpc>
                <a:spcPct val="90000"/>
              </a:lnSpc>
              <a:spcBef>
                <a:spcPts val="1000"/>
              </a:spcBef>
              <a:spcAft>
                <a:spcPts val="0"/>
              </a:spcAft>
              <a:buSzPts val="1800"/>
              <a:buNone/>
            </a:pPr>
            <a:r>
              <a:rPr lang="en-US" sz="6600" b="1">
                <a:solidFill>
                  <a:srgbClr val="2F5496"/>
                </a:solidFill>
              </a:rPr>
              <a:t>ANY QUESTIONS?</a:t>
            </a:r>
            <a:endParaRPr/>
          </a:p>
        </p:txBody>
      </p:sp>
      <p:sp>
        <p:nvSpPr>
          <p:cNvPr id="380" name="Google Shape;380;p6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29</a:t>
            </a:fld>
            <a:endParaRPr/>
          </a:p>
        </p:txBody>
      </p:sp>
      <p:pic>
        <p:nvPicPr>
          <p:cNvPr id="381" name="Google Shape;381;p62"/>
          <p:cNvPicPr preferRelativeResize="0"/>
          <p:nvPr/>
        </p:nvPicPr>
        <p:blipFill rotWithShape="1">
          <a:blip r:embed="rId3">
            <a:alphaModFix/>
          </a:blip>
          <a:srcRect/>
          <a:stretch/>
        </p:blipFill>
        <p:spPr>
          <a:xfrm>
            <a:off x="10084651" y="108875"/>
            <a:ext cx="1606776" cy="160220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3"/>
          <p:cNvSpPr/>
          <p:nvPr/>
        </p:nvSpPr>
        <p:spPr>
          <a:xfrm>
            <a:off x="0" y="0"/>
            <a:ext cx="12192000" cy="68574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6" name="Google Shape;106;p3"/>
          <p:cNvSpPr txBox="1">
            <a:spLocks noGrp="1"/>
          </p:cNvSpPr>
          <p:nvPr>
            <p:ph type="title"/>
          </p:nvPr>
        </p:nvSpPr>
        <p:spPr>
          <a:xfrm>
            <a:off x="839788" y="365125"/>
            <a:ext cx="10515600" cy="132570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dk1"/>
              </a:buClr>
              <a:buSzPct val="100000"/>
              <a:buFont typeface="Calibri"/>
              <a:buNone/>
            </a:pPr>
            <a:r>
              <a:rPr lang="en-US" sz="5400" b="1">
                <a:solidFill>
                  <a:srgbClr val="2E4D9F"/>
                </a:solidFill>
              </a:rPr>
              <a:t>GOCPP- SFY26 COAP Team:</a:t>
            </a:r>
            <a:endParaRPr sz="5400" b="1">
              <a:solidFill>
                <a:srgbClr val="2E4D9F"/>
              </a:solidFill>
            </a:endParaRPr>
          </a:p>
          <a:p>
            <a:pPr marL="0" lvl="0" indent="0" algn="l" rtl="0">
              <a:lnSpc>
                <a:spcPct val="90000"/>
              </a:lnSpc>
              <a:spcBef>
                <a:spcPts val="0"/>
              </a:spcBef>
              <a:spcAft>
                <a:spcPts val="0"/>
              </a:spcAft>
              <a:buClr>
                <a:schemeClr val="dk1"/>
              </a:buClr>
              <a:buSzPct val="100000"/>
              <a:buFont typeface="Calibri"/>
              <a:buNone/>
            </a:pPr>
            <a:r>
              <a:rPr lang="en-US" sz="5400" b="1">
                <a:solidFill>
                  <a:srgbClr val="2E4D9F"/>
                </a:solidFill>
              </a:rPr>
              <a:t>Introductions</a:t>
            </a:r>
            <a:endParaRPr sz="5400" b="1">
              <a:solidFill>
                <a:srgbClr val="2E4D9F"/>
              </a:solidFill>
            </a:endParaRPr>
          </a:p>
        </p:txBody>
      </p:sp>
      <p:grpSp>
        <p:nvGrpSpPr>
          <p:cNvPr id="107" name="Google Shape;107;p3"/>
          <p:cNvGrpSpPr/>
          <p:nvPr/>
        </p:nvGrpSpPr>
        <p:grpSpPr>
          <a:xfrm>
            <a:off x="-7" y="1998368"/>
            <a:ext cx="11695088" cy="782176"/>
            <a:chOff x="-7" y="1998368"/>
            <a:chExt cx="11695088" cy="782176"/>
          </a:xfrm>
        </p:grpSpPr>
        <p:sp>
          <p:nvSpPr>
            <p:cNvPr id="108" name="Google Shape;108;p3"/>
            <p:cNvSpPr/>
            <p:nvPr/>
          </p:nvSpPr>
          <p:spPr>
            <a:xfrm rot="5400000">
              <a:off x="11227981" y="2313068"/>
              <a:ext cx="781800" cy="152400"/>
            </a:xfrm>
            <a:prstGeom prst="rect">
              <a:avLst/>
            </a:prstGeom>
            <a:solidFill>
              <a:srgbClr val="C1B17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9" name="Google Shape;109;p3"/>
            <p:cNvSpPr/>
            <p:nvPr/>
          </p:nvSpPr>
          <p:spPr>
            <a:xfrm rot="10800000">
              <a:off x="-7" y="1998744"/>
              <a:ext cx="11454600" cy="781800"/>
            </a:xfrm>
            <a:prstGeom prst="rect">
              <a:avLst/>
            </a:prstGeom>
            <a:solidFill>
              <a:srgbClr val="C1B17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grpSp>
      <p:sp>
        <p:nvSpPr>
          <p:cNvPr id="110" name="Google Shape;110;p3"/>
          <p:cNvSpPr/>
          <p:nvPr/>
        </p:nvSpPr>
        <p:spPr>
          <a:xfrm>
            <a:off x="35543" y="2210338"/>
            <a:ext cx="11383500" cy="4147800"/>
          </a:xfrm>
          <a:prstGeom prst="rect">
            <a:avLst/>
          </a:prstGeom>
          <a:solidFill>
            <a:schemeClr val="lt1"/>
          </a:solidFill>
          <a:ln>
            <a:noFill/>
          </a:ln>
          <a:effectLst>
            <a:outerShdw blurRad="139700" dist="127000" dir="5400000" algn="t" rotWithShape="0">
              <a:srgbClr val="000000">
                <a:alpha val="11764"/>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11" name="Google Shape;111;p3"/>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3</a:t>
            </a:fld>
            <a:endParaRPr/>
          </a:p>
        </p:txBody>
      </p:sp>
      <p:pic>
        <p:nvPicPr>
          <p:cNvPr id="112" name="Google Shape;112;p3"/>
          <p:cNvPicPr preferRelativeResize="0"/>
          <p:nvPr/>
        </p:nvPicPr>
        <p:blipFill rotWithShape="1">
          <a:blip r:embed="rId3">
            <a:alphaModFix/>
          </a:blip>
          <a:srcRect/>
          <a:stretch/>
        </p:blipFill>
        <p:spPr>
          <a:xfrm>
            <a:off x="10084651" y="108875"/>
            <a:ext cx="1606776" cy="1602201"/>
          </a:xfrm>
          <a:prstGeom prst="rect">
            <a:avLst/>
          </a:prstGeom>
          <a:noFill/>
          <a:ln>
            <a:noFill/>
          </a:ln>
        </p:spPr>
      </p:pic>
      <p:sp>
        <p:nvSpPr>
          <p:cNvPr id="113" name="Google Shape;113;p3"/>
          <p:cNvSpPr txBox="1">
            <a:spLocks noGrp="1"/>
          </p:cNvSpPr>
          <p:nvPr>
            <p:ph type="body" idx="4"/>
          </p:nvPr>
        </p:nvSpPr>
        <p:spPr>
          <a:xfrm>
            <a:off x="1946787" y="3632400"/>
            <a:ext cx="3677363" cy="1735200"/>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SzPts val="1497"/>
              <a:buNone/>
            </a:pPr>
            <a:r>
              <a:rPr lang="en-US" sz="2000" b="1">
                <a:solidFill>
                  <a:srgbClr val="2F5496"/>
                </a:solidFill>
              </a:rPr>
              <a:t>Nikita Stackhouse</a:t>
            </a:r>
            <a:endParaRPr sz="2000"/>
          </a:p>
          <a:p>
            <a:pPr marL="0" lvl="0" indent="0" algn="ctr" rtl="0">
              <a:lnSpc>
                <a:spcPct val="100000"/>
              </a:lnSpc>
              <a:spcBef>
                <a:spcPts val="0"/>
              </a:spcBef>
              <a:spcAft>
                <a:spcPts val="0"/>
              </a:spcAft>
              <a:buSzPts val="1622"/>
              <a:buNone/>
            </a:pPr>
            <a:r>
              <a:rPr lang="en-US" sz="2000"/>
              <a:t>Grant Monitor</a:t>
            </a:r>
            <a:endParaRPr sz="2000"/>
          </a:p>
          <a:p>
            <a:pPr marL="0" lvl="0" indent="0" algn="ctr" rtl="0">
              <a:lnSpc>
                <a:spcPct val="100000"/>
              </a:lnSpc>
              <a:spcBef>
                <a:spcPts val="0"/>
              </a:spcBef>
              <a:spcAft>
                <a:spcPts val="0"/>
              </a:spcAft>
              <a:buSzPts val="1622"/>
              <a:buNone/>
            </a:pPr>
            <a:r>
              <a:rPr lang="en-US" sz="2000" u="sng">
                <a:solidFill>
                  <a:schemeClr val="hlink"/>
                </a:solidFill>
              </a:rPr>
              <a:t>Nikita.Stackhouse@maryland.gov</a:t>
            </a:r>
            <a:endParaRPr sz="2000"/>
          </a:p>
          <a:p>
            <a:pPr marL="0" lvl="0" indent="0" algn="ctr" rtl="0">
              <a:lnSpc>
                <a:spcPct val="100000"/>
              </a:lnSpc>
              <a:spcBef>
                <a:spcPts val="0"/>
              </a:spcBef>
              <a:spcAft>
                <a:spcPts val="0"/>
              </a:spcAft>
              <a:buSzPts val="1946"/>
              <a:buNone/>
            </a:pPr>
            <a:endParaRPr sz="2400" b="1"/>
          </a:p>
          <a:p>
            <a:pPr marL="0" lvl="0" indent="0" algn="ctr" rtl="0">
              <a:lnSpc>
                <a:spcPct val="100000"/>
              </a:lnSpc>
              <a:spcBef>
                <a:spcPts val="0"/>
              </a:spcBef>
              <a:spcAft>
                <a:spcPts val="0"/>
              </a:spcAft>
              <a:buSzPts val="1946"/>
              <a:buNone/>
            </a:pPr>
            <a:endParaRPr sz="2400"/>
          </a:p>
        </p:txBody>
      </p:sp>
      <p:sp>
        <p:nvSpPr>
          <p:cNvPr id="114" name="Google Shape;114;p3"/>
          <p:cNvSpPr txBox="1">
            <a:spLocks noGrp="1"/>
          </p:cNvSpPr>
          <p:nvPr>
            <p:ph type="body" idx="4"/>
          </p:nvPr>
        </p:nvSpPr>
        <p:spPr>
          <a:xfrm>
            <a:off x="3652850" y="2337000"/>
            <a:ext cx="3992400" cy="1735200"/>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SzPts val="1497"/>
              <a:buNone/>
            </a:pPr>
            <a:r>
              <a:rPr lang="en-US" sz="2000" b="1">
                <a:solidFill>
                  <a:srgbClr val="2F5496"/>
                </a:solidFill>
              </a:rPr>
              <a:t>Jackie Adams</a:t>
            </a:r>
            <a:endParaRPr sz="2000"/>
          </a:p>
          <a:p>
            <a:pPr marL="0" lvl="0" indent="0" algn="ctr" rtl="0">
              <a:lnSpc>
                <a:spcPct val="100000"/>
              </a:lnSpc>
              <a:spcBef>
                <a:spcPts val="0"/>
              </a:spcBef>
              <a:spcAft>
                <a:spcPts val="0"/>
              </a:spcAft>
              <a:buSzPts val="1622"/>
              <a:buNone/>
            </a:pPr>
            <a:r>
              <a:rPr lang="en-US" sz="2000"/>
              <a:t>Fund Manager</a:t>
            </a:r>
            <a:endParaRPr sz="2000"/>
          </a:p>
          <a:p>
            <a:pPr marL="0" lvl="0" indent="0" algn="ctr" rtl="0">
              <a:lnSpc>
                <a:spcPct val="100000"/>
              </a:lnSpc>
              <a:spcBef>
                <a:spcPts val="0"/>
              </a:spcBef>
              <a:spcAft>
                <a:spcPts val="0"/>
              </a:spcAft>
              <a:buSzPts val="1622"/>
              <a:buNone/>
            </a:pPr>
            <a:r>
              <a:rPr lang="en-US" sz="2000" u="sng">
                <a:solidFill>
                  <a:schemeClr val="hlink"/>
                </a:solidFill>
              </a:rPr>
              <a:t>Jacqueline.Adams1@maryland.gov</a:t>
            </a:r>
            <a:endParaRPr sz="2000" u="sng">
              <a:solidFill>
                <a:schemeClr val="hlink"/>
              </a:solidFill>
            </a:endParaRPr>
          </a:p>
          <a:p>
            <a:pPr marL="0" lvl="0" indent="0" algn="ctr" rtl="0">
              <a:lnSpc>
                <a:spcPct val="100000"/>
              </a:lnSpc>
              <a:spcBef>
                <a:spcPts val="0"/>
              </a:spcBef>
              <a:spcAft>
                <a:spcPts val="0"/>
              </a:spcAft>
              <a:buSzPts val="1946"/>
              <a:buNone/>
            </a:pPr>
            <a:endParaRPr sz="2400" b="1"/>
          </a:p>
          <a:p>
            <a:pPr marL="0" lvl="0" indent="0" algn="ctr" rtl="0">
              <a:lnSpc>
                <a:spcPct val="100000"/>
              </a:lnSpc>
              <a:spcBef>
                <a:spcPts val="0"/>
              </a:spcBef>
              <a:spcAft>
                <a:spcPts val="0"/>
              </a:spcAft>
              <a:buSzPts val="1946"/>
              <a:buNone/>
            </a:pPr>
            <a:endParaRPr sz="2400"/>
          </a:p>
        </p:txBody>
      </p:sp>
      <p:sp>
        <p:nvSpPr>
          <p:cNvPr id="115" name="Google Shape;115;p3"/>
          <p:cNvSpPr txBox="1">
            <a:spLocks noGrp="1"/>
          </p:cNvSpPr>
          <p:nvPr>
            <p:ph type="body" idx="4"/>
          </p:nvPr>
        </p:nvSpPr>
        <p:spPr>
          <a:xfrm>
            <a:off x="6231775" y="3632400"/>
            <a:ext cx="3852876" cy="1735200"/>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SzPts val="1497"/>
              <a:buNone/>
            </a:pPr>
            <a:r>
              <a:rPr lang="en-US" sz="2000" b="1">
                <a:solidFill>
                  <a:srgbClr val="2F5496"/>
                </a:solidFill>
              </a:rPr>
              <a:t>Genevra Farrare</a:t>
            </a:r>
            <a:endParaRPr sz="2000"/>
          </a:p>
          <a:p>
            <a:pPr marL="0" lvl="0" indent="0" algn="ctr" rtl="0">
              <a:lnSpc>
                <a:spcPct val="100000"/>
              </a:lnSpc>
              <a:spcBef>
                <a:spcPts val="0"/>
              </a:spcBef>
              <a:spcAft>
                <a:spcPts val="0"/>
              </a:spcAft>
              <a:buSzPts val="1622"/>
              <a:buNone/>
            </a:pPr>
            <a:r>
              <a:rPr lang="en-US" sz="2000"/>
              <a:t>Fiscal Specialist</a:t>
            </a:r>
            <a:endParaRPr sz="2000"/>
          </a:p>
          <a:p>
            <a:pPr marL="0" lvl="0" indent="0" algn="ctr" rtl="0">
              <a:lnSpc>
                <a:spcPct val="100000"/>
              </a:lnSpc>
              <a:spcBef>
                <a:spcPts val="0"/>
              </a:spcBef>
              <a:spcAft>
                <a:spcPts val="0"/>
              </a:spcAft>
              <a:buSzPts val="1622"/>
              <a:buNone/>
            </a:pPr>
            <a:r>
              <a:rPr lang="en-US" sz="2000" u="sng">
                <a:solidFill>
                  <a:schemeClr val="hlink"/>
                </a:solidFill>
              </a:rPr>
              <a:t>Genevra.Farrare@maryland.gov</a:t>
            </a:r>
            <a:endParaRPr sz="2000"/>
          </a:p>
          <a:p>
            <a:pPr marL="0" lvl="0" indent="0" algn="ctr" rtl="0">
              <a:lnSpc>
                <a:spcPct val="100000"/>
              </a:lnSpc>
              <a:spcBef>
                <a:spcPts val="0"/>
              </a:spcBef>
              <a:spcAft>
                <a:spcPts val="0"/>
              </a:spcAft>
              <a:buSzPts val="1946"/>
              <a:buNone/>
            </a:pPr>
            <a:endParaRPr sz="2400" b="1"/>
          </a:p>
          <a:p>
            <a:pPr marL="0" lvl="0" indent="0" algn="ctr" rtl="0">
              <a:lnSpc>
                <a:spcPct val="100000"/>
              </a:lnSpc>
              <a:spcBef>
                <a:spcPts val="0"/>
              </a:spcBef>
              <a:spcAft>
                <a:spcPts val="0"/>
              </a:spcAft>
              <a:buSzPts val="1946"/>
              <a:buNone/>
            </a:pPr>
            <a:endParaRPr sz="2400"/>
          </a:p>
        </p:txBody>
      </p:sp>
      <p:sp>
        <p:nvSpPr>
          <p:cNvPr id="116" name="Google Shape;116;p3"/>
          <p:cNvSpPr txBox="1">
            <a:spLocks noGrp="1"/>
          </p:cNvSpPr>
          <p:nvPr>
            <p:ph type="body" idx="4"/>
          </p:nvPr>
        </p:nvSpPr>
        <p:spPr>
          <a:xfrm>
            <a:off x="1732950" y="4905475"/>
            <a:ext cx="4476900" cy="1668000"/>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SzPts val="1497"/>
              <a:buNone/>
            </a:pPr>
            <a:r>
              <a:rPr lang="en-US" sz="2000" b="1">
                <a:solidFill>
                  <a:srgbClr val="2F5496"/>
                </a:solidFill>
              </a:rPr>
              <a:t>Brandi Cahn</a:t>
            </a:r>
            <a:endParaRPr sz="2000"/>
          </a:p>
          <a:p>
            <a:pPr marL="0" lvl="0" indent="0" algn="ctr" rtl="0">
              <a:lnSpc>
                <a:spcPct val="100000"/>
              </a:lnSpc>
              <a:spcBef>
                <a:spcPts val="0"/>
              </a:spcBef>
              <a:spcAft>
                <a:spcPts val="0"/>
              </a:spcAft>
              <a:buSzPts val="1622"/>
              <a:buNone/>
            </a:pPr>
            <a:r>
              <a:rPr lang="en-US" sz="2000"/>
              <a:t>Assistant Director, Justice Reinvestment</a:t>
            </a:r>
            <a:endParaRPr sz="2000"/>
          </a:p>
          <a:p>
            <a:pPr marL="0" lvl="0" indent="0" algn="ctr" rtl="0">
              <a:lnSpc>
                <a:spcPct val="100000"/>
              </a:lnSpc>
              <a:spcBef>
                <a:spcPts val="0"/>
              </a:spcBef>
              <a:spcAft>
                <a:spcPts val="0"/>
              </a:spcAft>
              <a:buSzPts val="1622"/>
              <a:buNone/>
            </a:pPr>
            <a:r>
              <a:rPr lang="en-US" sz="2000" u="sng">
                <a:solidFill>
                  <a:schemeClr val="hlink"/>
                </a:solidFill>
              </a:rPr>
              <a:t>Brandi.Cahn1@maryland.gov</a:t>
            </a:r>
            <a:endParaRPr sz="2000"/>
          </a:p>
          <a:p>
            <a:pPr marL="0" lvl="0" indent="0" algn="ctr" rtl="0">
              <a:lnSpc>
                <a:spcPct val="100000"/>
              </a:lnSpc>
              <a:spcBef>
                <a:spcPts val="0"/>
              </a:spcBef>
              <a:spcAft>
                <a:spcPts val="0"/>
              </a:spcAft>
              <a:buSzPts val="1946"/>
              <a:buNone/>
            </a:pPr>
            <a:endParaRPr sz="2400" b="1"/>
          </a:p>
          <a:p>
            <a:pPr marL="0" lvl="0" indent="0" algn="ctr" rtl="0">
              <a:lnSpc>
                <a:spcPct val="100000"/>
              </a:lnSpc>
              <a:spcBef>
                <a:spcPts val="0"/>
              </a:spcBef>
              <a:spcAft>
                <a:spcPts val="0"/>
              </a:spcAft>
              <a:buSzPts val="1946"/>
              <a:buNone/>
            </a:pPr>
            <a:endParaRPr sz="2400"/>
          </a:p>
        </p:txBody>
      </p:sp>
      <p:sp>
        <p:nvSpPr>
          <p:cNvPr id="117" name="Google Shape;117;p3"/>
          <p:cNvSpPr txBox="1">
            <a:spLocks noGrp="1"/>
          </p:cNvSpPr>
          <p:nvPr>
            <p:ph type="body" idx="4"/>
          </p:nvPr>
        </p:nvSpPr>
        <p:spPr>
          <a:xfrm>
            <a:off x="6155575" y="4905475"/>
            <a:ext cx="3809100" cy="1602300"/>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SzPts val="1497"/>
              <a:buNone/>
            </a:pPr>
            <a:r>
              <a:rPr lang="en-US" sz="2000" b="1">
                <a:solidFill>
                  <a:srgbClr val="2F5496"/>
                </a:solidFill>
              </a:rPr>
              <a:t>Micah Ferguson</a:t>
            </a:r>
            <a:endParaRPr sz="2000" b="1">
              <a:solidFill>
                <a:srgbClr val="2F5496"/>
              </a:solidFill>
            </a:endParaRPr>
          </a:p>
          <a:p>
            <a:pPr marL="0" lvl="0" indent="0" algn="ctr" rtl="0">
              <a:lnSpc>
                <a:spcPct val="100000"/>
              </a:lnSpc>
              <a:spcBef>
                <a:spcPts val="0"/>
              </a:spcBef>
              <a:spcAft>
                <a:spcPts val="0"/>
              </a:spcAft>
              <a:buSzPts val="1622"/>
              <a:buNone/>
            </a:pPr>
            <a:r>
              <a:rPr lang="en-US" sz="2000"/>
              <a:t>Correctional Health Coordinator</a:t>
            </a:r>
            <a:endParaRPr sz="2000"/>
          </a:p>
          <a:p>
            <a:pPr marL="0" lvl="0" indent="0" algn="ctr" rtl="0">
              <a:lnSpc>
                <a:spcPct val="100000"/>
              </a:lnSpc>
              <a:spcBef>
                <a:spcPts val="0"/>
              </a:spcBef>
              <a:spcAft>
                <a:spcPts val="0"/>
              </a:spcAft>
              <a:buSzPts val="1622"/>
              <a:buNone/>
            </a:pPr>
            <a:r>
              <a:rPr lang="en-US" sz="2000" u="sng">
                <a:solidFill>
                  <a:schemeClr val="hlink"/>
                </a:solidFill>
              </a:rPr>
              <a:t>Micah.Ferguson@maryland.gov</a:t>
            </a:r>
            <a:endParaRPr sz="2000"/>
          </a:p>
          <a:p>
            <a:pPr marL="0" lvl="0" indent="0" algn="ctr" rtl="0">
              <a:lnSpc>
                <a:spcPct val="100000"/>
              </a:lnSpc>
              <a:spcBef>
                <a:spcPts val="0"/>
              </a:spcBef>
              <a:spcAft>
                <a:spcPts val="0"/>
              </a:spcAft>
              <a:buSzPts val="1946"/>
              <a:buNone/>
            </a:pPr>
            <a:endParaRPr sz="2400" b="1"/>
          </a:p>
          <a:p>
            <a:pPr marL="0" lvl="0" indent="0" algn="ctr" rtl="0">
              <a:lnSpc>
                <a:spcPct val="100000"/>
              </a:lnSpc>
              <a:spcBef>
                <a:spcPts val="0"/>
              </a:spcBef>
              <a:spcAft>
                <a:spcPts val="0"/>
              </a:spcAft>
              <a:buSzPts val="1946"/>
              <a:buNone/>
            </a:pPr>
            <a:endParaRPr sz="24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86"/>
        <p:cNvGrpSpPr/>
        <p:nvPr/>
      </p:nvGrpSpPr>
      <p:grpSpPr>
        <a:xfrm>
          <a:off x="0" y="0"/>
          <a:ext cx="0" cy="0"/>
          <a:chOff x="0" y="0"/>
          <a:chExt cx="0" cy="0"/>
        </a:xfrm>
      </p:grpSpPr>
      <p:sp>
        <p:nvSpPr>
          <p:cNvPr id="387" name="Google Shape;387;p55"/>
          <p:cNvSpPr txBox="1">
            <a:spLocks noGrp="1"/>
          </p:cNvSpPr>
          <p:nvPr>
            <p:ph type="title"/>
          </p:nvPr>
        </p:nvSpPr>
        <p:spPr>
          <a:xfrm>
            <a:off x="-107650" y="1808525"/>
            <a:ext cx="10975200" cy="4201200"/>
          </a:xfrm>
          <a:prstGeom prst="rect">
            <a:avLst/>
          </a:prstGeom>
          <a:noFill/>
          <a:ln>
            <a:noFill/>
          </a:ln>
        </p:spPr>
        <p:txBody>
          <a:bodyPr spcFirstLastPara="1" wrap="square" lIns="91425" tIns="45700" rIns="91425" bIns="45700" anchor="ctr" anchorCtr="0">
            <a:normAutofit/>
          </a:bodyPr>
          <a:lstStyle/>
          <a:p>
            <a:pPr marL="457200" lvl="0" indent="0" algn="ctr" rtl="0">
              <a:lnSpc>
                <a:spcPct val="90000"/>
              </a:lnSpc>
              <a:spcBef>
                <a:spcPts val="1000"/>
              </a:spcBef>
              <a:spcAft>
                <a:spcPts val="0"/>
              </a:spcAft>
              <a:buSzPts val="1800"/>
              <a:buNone/>
            </a:pPr>
            <a:endParaRPr sz="3600"/>
          </a:p>
          <a:p>
            <a:pPr marL="457200" lvl="0" indent="0" algn="ctr" rtl="0">
              <a:lnSpc>
                <a:spcPct val="90000"/>
              </a:lnSpc>
              <a:spcBef>
                <a:spcPts val="1000"/>
              </a:spcBef>
              <a:spcAft>
                <a:spcPts val="0"/>
              </a:spcAft>
              <a:buSzPts val="1799"/>
              <a:buNone/>
            </a:pPr>
            <a:r>
              <a:rPr lang="en-US" sz="2710" b="1"/>
              <a:t>Any Feedback?</a:t>
            </a:r>
            <a:endParaRPr sz="2710" b="1"/>
          </a:p>
          <a:p>
            <a:pPr marL="457200" lvl="0" indent="0" algn="ctr" rtl="0">
              <a:lnSpc>
                <a:spcPct val="90000"/>
              </a:lnSpc>
              <a:spcBef>
                <a:spcPts val="1000"/>
              </a:spcBef>
              <a:spcAft>
                <a:spcPts val="0"/>
              </a:spcAft>
              <a:buSzPts val="1799"/>
              <a:buNone/>
            </a:pPr>
            <a:endParaRPr sz="2488"/>
          </a:p>
          <a:p>
            <a:pPr marL="457200" lvl="0" indent="0" algn="ctr" rtl="0">
              <a:lnSpc>
                <a:spcPct val="90000"/>
              </a:lnSpc>
              <a:spcBef>
                <a:spcPts val="1000"/>
              </a:spcBef>
              <a:spcAft>
                <a:spcPts val="0"/>
              </a:spcAft>
              <a:buClr>
                <a:schemeClr val="dk1"/>
              </a:buClr>
              <a:buSzPts val="1799"/>
              <a:buFont typeface="Arial"/>
              <a:buNone/>
            </a:pPr>
            <a:r>
              <a:rPr lang="en-US" sz="2488"/>
              <a:t>Please use the below link to complete our FY26 NOFA TA Survey so that </a:t>
            </a:r>
            <a:endParaRPr sz="2488"/>
          </a:p>
          <a:p>
            <a:pPr marL="457200" lvl="0" indent="0" algn="ctr" rtl="0">
              <a:lnSpc>
                <a:spcPct val="90000"/>
              </a:lnSpc>
              <a:spcBef>
                <a:spcPts val="1000"/>
              </a:spcBef>
              <a:spcAft>
                <a:spcPts val="0"/>
              </a:spcAft>
              <a:buClr>
                <a:schemeClr val="dk1"/>
              </a:buClr>
              <a:buSzPts val="1799"/>
              <a:buFont typeface="Arial"/>
              <a:buNone/>
            </a:pPr>
            <a:r>
              <a:rPr lang="en-US" sz="2488"/>
              <a:t>we can improve our calls in the future. </a:t>
            </a:r>
            <a:endParaRPr sz="2488"/>
          </a:p>
          <a:p>
            <a:pPr marL="457200" lvl="0" indent="0" algn="ctr" rtl="0">
              <a:lnSpc>
                <a:spcPct val="90000"/>
              </a:lnSpc>
              <a:spcBef>
                <a:spcPts val="1000"/>
              </a:spcBef>
              <a:spcAft>
                <a:spcPts val="0"/>
              </a:spcAft>
              <a:buClr>
                <a:schemeClr val="dk1"/>
              </a:buClr>
              <a:buSzPts val="1799"/>
              <a:buFont typeface="Arial"/>
              <a:buNone/>
            </a:pPr>
            <a:endParaRPr sz="2488"/>
          </a:p>
          <a:p>
            <a:pPr marL="457200" lvl="0" indent="0" algn="ctr" rtl="0">
              <a:lnSpc>
                <a:spcPct val="90000"/>
              </a:lnSpc>
              <a:spcBef>
                <a:spcPts val="1000"/>
              </a:spcBef>
              <a:spcAft>
                <a:spcPts val="0"/>
              </a:spcAft>
              <a:buClr>
                <a:schemeClr val="dk1"/>
              </a:buClr>
              <a:buSzPts val="1799"/>
              <a:buFont typeface="Arial"/>
              <a:buNone/>
            </a:pPr>
            <a:r>
              <a:rPr lang="en-US" sz="2488" b="1"/>
              <a:t>Link: </a:t>
            </a:r>
            <a:r>
              <a:rPr lang="en-US" sz="2488" b="1" u="sng">
                <a:solidFill>
                  <a:schemeClr val="hlink"/>
                </a:solidFill>
                <a:hlinkClick r:id="rId3"/>
              </a:rPr>
              <a:t>https://forms.</a:t>
            </a:r>
            <a:r>
              <a:rPr lang="en-US" sz="2488" b="1" u="sng">
                <a:solidFill>
                  <a:schemeClr val="hlink"/>
                </a:solidFill>
                <a:hlinkClick r:id="rId3"/>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gle</a:t>
            </a:r>
            <a:r>
              <a:rPr lang="en-US" sz="2488" b="1" u="sng">
                <a:solidFill>
                  <a:schemeClr val="hlink"/>
                </a:solidFill>
                <a:hlinkClick r:id="rId3"/>
              </a:rPr>
              <a:t>/1VsrUarByPyYYnSq5</a:t>
            </a:r>
            <a:r>
              <a:rPr lang="en-US" sz="3600" b="1"/>
              <a:t> </a:t>
            </a:r>
            <a:endParaRPr sz="3600" b="1"/>
          </a:p>
          <a:p>
            <a:pPr marL="0" lvl="0" indent="0" algn="ctr" rtl="0">
              <a:lnSpc>
                <a:spcPct val="90000"/>
              </a:lnSpc>
              <a:spcBef>
                <a:spcPts val="0"/>
              </a:spcBef>
              <a:spcAft>
                <a:spcPts val="0"/>
              </a:spcAft>
              <a:buSzPts val="1800"/>
              <a:buNone/>
            </a:pPr>
            <a:endParaRPr/>
          </a:p>
        </p:txBody>
      </p:sp>
      <p:sp>
        <p:nvSpPr>
          <p:cNvPr id="388" name="Google Shape;388;p55"/>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30</a:t>
            </a:fld>
            <a:endParaRPr/>
          </a:p>
        </p:txBody>
      </p:sp>
      <p:pic>
        <p:nvPicPr>
          <p:cNvPr id="389" name="Google Shape;389;p55"/>
          <p:cNvPicPr preferRelativeResize="0"/>
          <p:nvPr/>
        </p:nvPicPr>
        <p:blipFill rotWithShape="1">
          <a:blip r:embed="rId4">
            <a:alphaModFix/>
          </a:blip>
          <a:srcRect/>
          <a:stretch/>
        </p:blipFill>
        <p:spPr>
          <a:xfrm>
            <a:off x="10109326" y="320075"/>
            <a:ext cx="1606776" cy="1602201"/>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394" name="Google Shape;394;p56"/>
          <p:cNvSpPr txBox="1">
            <a:spLocks noGrp="1"/>
          </p:cNvSpPr>
          <p:nvPr>
            <p:ph type="body" idx="1"/>
          </p:nvPr>
        </p:nvSpPr>
        <p:spPr>
          <a:xfrm>
            <a:off x="526525" y="1503700"/>
            <a:ext cx="10515600" cy="4351200"/>
          </a:xfrm>
          <a:prstGeom prst="rect">
            <a:avLst/>
          </a:prstGeom>
          <a:noFill/>
          <a:ln>
            <a:noFill/>
          </a:ln>
        </p:spPr>
        <p:txBody>
          <a:bodyPr spcFirstLastPara="1" wrap="square" lIns="91425" tIns="45700" rIns="91425" bIns="45700" anchor="t" anchorCtr="0">
            <a:normAutofit/>
          </a:bodyPr>
          <a:lstStyle/>
          <a:p>
            <a:pPr marL="457200" lvl="0" indent="-228600" algn="l" rtl="0">
              <a:lnSpc>
                <a:spcPct val="90000"/>
              </a:lnSpc>
              <a:spcBef>
                <a:spcPts val="1000"/>
              </a:spcBef>
              <a:spcAft>
                <a:spcPts val="0"/>
              </a:spcAft>
              <a:buClr>
                <a:schemeClr val="dk1"/>
              </a:buClr>
              <a:buSzPts val="1800"/>
              <a:buNone/>
            </a:pPr>
            <a:endParaRPr/>
          </a:p>
          <a:p>
            <a:pPr marL="114300" lvl="0" indent="0" algn="l" rtl="0">
              <a:lnSpc>
                <a:spcPct val="90000"/>
              </a:lnSpc>
              <a:spcBef>
                <a:spcPts val="1000"/>
              </a:spcBef>
              <a:spcAft>
                <a:spcPts val="0"/>
              </a:spcAft>
              <a:buSzPts val="1800"/>
              <a:buNone/>
            </a:pPr>
            <a:endParaRPr sz="4800" b="1"/>
          </a:p>
        </p:txBody>
      </p:sp>
      <p:sp>
        <p:nvSpPr>
          <p:cNvPr id="395" name="Google Shape;395;p5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31</a:t>
            </a:fld>
            <a:endParaRPr/>
          </a:p>
        </p:txBody>
      </p:sp>
      <p:sp>
        <p:nvSpPr>
          <p:cNvPr id="396" name="Google Shape;396;p56"/>
          <p:cNvSpPr txBox="1"/>
          <p:nvPr/>
        </p:nvSpPr>
        <p:spPr>
          <a:xfrm>
            <a:off x="526537" y="247750"/>
            <a:ext cx="10894200" cy="754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000"/>
              <a:buFont typeface="Arial"/>
              <a:buNone/>
            </a:pPr>
            <a:r>
              <a:rPr lang="en-US" sz="2400" b="1" i="0" u="none" strike="noStrike" cap="none">
                <a:solidFill>
                  <a:srgbClr val="000000"/>
                </a:solidFill>
                <a:latin typeface="Arial"/>
                <a:ea typeface="Arial"/>
                <a:cs typeface="Arial"/>
                <a:sym typeface="Arial"/>
              </a:rPr>
              <a:t>Connect with Us!</a:t>
            </a:r>
            <a:endParaRPr sz="2400" b="1" i="0" u="none" strike="noStrike" cap="none">
              <a:solidFill>
                <a:srgbClr val="000000"/>
              </a:solidFill>
              <a:latin typeface="Arial"/>
              <a:ea typeface="Arial"/>
              <a:cs typeface="Arial"/>
              <a:sym typeface="Arial"/>
            </a:endParaRPr>
          </a:p>
        </p:txBody>
      </p:sp>
      <p:sp>
        <p:nvSpPr>
          <p:cNvPr id="397" name="Google Shape;397;p56"/>
          <p:cNvSpPr txBox="1"/>
          <p:nvPr/>
        </p:nvSpPr>
        <p:spPr>
          <a:xfrm>
            <a:off x="1113619" y="3001892"/>
            <a:ext cx="4942800" cy="757500"/>
          </a:xfrm>
          <a:prstGeom prst="rect">
            <a:avLst/>
          </a:prstGeom>
          <a:noFill/>
          <a:ln>
            <a:noFill/>
          </a:ln>
        </p:spPr>
        <p:txBody>
          <a:bodyPr spcFirstLastPara="1" wrap="square" lIns="91425" tIns="91425" rIns="91425" bIns="91425" anchor="t" anchorCtr="0">
            <a:noAutofit/>
          </a:bodyPr>
          <a:lstStyle/>
          <a:p>
            <a:pPr marL="0" marR="0" lvl="0" indent="457200" algn="l" rtl="0">
              <a:lnSpc>
                <a:spcPct val="115000"/>
              </a:lnSpc>
              <a:spcBef>
                <a:spcPts val="0"/>
              </a:spcBef>
              <a:spcAft>
                <a:spcPts val="0"/>
              </a:spcAft>
              <a:buClr>
                <a:schemeClr val="dk1"/>
              </a:buClr>
              <a:buSzPts val="2400"/>
              <a:buFont typeface="Arial"/>
              <a:buNone/>
            </a:pPr>
            <a:r>
              <a:rPr lang="en-US" sz="2400" b="1" i="0" u="sng" strike="noStrike" cap="none">
                <a:solidFill>
                  <a:srgbClr val="C00000"/>
                </a:solidFill>
                <a:latin typeface="Arial"/>
                <a:ea typeface="Arial"/>
                <a:cs typeface="Arial"/>
                <a:sym typeface="Arial"/>
                <a:hlinkClick r:id="rId3">
                  <a:extLst>
                    <a:ext uri="{A12FA001-AC4F-418D-AE19-62706E023703}">
                      <ahyp:hlinkClr xmlns:ahyp="http://schemas.microsoft.com/office/drawing/2018/hyperlinkcolor" val="tx"/>
                    </a:ext>
                  </a:extLst>
                </a:hlinkClick>
              </a:rPr>
              <a:t>https://gocpp.maryland.gov/</a:t>
            </a:r>
            <a:endParaRPr sz="2400" b="0" i="0" u="none" strike="noStrike" cap="none">
              <a:solidFill>
                <a:srgbClr val="C8122C"/>
              </a:solidFill>
              <a:latin typeface="Arial"/>
              <a:ea typeface="Arial"/>
              <a:cs typeface="Arial"/>
              <a:sym typeface="Arial"/>
            </a:endParaRPr>
          </a:p>
          <a:p>
            <a:pPr marL="0" marR="0" lvl="0" indent="0" algn="l" rtl="0">
              <a:lnSpc>
                <a:spcPct val="115000"/>
              </a:lnSpc>
              <a:spcBef>
                <a:spcPts val="1600"/>
              </a:spcBef>
              <a:spcAft>
                <a:spcPts val="0"/>
              </a:spcAft>
              <a:buClr>
                <a:srgbClr val="000000"/>
              </a:buClr>
              <a:buSzPts val="1800"/>
              <a:buFont typeface="Arial"/>
              <a:buNone/>
            </a:pPr>
            <a:endParaRPr sz="1800" b="0" i="0" u="none" strike="noStrike" cap="none">
              <a:solidFill>
                <a:srgbClr val="595959"/>
              </a:solidFill>
              <a:latin typeface="Arial"/>
              <a:ea typeface="Arial"/>
              <a:cs typeface="Arial"/>
              <a:sym typeface="Arial"/>
            </a:endParaRPr>
          </a:p>
          <a:p>
            <a:pPr marL="0" marR="0" lvl="0" indent="0" algn="l" rtl="0">
              <a:lnSpc>
                <a:spcPct val="115000"/>
              </a:lnSpc>
              <a:spcBef>
                <a:spcPts val="1600"/>
              </a:spcBef>
              <a:spcAft>
                <a:spcPts val="1600"/>
              </a:spcAft>
              <a:buClr>
                <a:srgbClr val="000000"/>
              </a:buClr>
              <a:buSzPts val="2800"/>
              <a:buFont typeface="Arial"/>
              <a:buNone/>
            </a:pPr>
            <a:endParaRPr sz="2800" b="0" i="0" u="none" strike="noStrike" cap="none">
              <a:solidFill>
                <a:srgbClr val="595959"/>
              </a:solidFill>
              <a:latin typeface="Arial"/>
              <a:ea typeface="Arial"/>
              <a:cs typeface="Arial"/>
              <a:sym typeface="Arial"/>
            </a:endParaRPr>
          </a:p>
        </p:txBody>
      </p:sp>
      <p:sp>
        <p:nvSpPr>
          <p:cNvPr id="398" name="Google Shape;398;p56"/>
          <p:cNvSpPr txBox="1"/>
          <p:nvPr/>
        </p:nvSpPr>
        <p:spPr>
          <a:xfrm>
            <a:off x="6201203" y="2564948"/>
            <a:ext cx="5114100" cy="1631400"/>
          </a:xfrm>
          <a:prstGeom prst="rect">
            <a:avLst/>
          </a:prstGeom>
          <a:noFill/>
          <a:ln>
            <a:noFill/>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rgbClr val="000000"/>
              </a:buClr>
              <a:buSzPts val="2000"/>
              <a:buFont typeface="Arial"/>
              <a:buNone/>
            </a:pPr>
            <a:r>
              <a:rPr lang="en-US" sz="2000" b="1" i="0" u="none" strike="noStrike" cap="none">
                <a:solidFill>
                  <a:srgbClr val="C8122C"/>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@MarylandGOCCP </a:t>
            </a:r>
            <a:br>
              <a:rPr lang="en-US" sz="2000" b="1" i="0" u="none" strike="noStrike" cap="none">
                <a:solidFill>
                  <a:srgbClr val="00000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br>
            <a:r>
              <a:rPr lang="en-US" sz="2000" b="1" i="0" u="none" strike="noStrike" cap="none">
                <a:solidFill>
                  <a:srgbClr val="00000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t>on Facebook and Twitter</a:t>
            </a:r>
            <a:endParaRPr sz="2000" b="1" i="0" u="none" strike="noStrike" cap="none">
              <a:solidFill>
                <a:srgbClr val="00000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endParaRPr>
          </a:p>
          <a:p>
            <a:pPr marL="0" marR="0" lvl="0" indent="0" algn="ctr" rtl="0">
              <a:lnSpc>
                <a:spcPct val="115000"/>
              </a:lnSpc>
              <a:spcBef>
                <a:spcPts val="0"/>
              </a:spcBef>
              <a:spcAft>
                <a:spcPts val="0"/>
              </a:spcAft>
              <a:buClr>
                <a:srgbClr val="000000"/>
              </a:buClr>
              <a:buSzPts val="2000"/>
              <a:buFont typeface="Arial"/>
              <a:buNone/>
            </a:pPr>
            <a:r>
              <a:rPr lang="en-US" sz="2000" b="1" i="0" u="none" strike="noStrike" cap="none">
                <a:solidFill>
                  <a:srgbClr val="C8122C"/>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
                  </a:ext>
                </a:extLst>
              </a:rPr>
              <a:t>#ASaferMD</a:t>
            </a:r>
            <a:endParaRPr sz="2000" b="1" i="0" u="none" strike="noStrike" cap="none">
              <a:solidFill>
                <a:srgbClr val="C8122C"/>
              </a:solidFill>
              <a:latin typeface="Calibri"/>
              <a:ea typeface="Calibri"/>
              <a:cs typeface="Calibri"/>
              <a:sym typeface="Calibri"/>
            </a:endParaRPr>
          </a:p>
          <a:p>
            <a:pPr marL="0" marR="0" lvl="0" indent="0" algn="l" rtl="0">
              <a:lnSpc>
                <a:spcPct val="115000"/>
              </a:lnSpc>
              <a:spcBef>
                <a:spcPts val="1600"/>
              </a:spcBef>
              <a:spcAft>
                <a:spcPts val="1600"/>
              </a:spcAft>
              <a:buClr>
                <a:srgbClr val="000000"/>
              </a:buClr>
              <a:buSzPts val="1400"/>
              <a:buFont typeface="Arial"/>
              <a:buNone/>
            </a:pPr>
            <a:endParaRPr sz="1400" b="0" i="0" u="none" strike="noStrike" cap="none">
              <a:solidFill>
                <a:srgbClr val="595959"/>
              </a:solidFill>
              <a:latin typeface="Arial"/>
              <a:ea typeface="Arial"/>
              <a:cs typeface="Arial"/>
              <a:sym typeface="Arial"/>
            </a:endParaRPr>
          </a:p>
        </p:txBody>
      </p:sp>
      <p:pic>
        <p:nvPicPr>
          <p:cNvPr id="399" name="Google Shape;399;p56"/>
          <p:cNvPicPr preferRelativeResize="0"/>
          <p:nvPr/>
        </p:nvPicPr>
        <p:blipFill rotWithShape="1">
          <a:blip r:embed="rId4">
            <a:alphaModFix/>
          </a:blip>
          <a:srcRect/>
          <a:stretch/>
        </p:blipFill>
        <p:spPr>
          <a:xfrm>
            <a:off x="7412934" y="1314245"/>
            <a:ext cx="1143059" cy="1177986"/>
          </a:xfrm>
          <a:prstGeom prst="rect">
            <a:avLst/>
          </a:prstGeom>
          <a:noFill/>
          <a:ln>
            <a:noFill/>
          </a:ln>
        </p:spPr>
      </p:pic>
      <p:sp>
        <p:nvSpPr>
          <p:cNvPr id="400" name="Google Shape;400;p56"/>
          <p:cNvSpPr txBox="1"/>
          <p:nvPr/>
        </p:nvSpPr>
        <p:spPr>
          <a:xfrm>
            <a:off x="477825" y="4517991"/>
            <a:ext cx="9880500" cy="1098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rgbClr val="000000"/>
                </a:solidFill>
                <a:latin typeface="Arial"/>
                <a:ea typeface="Arial"/>
                <a:cs typeface="Arial"/>
                <a:sym typeface="Arial"/>
              </a:rPr>
              <a:t>Grants Management System - Technical Support: </a:t>
            </a:r>
            <a:endParaRPr sz="2400" b="1" i="0" u="none" strike="noStrike" cap="none">
              <a:solidFill>
                <a:srgbClr val="000000"/>
              </a:solidFill>
              <a:latin typeface="Arial"/>
              <a:ea typeface="Arial"/>
              <a:cs typeface="Arial"/>
              <a:sym typeface="Arial"/>
            </a:endParaRPr>
          </a:p>
          <a:p>
            <a:pPr marL="0" marR="0" lvl="0" indent="0" algn="ctr" rtl="0">
              <a:lnSpc>
                <a:spcPct val="100000"/>
              </a:lnSpc>
              <a:spcBef>
                <a:spcPts val="1600"/>
              </a:spcBef>
              <a:spcAft>
                <a:spcPts val="0"/>
              </a:spcAft>
              <a:buClr>
                <a:srgbClr val="000000"/>
              </a:buClr>
              <a:buSzPts val="2800"/>
              <a:buFont typeface="Arial"/>
              <a:buNone/>
            </a:pPr>
            <a:r>
              <a:rPr lang="en-US" sz="2800" b="0" i="0" u="sng" strike="noStrike" cap="none">
                <a:solidFill>
                  <a:schemeClr val="hlink"/>
                </a:solidFill>
                <a:latin typeface="Arial"/>
                <a:ea typeface="Arial"/>
                <a:cs typeface="Arial"/>
                <a:sym typeface="Arial"/>
                <a:hlinkClick r:id="rId5"/>
              </a:rPr>
              <a:t>support@goccp.freshdesk.com</a:t>
            </a:r>
            <a:r>
              <a:rPr lang="en-US" sz="2800" b="0" i="0" u="none" strike="noStrike" cap="none">
                <a:solidFill>
                  <a:srgbClr val="000000"/>
                </a:solidFill>
                <a:latin typeface="Arial"/>
                <a:ea typeface="Arial"/>
                <a:cs typeface="Arial"/>
                <a:sym typeface="Arial"/>
              </a:rPr>
              <a:t> </a:t>
            </a:r>
            <a:endParaRPr sz="2800" b="0" i="0" u="none" strike="noStrike" cap="none">
              <a:solidFill>
                <a:srgbClr val="000000"/>
              </a:solidFill>
              <a:latin typeface="Arial"/>
              <a:ea typeface="Arial"/>
              <a:cs typeface="Arial"/>
              <a:sym typeface="Arial"/>
            </a:endParaRPr>
          </a:p>
        </p:txBody>
      </p:sp>
      <p:pic>
        <p:nvPicPr>
          <p:cNvPr id="401" name="Google Shape;401;p56"/>
          <p:cNvPicPr preferRelativeResize="0"/>
          <p:nvPr/>
        </p:nvPicPr>
        <p:blipFill rotWithShape="1">
          <a:blip r:embed="rId6">
            <a:alphaModFix/>
          </a:blip>
          <a:srcRect/>
          <a:stretch/>
        </p:blipFill>
        <p:spPr>
          <a:xfrm>
            <a:off x="2584900" y="1087675"/>
            <a:ext cx="2000250" cy="1828800"/>
          </a:xfrm>
          <a:prstGeom prst="rect">
            <a:avLst/>
          </a:prstGeom>
          <a:noFill/>
          <a:ln>
            <a:noFill/>
          </a:ln>
        </p:spPr>
      </p:pic>
      <p:pic>
        <p:nvPicPr>
          <p:cNvPr id="402" name="Google Shape;402;p56"/>
          <p:cNvPicPr preferRelativeResize="0"/>
          <p:nvPr/>
        </p:nvPicPr>
        <p:blipFill rotWithShape="1">
          <a:blip r:embed="rId7">
            <a:alphaModFix/>
          </a:blip>
          <a:srcRect/>
          <a:stretch/>
        </p:blipFill>
        <p:spPr>
          <a:xfrm>
            <a:off x="8876775" y="1517900"/>
            <a:ext cx="1017400" cy="8793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1"/>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3" name="Google Shape;123;p1"/>
          <p:cNvSpPr/>
          <p:nvPr/>
        </p:nvSpPr>
        <p:spPr>
          <a:xfrm flipH="1">
            <a:off x="8576660" y="3335867"/>
            <a:ext cx="3291900" cy="3200400"/>
          </a:xfrm>
          <a:prstGeom prst="rtTriangle">
            <a:avLst/>
          </a:prstGeom>
          <a:solidFill>
            <a:srgbClr val="C1B17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4" name="Google Shape;124;p1"/>
          <p:cNvSpPr/>
          <p:nvPr/>
        </p:nvSpPr>
        <p:spPr>
          <a:xfrm>
            <a:off x="641774" y="623275"/>
            <a:ext cx="10905000" cy="5607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5" name="Google Shape;125;p1"/>
          <p:cNvSpPr txBox="1">
            <a:spLocks noGrp="1"/>
          </p:cNvSpPr>
          <p:nvPr>
            <p:ph type="title"/>
          </p:nvPr>
        </p:nvSpPr>
        <p:spPr>
          <a:xfrm>
            <a:off x="1075775" y="1188624"/>
            <a:ext cx="3363000" cy="475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5600"/>
              <a:buFont typeface="Calibri"/>
              <a:buNone/>
            </a:pPr>
            <a:r>
              <a:rPr lang="en-US" sz="5600" b="1">
                <a:solidFill>
                  <a:srgbClr val="2E4D9F"/>
                </a:solidFill>
              </a:rPr>
              <a:t>Technical Assistance Objectives</a:t>
            </a:r>
            <a:endParaRPr sz="5600" b="1">
              <a:solidFill>
                <a:srgbClr val="2E4D9F"/>
              </a:solidFill>
            </a:endParaRPr>
          </a:p>
          <a:p>
            <a:pPr marL="0" lvl="0" indent="0" algn="l" rtl="0">
              <a:lnSpc>
                <a:spcPct val="90000"/>
              </a:lnSpc>
              <a:spcBef>
                <a:spcPts val="0"/>
              </a:spcBef>
              <a:spcAft>
                <a:spcPts val="0"/>
              </a:spcAft>
              <a:buClr>
                <a:schemeClr val="dk1"/>
              </a:buClr>
              <a:buSzPts val="5600"/>
              <a:buFont typeface="Calibri"/>
              <a:buNone/>
            </a:pPr>
            <a:endParaRPr sz="4300"/>
          </a:p>
        </p:txBody>
      </p:sp>
      <p:cxnSp>
        <p:nvCxnSpPr>
          <p:cNvPr id="126" name="Google Shape;126;p1"/>
          <p:cNvCxnSpPr/>
          <p:nvPr/>
        </p:nvCxnSpPr>
        <p:spPr>
          <a:xfrm>
            <a:off x="4654296" y="1852863"/>
            <a:ext cx="0" cy="3236400"/>
          </a:xfrm>
          <a:prstGeom prst="straightConnector1">
            <a:avLst/>
          </a:prstGeom>
          <a:noFill/>
          <a:ln w="19050" cap="sq" cmpd="sng">
            <a:solidFill>
              <a:srgbClr val="3F3F3F"/>
            </a:solidFill>
            <a:prstDash val="solid"/>
            <a:miter lim="800000"/>
            <a:headEnd type="none" w="sm" len="sm"/>
            <a:tailEnd type="none" w="sm" len="sm"/>
          </a:ln>
        </p:spPr>
      </p:cxnSp>
      <p:sp>
        <p:nvSpPr>
          <p:cNvPr id="127" name="Google Shape;127;p1"/>
          <p:cNvSpPr txBox="1">
            <a:spLocks noGrp="1"/>
          </p:cNvSpPr>
          <p:nvPr>
            <p:ph type="body" idx="1"/>
          </p:nvPr>
        </p:nvSpPr>
        <p:spPr>
          <a:xfrm>
            <a:off x="4654301" y="1462875"/>
            <a:ext cx="5837700" cy="4480800"/>
          </a:xfrm>
          <a:prstGeom prst="rect">
            <a:avLst/>
          </a:prstGeom>
          <a:noFill/>
          <a:ln>
            <a:noFill/>
          </a:ln>
        </p:spPr>
        <p:txBody>
          <a:bodyPr spcFirstLastPara="1" wrap="square" lIns="91425" tIns="45700" rIns="91425" bIns="45700" anchor="ctr" anchorCtr="0">
            <a:normAutofit/>
          </a:bodyPr>
          <a:lstStyle/>
          <a:p>
            <a:pPr marL="228600" lvl="0" indent="0" algn="l" rtl="0">
              <a:lnSpc>
                <a:spcPct val="90000"/>
              </a:lnSpc>
              <a:spcBef>
                <a:spcPts val="1000"/>
              </a:spcBef>
              <a:spcAft>
                <a:spcPts val="0"/>
              </a:spcAft>
              <a:buSzPts val="1946"/>
              <a:buNone/>
            </a:pPr>
            <a:r>
              <a:rPr lang="en-US" sz="2400"/>
              <a:t>To understand key concepts related to submission of an application under COAP, including:</a:t>
            </a:r>
            <a:endParaRPr sz="2400"/>
          </a:p>
          <a:p>
            <a:pPr marL="685800" lvl="1" indent="-266698" algn="l" rtl="0">
              <a:lnSpc>
                <a:spcPct val="90000"/>
              </a:lnSpc>
              <a:spcBef>
                <a:spcPts val="1000"/>
              </a:spcBef>
              <a:spcAft>
                <a:spcPts val="0"/>
              </a:spcAft>
              <a:buClr>
                <a:schemeClr val="accent2"/>
              </a:buClr>
              <a:buSzPts val="2400"/>
              <a:buFont typeface="Arial"/>
              <a:buChar char="•"/>
            </a:pPr>
            <a:r>
              <a:rPr lang="en-US"/>
              <a:t>Goals and priorities of this program</a:t>
            </a:r>
            <a:endParaRPr sz="2400"/>
          </a:p>
          <a:p>
            <a:pPr marL="685800" marR="0" lvl="1" indent="-266697" algn="l" rtl="0">
              <a:lnSpc>
                <a:spcPct val="90000"/>
              </a:lnSpc>
              <a:spcBef>
                <a:spcPts val="1000"/>
              </a:spcBef>
              <a:spcAft>
                <a:spcPts val="0"/>
              </a:spcAft>
              <a:buClr>
                <a:schemeClr val="accent2"/>
              </a:buClr>
              <a:buSzPts val="2400"/>
              <a:buChar char="•"/>
            </a:pPr>
            <a:r>
              <a:rPr lang="en-US"/>
              <a:t>Eligibility</a:t>
            </a:r>
            <a:endParaRPr/>
          </a:p>
          <a:p>
            <a:pPr marL="685800" marR="0" lvl="1" indent="-266697" algn="l" rtl="0">
              <a:lnSpc>
                <a:spcPct val="90000"/>
              </a:lnSpc>
              <a:spcBef>
                <a:spcPts val="1000"/>
              </a:spcBef>
              <a:spcAft>
                <a:spcPts val="0"/>
              </a:spcAft>
              <a:buClr>
                <a:schemeClr val="accent2"/>
              </a:buClr>
              <a:buSzPts val="2400"/>
              <a:buChar char="•"/>
            </a:pPr>
            <a:r>
              <a:rPr lang="en-US"/>
              <a:t>Award information</a:t>
            </a:r>
            <a:endParaRPr/>
          </a:p>
          <a:p>
            <a:pPr marL="685800" marR="0" lvl="1" indent="-266697" algn="l" rtl="0">
              <a:lnSpc>
                <a:spcPct val="90000"/>
              </a:lnSpc>
              <a:spcBef>
                <a:spcPts val="1000"/>
              </a:spcBef>
              <a:spcAft>
                <a:spcPts val="0"/>
              </a:spcAft>
              <a:buClr>
                <a:schemeClr val="accent2"/>
              </a:buClr>
              <a:buSzPts val="2400"/>
              <a:buChar char="•"/>
            </a:pPr>
            <a:r>
              <a:rPr lang="en-US"/>
              <a:t>Application requirements</a:t>
            </a:r>
            <a:endParaRPr/>
          </a:p>
          <a:p>
            <a:pPr marL="685800" marR="0" lvl="1" indent="-266697" algn="l" rtl="0">
              <a:lnSpc>
                <a:spcPct val="90000"/>
              </a:lnSpc>
              <a:spcBef>
                <a:spcPts val="1000"/>
              </a:spcBef>
              <a:spcAft>
                <a:spcPts val="0"/>
              </a:spcAft>
              <a:buClr>
                <a:schemeClr val="accent2"/>
              </a:buClr>
              <a:buSzPts val="2400"/>
              <a:buChar char="•"/>
            </a:pPr>
            <a:r>
              <a:rPr lang="en-US"/>
              <a:t>Application review process</a:t>
            </a:r>
            <a:endParaRPr/>
          </a:p>
        </p:txBody>
      </p:sp>
      <p:sp>
        <p:nvSpPr>
          <p:cNvPr id="128" name="Google Shape;128;p1"/>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4</a:t>
            </a:fld>
            <a:endParaRPr/>
          </a:p>
        </p:txBody>
      </p:sp>
      <p:pic>
        <p:nvPicPr>
          <p:cNvPr id="129" name="Google Shape;129;p1"/>
          <p:cNvPicPr preferRelativeResize="0"/>
          <p:nvPr/>
        </p:nvPicPr>
        <p:blipFill rotWithShape="1">
          <a:blip r:embed="rId3">
            <a:alphaModFix/>
          </a:blip>
          <a:srcRect/>
          <a:stretch/>
        </p:blipFill>
        <p:spPr>
          <a:xfrm>
            <a:off x="10492026" y="170400"/>
            <a:ext cx="1606776" cy="160220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r>
              <a:rPr lang="en-US" b="1">
                <a:solidFill>
                  <a:srgbClr val="2F5496"/>
                </a:solidFill>
              </a:rPr>
              <a:t>Overview: COAP</a:t>
            </a:r>
            <a:r>
              <a:rPr lang="en-US"/>
              <a:t>	</a:t>
            </a:r>
            <a:r>
              <a:rPr lang="en-US">
                <a:highlight>
                  <a:srgbClr val="FFFF00"/>
                </a:highlight>
              </a:rPr>
              <a:t>				</a:t>
            </a:r>
            <a:endParaRPr/>
          </a:p>
        </p:txBody>
      </p:sp>
      <p:sp>
        <p:nvSpPr>
          <p:cNvPr id="135" name="Google Shape;135;p6"/>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p>
            <a:pPr marL="228600" lvl="0" indent="0" algn="l" rtl="0">
              <a:lnSpc>
                <a:spcPct val="90000"/>
              </a:lnSpc>
              <a:spcBef>
                <a:spcPts val="1000"/>
              </a:spcBef>
              <a:spcAft>
                <a:spcPts val="0"/>
              </a:spcAft>
              <a:buClr>
                <a:schemeClr val="dk1"/>
              </a:buClr>
              <a:buSzPts val="1800"/>
              <a:buNone/>
            </a:pPr>
            <a:endParaRPr/>
          </a:p>
          <a:p>
            <a:pPr marL="114300" lvl="0" indent="0" algn="l" rtl="0">
              <a:lnSpc>
                <a:spcPct val="90000"/>
              </a:lnSpc>
              <a:spcBef>
                <a:spcPts val="1000"/>
              </a:spcBef>
              <a:spcAft>
                <a:spcPts val="0"/>
              </a:spcAft>
              <a:buSzPts val="1800"/>
              <a:buNone/>
            </a:pPr>
            <a:r>
              <a:rPr lang="en-US"/>
              <a:t>The primary purpose of COAP funding is to develop or expand comprehensive programs in response to the overdose crisis and impacts of illicit opioids, stimulants, or other substances. This program provides resources to support efforts to respond to illicit substance use and misuse; reduce overdose deaths; promote public safety; and support access to prevention, harm-reduction, treatment, and recovery services in the community and to make a safer Maryland. </a:t>
            </a:r>
            <a:endParaRPr/>
          </a:p>
        </p:txBody>
      </p:sp>
      <p:sp>
        <p:nvSpPr>
          <p:cNvPr id="136" name="Google Shape;136;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5</a:t>
            </a:fld>
            <a:endParaRPr/>
          </a:p>
        </p:txBody>
      </p:sp>
      <p:pic>
        <p:nvPicPr>
          <p:cNvPr id="137" name="Google Shape;137;p6"/>
          <p:cNvPicPr preferRelativeResize="0"/>
          <p:nvPr/>
        </p:nvPicPr>
        <p:blipFill rotWithShape="1">
          <a:blip r:embed="rId3">
            <a:alphaModFix/>
          </a:blip>
          <a:srcRect/>
          <a:stretch/>
        </p:blipFill>
        <p:spPr>
          <a:xfrm>
            <a:off x="10084651" y="108875"/>
            <a:ext cx="1606776" cy="160220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4"/>
          <p:cNvSpPr/>
          <p:nvPr/>
        </p:nvSpPr>
        <p:spPr>
          <a:xfrm flipH="1">
            <a:off x="8729060" y="3488267"/>
            <a:ext cx="3291900" cy="3200400"/>
          </a:xfrm>
          <a:prstGeom prst="rtTriangle">
            <a:avLst/>
          </a:prstGeom>
          <a:solidFill>
            <a:srgbClr val="C1B17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3" name="Google Shape;143;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r>
              <a:rPr lang="en-US" b="1">
                <a:solidFill>
                  <a:srgbClr val="2F5496"/>
                </a:solidFill>
              </a:rPr>
              <a:t>Funding Eligibility</a:t>
            </a:r>
            <a:r>
              <a:rPr lang="en-US"/>
              <a:t>						</a:t>
            </a:r>
            <a:endParaRPr/>
          </a:p>
        </p:txBody>
      </p:sp>
      <p:sp>
        <p:nvSpPr>
          <p:cNvPr id="144" name="Google Shape;144;p14"/>
          <p:cNvSpPr txBox="1">
            <a:spLocks noGrp="1"/>
          </p:cNvSpPr>
          <p:nvPr>
            <p:ph type="body" idx="1"/>
          </p:nvPr>
        </p:nvSpPr>
        <p:spPr>
          <a:xfrm>
            <a:off x="838200" y="1749425"/>
            <a:ext cx="10515600" cy="4351200"/>
          </a:xfrm>
          <a:prstGeom prst="rect">
            <a:avLst/>
          </a:prstGeom>
          <a:noFill/>
          <a:ln>
            <a:noFill/>
          </a:ln>
        </p:spPr>
        <p:txBody>
          <a:bodyPr spcFirstLastPara="1" wrap="square" lIns="91425" tIns="45700" rIns="91425" bIns="45700" anchor="t" anchorCtr="0">
            <a:normAutofit fontScale="92500" lnSpcReduction="10000"/>
          </a:bodyPr>
          <a:lstStyle/>
          <a:p>
            <a:pPr marL="114300" lvl="0" indent="0" algn="l" rtl="0">
              <a:lnSpc>
                <a:spcPct val="90000"/>
              </a:lnSpc>
              <a:spcBef>
                <a:spcPts val="1000"/>
              </a:spcBef>
              <a:spcAft>
                <a:spcPts val="0"/>
              </a:spcAft>
              <a:buSzPct val="69498"/>
              <a:buNone/>
            </a:pPr>
            <a:r>
              <a:rPr lang="en-US"/>
              <a:t>The following entities in Maryland are eligible to submit no more than one (1) application for the Comprehensive Opioid Abuse Program Grant Fund:</a:t>
            </a:r>
            <a:endParaRPr/>
          </a:p>
          <a:p>
            <a:pPr marL="114300" lvl="0" indent="0" algn="l" rtl="0">
              <a:lnSpc>
                <a:spcPct val="90000"/>
              </a:lnSpc>
              <a:spcBef>
                <a:spcPts val="1000"/>
              </a:spcBef>
              <a:spcAft>
                <a:spcPts val="0"/>
              </a:spcAft>
              <a:buSzPct val="69498"/>
              <a:buNone/>
            </a:pPr>
            <a:endParaRPr/>
          </a:p>
          <a:p>
            <a:pPr marL="457200" lvl="0" indent="-342900" algn="l" rtl="0">
              <a:lnSpc>
                <a:spcPct val="90000"/>
              </a:lnSpc>
              <a:spcBef>
                <a:spcPts val="1000"/>
              </a:spcBef>
              <a:spcAft>
                <a:spcPts val="0"/>
              </a:spcAft>
              <a:buClr>
                <a:schemeClr val="dk1"/>
              </a:buClr>
              <a:buSzPct val="69498"/>
              <a:buAutoNum type="arabicPeriod"/>
            </a:pPr>
            <a:r>
              <a:rPr lang="en-US"/>
              <a:t>State and Local health departments (includes local behavioral health authorities) </a:t>
            </a:r>
            <a:endParaRPr/>
          </a:p>
          <a:p>
            <a:pPr marL="457200" lvl="0" indent="-342900" algn="l" rtl="0">
              <a:lnSpc>
                <a:spcPct val="90000"/>
              </a:lnSpc>
              <a:spcBef>
                <a:spcPts val="1000"/>
              </a:spcBef>
              <a:spcAft>
                <a:spcPts val="0"/>
              </a:spcAft>
              <a:buClr>
                <a:schemeClr val="dk1"/>
              </a:buClr>
              <a:buSzPct val="69498"/>
              <a:buAutoNum type="arabicPeriod"/>
            </a:pPr>
            <a:r>
              <a:rPr lang="en-US"/>
              <a:t>Local Government Agencies</a:t>
            </a:r>
            <a:endParaRPr/>
          </a:p>
          <a:p>
            <a:pPr marL="114300" lvl="0" indent="0" algn="l" rtl="0">
              <a:lnSpc>
                <a:spcPct val="90000"/>
              </a:lnSpc>
              <a:spcBef>
                <a:spcPts val="1000"/>
              </a:spcBef>
              <a:spcAft>
                <a:spcPts val="0"/>
              </a:spcAft>
              <a:buSzPct val="69498"/>
              <a:buNone/>
            </a:pPr>
            <a:r>
              <a:rPr lang="en-US"/>
              <a:t> </a:t>
            </a:r>
            <a:endParaRPr/>
          </a:p>
          <a:p>
            <a:pPr marL="457200" lvl="0" indent="-228600" algn="l" rtl="0">
              <a:lnSpc>
                <a:spcPct val="90000"/>
              </a:lnSpc>
              <a:spcBef>
                <a:spcPts val="1000"/>
              </a:spcBef>
              <a:spcAft>
                <a:spcPts val="0"/>
              </a:spcAft>
              <a:buClr>
                <a:schemeClr val="dk1"/>
              </a:buClr>
              <a:buSzPct val="69498"/>
              <a:buNone/>
            </a:pPr>
            <a:endParaRPr/>
          </a:p>
          <a:p>
            <a:pPr marL="457200" lvl="0" indent="-228600" algn="l" rtl="0">
              <a:lnSpc>
                <a:spcPct val="90000"/>
              </a:lnSpc>
              <a:spcBef>
                <a:spcPts val="1000"/>
              </a:spcBef>
              <a:spcAft>
                <a:spcPts val="0"/>
              </a:spcAft>
              <a:buClr>
                <a:schemeClr val="dk1"/>
              </a:buClr>
              <a:buSzPct val="69498"/>
              <a:buNone/>
            </a:pPr>
            <a:endParaRPr/>
          </a:p>
          <a:p>
            <a:pPr marL="2400300" lvl="5" indent="0" algn="l" rtl="0">
              <a:lnSpc>
                <a:spcPct val="90000"/>
              </a:lnSpc>
              <a:spcBef>
                <a:spcPts val="500"/>
              </a:spcBef>
              <a:spcAft>
                <a:spcPts val="0"/>
              </a:spcAft>
              <a:buSzPct val="108108"/>
              <a:buNone/>
            </a:pPr>
            <a:r>
              <a:rPr lang="en-US"/>
              <a:t>								</a:t>
            </a:r>
            <a:endParaRPr/>
          </a:p>
        </p:txBody>
      </p:sp>
      <p:sp>
        <p:nvSpPr>
          <p:cNvPr id="145" name="Google Shape;145;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6</a:t>
            </a:fld>
            <a:endParaRPr/>
          </a:p>
        </p:txBody>
      </p:sp>
      <p:pic>
        <p:nvPicPr>
          <p:cNvPr id="146" name="Google Shape;146;p14"/>
          <p:cNvPicPr preferRelativeResize="0"/>
          <p:nvPr/>
        </p:nvPicPr>
        <p:blipFill rotWithShape="1">
          <a:blip r:embed="rId3">
            <a:alphaModFix/>
          </a:blip>
          <a:srcRect/>
          <a:stretch/>
        </p:blipFill>
        <p:spPr>
          <a:xfrm>
            <a:off x="10084651" y="108875"/>
            <a:ext cx="1606776" cy="1602201"/>
          </a:xfrm>
          <a:prstGeom prst="rect">
            <a:avLst/>
          </a:prstGeom>
          <a:noFill/>
          <a:ln>
            <a:noFill/>
          </a:ln>
        </p:spPr>
      </p:pic>
      <p:sp>
        <p:nvSpPr>
          <p:cNvPr id="147" name="Google Shape;147;p14"/>
          <p:cNvSpPr txBox="1">
            <a:spLocks noGrp="1"/>
          </p:cNvSpPr>
          <p:nvPr>
            <p:ph type="body" idx="1"/>
          </p:nvPr>
        </p:nvSpPr>
        <p:spPr>
          <a:xfrm>
            <a:off x="685800" y="4208206"/>
            <a:ext cx="11353800" cy="3316069"/>
          </a:xfrm>
          <a:prstGeom prst="rect">
            <a:avLst/>
          </a:prstGeom>
          <a:noFill/>
          <a:ln>
            <a:noFill/>
          </a:ln>
        </p:spPr>
        <p:txBody>
          <a:bodyPr spcFirstLastPara="1" wrap="square" lIns="91425" tIns="45700" rIns="91425" bIns="45700" anchor="t" anchorCtr="0">
            <a:normAutofit/>
          </a:bodyPr>
          <a:lstStyle/>
          <a:p>
            <a:pPr marL="2400300" lvl="5" indent="0" algn="l" rtl="0">
              <a:lnSpc>
                <a:spcPct val="90000"/>
              </a:lnSpc>
              <a:spcBef>
                <a:spcPts val="500"/>
              </a:spcBef>
              <a:spcAft>
                <a:spcPts val="0"/>
              </a:spcAft>
              <a:buSzPts val="1800"/>
              <a:buNone/>
            </a:pPr>
            <a:r>
              <a:rPr lang="en-US"/>
              <a:t>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r>
              <a:rPr lang="en-US" b="1">
                <a:solidFill>
                  <a:srgbClr val="2F5496"/>
                </a:solidFill>
              </a:rPr>
              <a:t>Funding Goal							</a:t>
            </a:r>
            <a:endParaRPr/>
          </a:p>
        </p:txBody>
      </p:sp>
      <p:sp>
        <p:nvSpPr>
          <p:cNvPr id="153" name="Google Shape;153;p7"/>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p>
            <a:pPr marL="457200" lvl="0" indent="-228600" algn="l" rtl="0">
              <a:lnSpc>
                <a:spcPct val="90000"/>
              </a:lnSpc>
              <a:spcBef>
                <a:spcPts val="1000"/>
              </a:spcBef>
              <a:spcAft>
                <a:spcPts val="0"/>
              </a:spcAft>
              <a:buClr>
                <a:schemeClr val="dk1"/>
              </a:buClr>
              <a:buSzPts val="1800"/>
              <a:buNone/>
            </a:pPr>
            <a:endParaRPr/>
          </a:p>
          <a:p>
            <a:pPr marL="457200" lvl="0" indent="-342900" algn="l" rtl="0">
              <a:lnSpc>
                <a:spcPct val="90000"/>
              </a:lnSpc>
              <a:spcBef>
                <a:spcPts val="1000"/>
              </a:spcBef>
              <a:spcAft>
                <a:spcPts val="0"/>
              </a:spcAft>
              <a:buClr>
                <a:schemeClr val="dk1"/>
              </a:buClr>
              <a:buSzPts val="1800"/>
              <a:buAutoNum type="arabicPeriod"/>
            </a:pPr>
            <a:r>
              <a:rPr lang="en-US"/>
              <a:t>To reduce the impact of illicit opioids, stimulants, and other substances on individuals and communities, including a reduction in the number of overdose fatalities, as well as mitigate the impacts on crime victims by supporting comprehensive, collaborative initiatives. Applicable agencies should strive to meet the following objectives through the implementation of supporting activities: </a:t>
            </a:r>
            <a:endParaRPr/>
          </a:p>
        </p:txBody>
      </p:sp>
      <p:sp>
        <p:nvSpPr>
          <p:cNvPr id="154" name="Google Shape;15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7</a:t>
            </a:fld>
            <a:endParaRPr/>
          </a:p>
        </p:txBody>
      </p:sp>
      <p:pic>
        <p:nvPicPr>
          <p:cNvPr id="155" name="Google Shape;155;p7"/>
          <p:cNvPicPr preferRelativeResize="0"/>
          <p:nvPr/>
        </p:nvPicPr>
        <p:blipFill rotWithShape="1">
          <a:blip r:embed="rId3">
            <a:alphaModFix/>
          </a:blip>
          <a:srcRect/>
          <a:stretch/>
        </p:blipFill>
        <p:spPr>
          <a:xfrm>
            <a:off x="10084651" y="108875"/>
            <a:ext cx="1606776" cy="160220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r>
              <a:rPr lang="en-US" b="1">
                <a:solidFill>
                  <a:srgbClr val="2F5496"/>
                </a:solidFill>
              </a:rPr>
              <a:t>Funding Objectives</a:t>
            </a:r>
            <a:r>
              <a:rPr lang="en-US"/>
              <a:t>					</a:t>
            </a:r>
            <a:endParaRPr/>
          </a:p>
        </p:txBody>
      </p:sp>
      <p:sp>
        <p:nvSpPr>
          <p:cNvPr id="161" name="Google Shape;161;p10"/>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fontScale="32500" lnSpcReduction="20000"/>
          </a:bodyPr>
          <a:lstStyle/>
          <a:p>
            <a:pPr marL="457200" lvl="0" indent="-228600" algn="l" rtl="0">
              <a:lnSpc>
                <a:spcPct val="90000"/>
              </a:lnSpc>
              <a:spcBef>
                <a:spcPts val="1000"/>
              </a:spcBef>
              <a:spcAft>
                <a:spcPts val="0"/>
              </a:spcAft>
              <a:buClr>
                <a:schemeClr val="dk1"/>
              </a:buClr>
              <a:buSzPct val="197802"/>
              <a:buNone/>
            </a:pPr>
            <a:r>
              <a:rPr lang="en-US"/>
              <a:t>  </a:t>
            </a:r>
            <a:endParaRPr/>
          </a:p>
          <a:p>
            <a:pPr marL="457200" lvl="0" indent="-342900" algn="l" rtl="0">
              <a:lnSpc>
                <a:spcPct val="90000"/>
              </a:lnSpc>
              <a:spcBef>
                <a:spcPts val="1000"/>
              </a:spcBef>
              <a:spcAft>
                <a:spcPts val="0"/>
              </a:spcAft>
              <a:buClr>
                <a:schemeClr val="dk1"/>
              </a:buClr>
              <a:buSzPct val="113029"/>
              <a:buAutoNum type="arabicPeriod"/>
            </a:pPr>
            <a:r>
              <a:rPr lang="en-US" sz="4900"/>
              <a:t> COAP Objective 1: Connect individuals at risk for overdose and/or survivors of a non-fatal overdose and their families with substance abuse and behavioral health treatment providers or peer recovery support providers trained in addiction support and recovery. </a:t>
            </a:r>
            <a:endParaRPr/>
          </a:p>
          <a:p>
            <a:pPr marL="457200" lvl="0" indent="-342900" algn="l" rtl="0">
              <a:lnSpc>
                <a:spcPct val="90000"/>
              </a:lnSpc>
              <a:spcBef>
                <a:spcPts val="1000"/>
              </a:spcBef>
              <a:spcAft>
                <a:spcPts val="0"/>
              </a:spcAft>
              <a:buClr>
                <a:schemeClr val="dk1"/>
              </a:buClr>
              <a:buSzPct val="113029"/>
              <a:buAutoNum type="arabicPeriod"/>
            </a:pPr>
            <a:r>
              <a:rPr lang="en-US" sz="4900"/>
              <a:t>COAP Objective 2: Support law enforcement agencies in identifying individuals in need of substance abuse treatment services and connecting these individuals to treatment services. A variety of approaches may be proposed including embedding substance abuse clinicians into patrol units or increasing a law enforcement agency’s analytic capability by hiring data analysts or epidemiologists. </a:t>
            </a:r>
            <a:endParaRPr/>
          </a:p>
          <a:p>
            <a:pPr marL="457200" lvl="0" indent="-342900" algn="l" rtl="0">
              <a:lnSpc>
                <a:spcPct val="90000"/>
              </a:lnSpc>
              <a:spcBef>
                <a:spcPts val="1000"/>
              </a:spcBef>
              <a:spcAft>
                <a:spcPts val="0"/>
              </a:spcAft>
              <a:buClr>
                <a:schemeClr val="dk1"/>
              </a:buClr>
              <a:buSzPct val="113029"/>
              <a:buAutoNum type="arabicPeriod"/>
            </a:pPr>
            <a:r>
              <a:rPr lang="en-US" sz="4900"/>
              <a:t>COAP Objective 3: Enhance programs to address the opioid epidemic in rural communities. Applicants may use technology to expand access to treatment and recovery support services for individuals who abuse illicit and prescription opioids and have limited access to treatment and recovery services due to geographic isolation. </a:t>
            </a:r>
            <a:endParaRPr/>
          </a:p>
          <a:p>
            <a:pPr marL="457200" lvl="0" indent="-342900" algn="l" rtl="0">
              <a:lnSpc>
                <a:spcPct val="90000"/>
              </a:lnSpc>
              <a:spcBef>
                <a:spcPts val="1000"/>
              </a:spcBef>
              <a:spcAft>
                <a:spcPts val="0"/>
              </a:spcAft>
              <a:buClr>
                <a:schemeClr val="dk1"/>
              </a:buClr>
              <a:buSzPct val="113029"/>
              <a:buAutoNum type="arabicPeriod"/>
            </a:pPr>
            <a:r>
              <a:rPr lang="en-US" sz="4900"/>
              <a:t>COAP Objective 4: Provide transitional or recovery housing as part of a comprehensive response strategy. </a:t>
            </a:r>
            <a:r>
              <a:rPr lang="en-US" sz="4900" i="1"/>
              <a:t>No more than 30 percent of total grant funds may be used for this purpose. </a:t>
            </a:r>
            <a:endParaRPr sz="4900"/>
          </a:p>
          <a:p>
            <a:pPr marL="457200" lvl="0" indent="-342900" algn="l" rtl="0">
              <a:lnSpc>
                <a:spcPct val="90000"/>
              </a:lnSpc>
              <a:spcBef>
                <a:spcPts val="1000"/>
              </a:spcBef>
              <a:spcAft>
                <a:spcPts val="0"/>
              </a:spcAft>
              <a:buClr>
                <a:schemeClr val="dk1"/>
              </a:buClr>
              <a:buSzPct val="113029"/>
              <a:buAutoNum type="arabicPeriod"/>
            </a:pPr>
            <a:r>
              <a:rPr lang="en-US" sz="4900"/>
              <a:t>COAP Objective 5: Enhance a program to reduce the risk of overdose death and enhance treatment and recovery service engagement among the pretrial and post trial populations leaving jails or secure residential treatment facilities. This includes implementing medication-assisted treatment and cognitive behavioral treatment within a local or regional jail and supporting the transition to community-based services once released from custody. </a:t>
            </a:r>
            <a:endParaRPr/>
          </a:p>
          <a:p>
            <a:pPr marL="457200" lvl="0" indent="-228600" algn="l" rtl="0">
              <a:lnSpc>
                <a:spcPct val="90000"/>
              </a:lnSpc>
              <a:spcBef>
                <a:spcPts val="1000"/>
              </a:spcBef>
              <a:spcAft>
                <a:spcPts val="0"/>
              </a:spcAft>
              <a:buClr>
                <a:schemeClr val="dk1"/>
              </a:buClr>
              <a:buSzPct val="197802"/>
              <a:buNone/>
            </a:pPr>
            <a:endParaRPr/>
          </a:p>
          <a:p>
            <a:pPr marL="457200" lvl="0" indent="-228600" algn="l" rtl="0">
              <a:lnSpc>
                <a:spcPct val="90000"/>
              </a:lnSpc>
              <a:spcBef>
                <a:spcPts val="1000"/>
              </a:spcBef>
              <a:spcAft>
                <a:spcPts val="0"/>
              </a:spcAft>
              <a:buClr>
                <a:schemeClr val="dk1"/>
              </a:buClr>
              <a:buSzPct val="197802"/>
              <a:buNone/>
            </a:pPr>
            <a:endParaRPr/>
          </a:p>
        </p:txBody>
      </p:sp>
      <p:sp>
        <p:nvSpPr>
          <p:cNvPr id="162" name="Google Shape;162;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8</a:t>
            </a:fld>
            <a:endParaRPr/>
          </a:p>
        </p:txBody>
      </p:sp>
      <p:pic>
        <p:nvPicPr>
          <p:cNvPr id="163" name="Google Shape;163;p10"/>
          <p:cNvPicPr preferRelativeResize="0"/>
          <p:nvPr/>
        </p:nvPicPr>
        <p:blipFill rotWithShape="1">
          <a:blip r:embed="rId3">
            <a:alphaModFix/>
          </a:blip>
          <a:srcRect/>
          <a:stretch/>
        </p:blipFill>
        <p:spPr>
          <a:xfrm>
            <a:off x="10084651" y="108875"/>
            <a:ext cx="1606776" cy="1602201"/>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35"/>
          <p:cNvSpPr/>
          <p:nvPr/>
        </p:nvSpPr>
        <p:spPr>
          <a:xfrm flipH="1">
            <a:off x="8729060" y="3488267"/>
            <a:ext cx="3291900" cy="3200400"/>
          </a:xfrm>
          <a:prstGeom prst="rtTriangle">
            <a:avLst/>
          </a:prstGeom>
          <a:solidFill>
            <a:srgbClr val="C1B17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69" name="Google Shape;169;p3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r>
              <a:rPr lang="en-US" b="1">
                <a:solidFill>
                  <a:srgbClr val="2F5496"/>
                </a:solidFill>
              </a:rPr>
              <a:t>Award Details</a:t>
            </a:r>
            <a:r>
              <a:rPr lang="en-US"/>
              <a:t>						</a:t>
            </a:r>
            <a:endParaRPr/>
          </a:p>
        </p:txBody>
      </p:sp>
      <p:sp>
        <p:nvSpPr>
          <p:cNvPr id="170" name="Google Shape;170;p35"/>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fontScale="92500"/>
          </a:bodyPr>
          <a:lstStyle/>
          <a:p>
            <a:pPr marL="457200" lvl="0" indent="-342900" algn="l" rtl="0">
              <a:lnSpc>
                <a:spcPct val="90000"/>
              </a:lnSpc>
              <a:spcBef>
                <a:spcPts val="1000"/>
              </a:spcBef>
              <a:spcAft>
                <a:spcPts val="0"/>
              </a:spcAft>
              <a:buClr>
                <a:schemeClr val="dk1"/>
              </a:buClr>
              <a:buSzPct val="69498"/>
              <a:buAutoNum type="arabicPeriod"/>
            </a:pPr>
            <a:r>
              <a:rPr lang="en-US"/>
              <a:t>Due Date for Applications: </a:t>
            </a:r>
            <a:r>
              <a:rPr lang="en-US" b="1"/>
              <a:t>Friday, September 5th, 2025 by 11:59 PM</a:t>
            </a:r>
            <a:endParaRPr b="1"/>
          </a:p>
          <a:p>
            <a:pPr marL="457200" lvl="0" indent="-342900" algn="l" rtl="0">
              <a:lnSpc>
                <a:spcPct val="90000"/>
              </a:lnSpc>
              <a:spcBef>
                <a:spcPts val="1000"/>
              </a:spcBef>
              <a:spcAft>
                <a:spcPts val="0"/>
              </a:spcAft>
              <a:buClr>
                <a:schemeClr val="dk1"/>
              </a:buClr>
              <a:buSzPct val="69498"/>
              <a:buAutoNum type="arabicPeriod"/>
            </a:pPr>
            <a:r>
              <a:rPr lang="en-US"/>
              <a:t>Period of Award: </a:t>
            </a:r>
            <a:r>
              <a:rPr lang="en-US" b="1"/>
              <a:t>October 1st, 2025 to September 30th, 2026</a:t>
            </a:r>
            <a:endParaRPr b="1"/>
          </a:p>
          <a:p>
            <a:pPr marL="457200" lvl="0" indent="-342900" algn="l" rtl="0">
              <a:lnSpc>
                <a:spcPct val="90000"/>
              </a:lnSpc>
              <a:spcBef>
                <a:spcPts val="1000"/>
              </a:spcBef>
              <a:spcAft>
                <a:spcPts val="0"/>
              </a:spcAft>
              <a:buClr>
                <a:schemeClr val="dk1"/>
              </a:buClr>
              <a:buSzPct val="69498"/>
              <a:buAutoNum type="arabicPeriod"/>
            </a:pPr>
            <a:r>
              <a:rPr lang="en-US"/>
              <a:t>Number of Awards: </a:t>
            </a:r>
            <a:r>
              <a:rPr lang="en-US" b="1"/>
              <a:t>Up to 8 awards</a:t>
            </a:r>
            <a:endParaRPr b="1"/>
          </a:p>
          <a:p>
            <a:pPr marL="457200" lvl="0" indent="-342900" algn="l" rtl="0">
              <a:lnSpc>
                <a:spcPct val="90000"/>
              </a:lnSpc>
              <a:spcBef>
                <a:spcPts val="1000"/>
              </a:spcBef>
              <a:spcAft>
                <a:spcPts val="0"/>
              </a:spcAft>
              <a:buClr>
                <a:schemeClr val="dk1"/>
              </a:buClr>
              <a:buSzPct val="69498"/>
              <a:buAutoNum type="arabicPeriod"/>
            </a:pPr>
            <a:r>
              <a:rPr lang="en-US"/>
              <a:t>Funding Range: </a:t>
            </a:r>
            <a:r>
              <a:rPr lang="en-US" b="1"/>
              <a:t>$50,000 to $150,000</a:t>
            </a:r>
            <a:endParaRPr b="1"/>
          </a:p>
          <a:p>
            <a:pPr marL="457200" lvl="0" indent="-342900" algn="l" rtl="0">
              <a:lnSpc>
                <a:spcPct val="90000"/>
              </a:lnSpc>
              <a:spcBef>
                <a:spcPts val="1000"/>
              </a:spcBef>
              <a:spcAft>
                <a:spcPts val="0"/>
              </a:spcAft>
              <a:buClr>
                <a:schemeClr val="dk1"/>
              </a:buClr>
              <a:buSzPct val="69498"/>
              <a:buAutoNum type="arabicPeriod"/>
            </a:pPr>
            <a:r>
              <a:rPr lang="en-US"/>
              <a:t>Maximum Award Amount: </a:t>
            </a:r>
            <a:r>
              <a:rPr lang="en-US" b="1"/>
              <a:t>$150,000</a:t>
            </a:r>
            <a:endParaRPr b="1"/>
          </a:p>
          <a:p>
            <a:pPr marL="457200" lvl="0" indent="-228600" algn="l" rtl="0">
              <a:lnSpc>
                <a:spcPct val="90000"/>
              </a:lnSpc>
              <a:spcBef>
                <a:spcPts val="1000"/>
              </a:spcBef>
              <a:spcAft>
                <a:spcPts val="0"/>
              </a:spcAft>
              <a:buClr>
                <a:schemeClr val="dk1"/>
              </a:buClr>
              <a:buSzPct val="69498"/>
              <a:buNone/>
            </a:pPr>
            <a:endParaRPr/>
          </a:p>
          <a:p>
            <a:pPr marL="457200" lvl="0" indent="-228600" algn="l" rtl="0">
              <a:lnSpc>
                <a:spcPct val="90000"/>
              </a:lnSpc>
              <a:spcBef>
                <a:spcPts val="1000"/>
              </a:spcBef>
              <a:spcAft>
                <a:spcPts val="0"/>
              </a:spcAft>
              <a:buClr>
                <a:schemeClr val="dk1"/>
              </a:buClr>
              <a:buSzPct val="69498"/>
              <a:buNone/>
            </a:pPr>
            <a:endParaRPr/>
          </a:p>
          <a:p>
            <a:pPr marL="457200" lvl="0" indent="-228600" algn="l" rtl="0">
              <a:lnSpc>
                <a:spcPct val="90000"/>
              </a:lnSpc>
              <a:spcBef>
                <a:spcPts val="1000"/>
              </a:spcBef>
              <a:spcAft>
                <a:spcPts val="0"/>
              </a:spcAft>
              <a:buClr>
                <a:schemeClr val="dk1"/>
              </a:buClr>
              <a:buSzPct val="69498"/>
              <a:buNone/>
            </a:pPr>
            <a:endParaRPr/>
          </a:p>
          <a:p>
            <a:pPr marL="3771900" lvl="8" indent="0" algn="l" rtl="0">
              <a:lnSpc>
                <a:spcPct val="90000"/>
              </a:lnSpc>
              <a:spcBef>
                <a:spcPts val="500"/>
              </a:spcBef>
              <a:spcAft>
                <a:spcPts val="0"/>
              </a:spcAft>
              <a:buSzPct val="108108"/>
              <a:buNone/>
            </a:pPr>
            <a:r>
              <a:rPr lang="en-US"/>
              <a:t>						</a:t>
            </a:r>
            <a:endParaRPr/>
          </a:p>
        </p:txBody>
      </p:sp>
      <p:sp>
        <p:nvSpPr>
          <p:cNvPr id="171" name="Google Shape;171;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9</a:t>
            </a:fld>
            <a:endParaRPr/>
          </a:p>
        </p:txBody>
      </p:sp>
      <p:pic>
        <p:nvPicPr>
          <p:cNvPr id="172" name="Google Shape;172;p35"/>
          <p:cNvPicPr preferRelativeResize="0"/>
          <p:nvPr/>
        </p:nvPicPr>
        <p:blipFill rotWithShape="1">
          <a:blip r:embed="rId3">
            <a:alphaModFix/>
          </a:blip>
          <a:srcRect/>
          <a:stretch/>
        </p:blipFill>
        <p:spPr>
          <a:xfrm>
            <a:off x="10084651" y="108875"/>
            <a:ext cx="1606776" cy="1602201"/>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4254</Words>
  <Application>Microsoft Office PowerPoint</Application>
  <PresentationFormat>Widescreen</PresentationFormat>
  <Paragraphs>370</Paragraphs>
  <Slides>31</Slides>
  <Notes>31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Calibri</vt:lpstr>
      <vt:lpstr>Arial</vt:lpstr>
      <vt:lpstr>Roboto</vt:lpstr>
      <vt:lpstr>Office Theme</vt:lpstr>
      <vt:lpstr>Governor’s Office of Crime Prevention and Policy (GOCPP)</vt:lpstr>
      <vt:lpstr>General Housekeeping</vt:lpstr>
      <vt:lpstr>GOCPP- SFY26 COAP Team: Introductions</vt:lpstr>
      <vt:lpstr>Technical Assistance Objectives </vt:lpstr>
      <vt:lpstr>Overview: COAP     </vt:lpstr>
      <vt:lpstr>Funding Eligibility      </vt:lpstr>
      <vt:lpstr>Funding Goal       </vt:lpstr>
      <vt:lpstr>Funding Objectives     </vt:lpstr>
      <vt:lpstr>Award Details      </vt:lpstr>
      <vt:lpstr>Program Narrative </vt:lpstr>
      <vt:lpstr>Budget </vt:lpstr>
      <vt:lpstr>Budget </vt:lpstr>
      <vt:lpstr>Example Grant Program</vt:lpstr>
      <vt:lpstr>COSI Project Summary Samples</vt:lpstr>
      <vt:lpstr>PowerPoint Presentation</vt:lpstr>
      <vt:lpstr>COSI Problem Statement Samples</vt:lpstr>
      <vt:lpstr>COSI Program Purpose Area Samples</vt:lpstr>
      <vt:lpstr>COSI Project Design Samples</vt:lpstr>
      <vt:lpstr>COSI Goals and Objectives Samples</vt:lpstr>
      <vt:lpstr>COSI Data Collection Plan Samples</vt:lpstr>
      <vt:lpstr>COSI Grant Personnel Samples</vt:lpstr>
      <vt:lpstr>COSI Sustainability Samples</vt:lpstr>
      <vt:lpstr>COSI Disclosure of Pending Applications Samples</vt:lpstr>
      <vt:lpstr>COSI Budget &amp; Spending Plan Samples</vt:lpstr>
      <vt:lpstr>Required Documents </vt:lpstr>
      <vt:lpstr>Application Process Overview </vt:lpstr>
      <vt:lpstr>Application Technical Review   </vt:lpstr>
      <vt:lpstr>Application Scoring Review    </vt:lpstr>
      <vt:lpstr>          </vt:lpstr>
      <vt:lpstr> Any Feedback?  Please use the below link to complete our FY26 NOFA TA Survey so that  we can improve our calls in the future.   Link: https://forms.gle/1VsrUarByPyYYnSq5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Dorothy Lee</dc:creator>
  <cp:lastModifiedBy>Jacqueline Adams -GOCPP-</cp:lastModifiedBy>
  <cp:revision>2</cp:revision>
  <dcterms:created xsi:type="dcterms:W3CDTF">2021-03-19T14:47:22Z</dcterms:created>
  <dcterms:modified xsi:type="dcterms:W3CDTF">2025-08-12T12:48:29Z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0x0101006A97EE5BC5AB894AAE69949142BEEC0C</vt:lpwstr>
  </property>
</Properties>
</file>