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69" r:id="rId5"/>
    <p:sldId id="264" r:id="rId6"/>
    <p:sldId id="263" r:id="rId7"/>
    <p:sldId id="272" r:id="rId8"/>
    <p:sldId id="270" r:id="rId9"/>
    <p:sldId id="271" r:id="rId10"/>
    <p:sldId id="276" r:id="rId11"/>
    <p:sldId id="278" r:id="rId12"/>
    <p:sldId id="279" r:id="rId13"/>
    <p:sldId id="277" r:id="rId14"/>
    <p:sldId id="280" r:id="rId15"/>
    <p:sldId id="259" r:id="rId16"/>
    <p:sldId id="268" r:id="rId17"/>
    <p:sldId id="260" r:id="rId18"/>
    <p:sldId id="265" r:id="rId19"/>
    <p:sldId id="275" r:id="rId20"/>
    <p:sldId id="274" r:id="rId21"/>
    <p:sldId id="266"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14" autoAdjust="0"/>
    <p:restoredTop sz="94038" autoAdjust="0"/>
  </p:normalViewPr>
  <p:slideViewPr>
    <p:cSldViewPr snapToGrid="0" snapToObjects="1">
      <p:cViewPr varScale="1">
        <p:scale>
          <a:sx n="98" d="100"/>
          <a:sy n="98" d="100"/>
        </p:scale>
        <p:origin x="84" y="32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77" tIns="46589" rIns="93177" bIns="46589" rtlCol="0"/>
          <a:lstStyle>
            <a:lvl1pPr algn="r">
              <a:defRPr sz="1200"/>
            </a:lvl1pPr>
          </a:lstStyle>
          <a:p>
            <a:fld id="{EF9B7A66-3C50-45A6-9BB0-01DFA7E3A34E}" type="datetimeFigureOut">
              <a:rPr lang="en-US" smtClean="0"/>
              <a:t>11/19/2018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9"/>
            <a:ext cx="3037840" cy="466433"/>
          </a:xfrm>
          <a:prstGeom prst="rect">
            <a:avLst/>
          </a:prstGeom>
        </p:spPr>
        <p:txBody>
          <a:bodyPr vert="horz" lIns="93177" tIns="46589" rIns="93177" bIns="46589" rtlCol="0" anchor="b"/>
          <a:lstStyle>
            <a:lvl1pPr algn="r">
              <a:defRPr sz="1200"/>
            </a:lvl1pPr>
          </a:lstStyle>
          <a:p>
            <a:fld id="{522D37B0-3A75-46C1-8449-5E2FB700E8E9}" type="slidenum">
              <a:rPr lang="en-US" smtClean="0"/>
              <a:t>‹#›</a:t>
            </a:fld>
            <a:endParaRPr lang="en-US"/>
          </a:p>
        </p:txBody>
      </p:sp>
    </p:spTree>
    <p:extLst>
      <p:ext uri="{BB962C8B-B14F-4D97-AF65-F5344CB8AC3E}">
        <p14:creationId xmlns:p14="http://schemas.microsoft.com/office/powerpoint/2010/main" val="3626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1</a:t>
            </a:fld>
            <a:endParaRPr lang="en-US"/>
          </a:p>
        </p:txBody>
      </p:sp>
    </p:spTree>
    <p:extLst>
      <p:ext uri="{BB962C8B-B14F-4D97-AF65-F5344CB8AC3E}">
        <p14:creationId xmlns:p14="http://schemas.microsoft.com/office/powerpoint/2010/main" val="1700904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2</a:t>
            </a:fld>
            <a:endParaRPr lang="en-US"/>
          </a:p>
        </p:txBody>
      </p:sp>
    </p:spTree>
    <p:extLst>
      <p:ext uri="{BB962C8B-B14F-4D97-AF65-F5344CB8AC3E}">
        <p14:creationId xmlns:p14="http://schemas.microsoft.com/office/powerpoint/2010/main" val="2081968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D37B0-3A75-46C1-8449-5E2FB700E8E9}" type="slidenum">
              <a:rPr lang="en-US" smtClean="0"/>
              <a:t>3</a:t>
            </a:fld>
            <a:endParaRPr lang="en-US"/>
          </a:p>
        </p:txBody>
      </p:sp>
    </p:spTree>
    <p:extLst>
      <p:ext uri="{BB962C8B-B14F-4D97-AF65-F5344CB8AC3E}">
        <p14:creationId xmlns:p14="http://schemas.microsoft.com/office/powerpoint/2010/main" val="2907441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4</a:t>
            </a:fld>
            <a:endParaRPr lang="en-US"/>
          </a:p>
        </p:txBody>
      </p:sp>
    </p:spTree>
    <p:extLst>
      <p:ext uri="{BB962C8B-B14F-4D97-AF65-F5344CB8AC3E}">
        <p14:creationId xmlns:p14="http://schemas.microsoft.com/office/powerpoint/2010/main" val="1327335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5</a:t>
            </a:fld>
            <a:endParaRPr lang="en-US"/>
          </a:p>
        </p:txBody>
      </p:sp>
    </p:spTree>
    <p:extLst>
      <p:ext uri="{BB962C8B-B14F-4D97-AF65-F5344CB8AC3E}">
        <p14:creationId xmlns:p14="http://schemas.microsoft.com/office/powerpoint/2010/main" val="107677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6</a:t>
            </a:fld>
            <a:endParaRPr lang="en-US"/>
          </a:p>
        </p:txBody>
      </p:sp>
    </p:spTree>
    <p:extLst>
      <p:ext uri="{BB962C8B-B14F-4D97-AF65-F5344CB8AC3E}">
        <p14:creationId xmlns:p14="http://schemas.microsoft.com/office/powerpoint/2010/main" val="165961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7</a:t>
            </a:fld>
            <a:endParaRPr lang="en-US"/>
          </a:p>
        </p:txBody>
      </p:sp>
    </p:spTree>
    <p:extLst>
      <p:ext uri="{BB962C8B-B14F-4D97-AF65-F5344CB8AC3E}">
        <p14:creationId xmlns:p14="http://schemas.microsoft.com/office/powerpoint/2010/main" val="3117921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8</a:t>
            </a:fld>
            <a:endParaRPr lang="en-US"/>
          </a:p>
        </p:txBody>
      </p:sp>
    </p:spTree>
    <p:extLst>
      <p:ext uri="{BB962C8B-B14F-4D97-AF65-F5344CB8AC3E}">
        <p14:creationId xmlns:p14="http://schemas.microsoft.com/office/powerpoint/2010/main" val="1309292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9</a:t>
            </a:fld>
            <a:endParaRPr lang="en-US"/>
          </a:p>
        </p:txBody>
      </p:sp>
    </p:spTree>
    <p:extLst>
      <p:ext uri="{BB962C8B-B14F-4D97-AF65-F5344CB8AC3E}">
        <p14:creationId xmlns:p14="http://schemas.microsoft.com/office/powerpoint/2010/main" val="3288132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10</a:t>
            </a:fld>
            <a:endParaRPr lang="en-US"/>
          </a:p>
        </p:txBody>
      </p:sp>
    </p:spTree>
    <p:extLst>
      <p:ext uri="{BB962C8B-B14F-4D97-AF65-F5344CB8AC3E}">
        <p14:creationId xmlns:p14="http://schemas.microsoft.com/office/powerpoint/2010/main" val="72318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13</a:t>
            </a:fld>
            <a:endParaRPr lang="en-US"/>
          </a:p>
        </p:txBody>
      </p:sp>
    </p:spTree>
    <p:extLst>
      <p:ext uri="{BB962C8B-B14F-4D97-AF65-F5344CB8AC3E}">
        <p14:creationId xmlns:p14="http://schemas.microsoft.com/office/powerpoint/2010/main" val="2422428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D37B0-3A75-46C1-8449-5E2FB700E8E9}" type="slidenum">
              <a:rPr lang="en-US" smtClean="0"/>
              <a:t>15</a:t>
            </a:fld>
            <a:endParaRPr lang="en-US"/>
          </a:p>
        </p:txBody>
      </p:sp>
    </p:spTree>
    <p:extLst>
      <p:ext uri="{BB962C8B-B14F-4D97-AF65-F5344CB8AC3E}">
        <p14:creationId xmlns:p14="http://schemas.microsoft.com/office/powerpoint/2010/main" val="697740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16</a:t>
            </a:fld>
            <a:endParaRPr lang="en-US"/>
          </a:p>
        </p:txBody>
      </p:sp>
    </p:spTree>
    <p:extLst>
      <p:ext uri="{BB962C8B-B14F-4D97-AF65-F5344CB8AC3E}">
        <p14:creationId xmlns:p14="http://schemas.microsoft.com/office/powerpoint/2010/main" val="402613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D37B0-3A75-46C1-8449-5E2FB700E8E9}" type="slidenum">
              <a:rPr lang="en-US" smtClean="0"/>
              <a:t>17</a:t>
            </a:fld>
            <a:endParaRPr lang="en-US"/>
          </a:p>
        </p:txBody>
      </p:sp>
    </p:spTree>
    <p:extLst>
      <p:ext uri="{BB962C8B-B14F-4D97-AF65-F5344CB8AC3E}">
        <p14:creationId xmlns:p14="http://schemas.microsoft.com/office/powerpoint/2010/main" val="893332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D37B0-3A75-46C1-8449-5E2FB700E8E9}" type="slidenum">
              <a:rPr lang="en-US" smtClean="0"/>
              <a:t>18</a:t>
            </a:fld>
            <a:endParaRPr lang="en-US"/>
          </a:p>
        </p:txBody>
      </p:sp>
    </p:spTree>
    <p:extLst>
      <p:ext uri="{BB962C8B-B14F-4D97-AF65-F5344CB8AC3E}">
        <p14:creationId xmlns:p14="http://schemas.microsoft.com/office/powerpoint/2010/main" val="491607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19</a:t>
            </a:fld>
            <a:endParaRPr lang="en-US"/>
          </a:p>
        </p:txBody>
      </p:sp>
    </p:spTree>
    <p:extLst>
      <p:ext uri="{BB962C8B-B14F-4D97-AF65-F5344CB8AC3E}">
        <p14:creationId xmlns:p14="http://schemas.microsoft.com/office/powerpoint/2010/main" val="1151051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20</a:t>
            </a:fld>
            <a:endParaRPr lang="en-US"/>
          </a:p>
        </p:txBody>
      </p:sp>
    </p:spTree>
    <p:extLst>
      <p:ext uri="{BB962C8B-B14F-4D97-AF65-F5344CB8AC3E}">
        <p14:creationId xmlns:p14="http://schemas.microsoft.com/office/powerpoint/2010/main" val="34936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2D37B0-3A75-46C1-8449-5E2FB700E8E9}" type="slidenum">
              <a:rPr lang="en-US" smtClean="0"/>
              <a:t>21</a:t>
            </a:fld>
            <a:endParaRPr lang="en-US"/>
          </a:p>
        </p:txBody>
      </p:sp>
    </p:spTree>
    <p:extLst>
      <p:ext uri="{BB962C8B-B14F-4D97-AF65-F5344CB8AC3E}">
        <p14:creationId xmlns:p14="http://schemas.microsoft.com/office/powerpoint/2010/main" val="1791592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pic>
        <p:nvPicPr>
          <p:cNvPr id="8" name="Picture 7" descr="coverEmboss.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116012" y="1904999"/>
            <a:ext cx="6938963" cy="1582271"/>
          </a:xfrm>
        </p:spPr>
        <p:txBody>
          <a:bodyPr anchor="b" anchorCtr="0"/>
          <a:lstStyle>
            <a:lvl1pPr>
              <a:lnSpc>
                <a:spcPct val="95000"/>
              </a:lnSpc>
              <a:defRPr sz="6600"/>
            </a:lvl1pPr>
          </a:lstStyle>
          <a:p>
            <a:r>
              <a:rPr lang="en-US"/>
              <a:t>Click to edit Master title style</a:t>
            </a:r>
            <a:endParaRPr lang="en-US" dirty="0"/>
          </a:p>
        </p:txBody>
      </p:sp>
      <p:sp>
        <p:nvSpPr>
          <p:cNvPr id="3" name="Subtitle 2"/>
          <p:cNvSpPr>
            <a:spLocks noGrp="1"/>
          </p:cNvSpPr>
          <p:nvPr>
            <p:ph type="subTitle" idx="1"/>
          </p:nvPr>
        </p:nvSpPr>
        <p:spPr>
          <a:xfrm>
            <a:off x="1116013" y="3487271"/>
            <a:ext cx="6938961" cy="1143000"/>
          </a:xfrm>
        </p:spPr>
        <p:txBody>
          <a:bodyPr/>
          <a:lstStyle>
            <a:lvl1pPr marL="0" indent="0" algn="ctr">
              <a:spcBef>
                <a:spcPts val="300"/>
              </a:spcBef>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07741" y="5715000"/>
            <a:ext cx="2133600" cy="275478"/>
          </a:xfrm>
        </p:spPr>
        <p:txBody>
          <a:bodyPr/>
          <a:lstStyle>
            <a:lvl1pPr>
              <a:defRPr>
                <a:solidFill>
                  <a:schemeClr val="bg2">
                    <a:lumMod val="60000"/>
                    <a:lumOff val="40000"/>
                  </a:schemeClr>
                </a:solidFill>
              </a:defRPr>
            </a:lvl1p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a:xfrm>
            <a:off x="1102659" y="5715000"/>
            <a:ext cx="2895600" cy="275478"/>
          </a:xfrm>
        </p:spPr>
        <p:txBody>
          <a:bodyPr/>
          <a:lstStyle>
            <a:lvl1pPr>
              <a:defRPr>
                <a:solidFill>
                  <a:schemeClr val="bg2">
                    <a:lumMod val="60000"/>
                    <a:lumOff val="40000"/>
                  </a:schemeClr>
                </a:solidFill>
              </a:defRPr>
            </a:lvl1pPr>
          </a:lstStyle>
          <a:p>
            <a:endParaRPr lang="en-US"/>
          </a:p>
        </p:txBody>
      </p:sp>
      <p:sp>
        <p:nvSpPr>
          <p:cNvPr id="6" name="Slide Number Placeholder 5"/>
          <p:cNvSpPr>
            <a:spLocks noGrp="1"/>
          </p:cNvSpPr>
          <p:nvPr>
            <p:ph type="sldNum" sz="quarter" idx="12"/>
          </p:nvPr>
        </p:nvSpPr>
        <p:spPr>
          <a:xfrm>
            <a:off x="4343400" y="5715000"/>
            <a:ext cx="457200" cy="275478"/>
          </a:xfrm>
        </p:spPr>
        <p:txBody>
          <a:bodyPr/>
          <a:lstStyle>
            <a:lvl1pPr>
              <a:defRPr>
                <a:solidFill>
                  <a:schemeClr val="bg2">
                    <a:lumMod val="60000"/>
                    <a:lumOff val="40000"/>
                  </a:schemeClr>
                </a:solidFill>
              </a:defRPr>
            </a:lvl1pPr>
          </a:lstStyle>
          <a:p>
            <a:fld id="{2D57B0AA-AC8E-4463-ADAC-E87D09B82E4F}" type="slidenum">
              <a:rPr lang="en-US" smtClean="0"/>
              <a:t>‹#›</a:t>
            </a:fld>
            <a:endParaRPr lang="en-US"/>
          </a:p>
        </p:txBody>
      </p:sp>
      <p:pic>
        <p:nvPicPr>
          <p:cNvPr id="9" name="Picture 8" descr="coverAccentBottom.png"/>
          <p:cNvPicPr>
            <a:picLocks noChangeAspect="1"/>
          </p:cNvPicPr>
          <p:nvPr/>
        </p:nvPicPr>
        <p:blipFill>
          <a:blip r:embed="rId3"/>
          <a:stretch>
            <a:fillRect/>
          </a:stretch>
        </p:blipFill>
        <p:spPr>
          <a:xfrm>
            <a:off x="914400" y="4686766"/>
            <a:ext cx="7315200" cy="400705"/>
          </a:xfrm>
          <a:prstGeom prst="rect">
            <a:avLst/>
          </a:prstGeom>
        </p:spPr>
      </p:pic>
      <p:pic>
        <p:nvPicPr>
          <p:cNvPr id="10" name="Picture 9" descr="coverAccentTop.png"/>
          <p:cNvPicPr>
            <a:picLocks noChangeAspect="1"/>
          </p:cNvPicPr>
          <p:nvPr/>
        </p:nvPicPr>
        <p:blipFill>
          <a:blip r:embed="rId4"/>
          <a:stretch>
            <a:fillRect/>
          </a:stretch>
        </p:blipFill>
        <p:spPr>
          <a:xfrm>
            <a:off x="914400" y="1619136"/>
            <a:ext cx="7315200" cy="391386"/>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7"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Ref idx="1002">
        <a:schemeClr val="bg2"/>
      </p:bgRef>
    </p:bg>
    <p:spTree>
      <p:nvGrpSpPr>
        <p:cNvPr id="1" name=""/>
        <p:cNvGrpSpPr/>
        <p:nvPr/>
      </p:nvGrpSpPr>
      <p:grpSpPr>
        <a:xfrm>
          <a:off x="0" y="0"/>
          <a:ext cx="0" cy="0"/>
          <a:chOff x="0" y="0"/>
          <a:chExt cx="0" cy="0"/>
        </a:xfrm>
      </p:grpSpPr>
      <p:pic>
        <p:nvPicPr>
          <p:cNvPr id="8" name="Picture 7" descr="coverEmboss.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102519" y="4038600"/>
            <a:ext cx="6938963" cy="1174376"/>
          </a:xfrm>
        </p:spPr>
        <p:txBody>
          <a:bodyPr anchor="b" anchorCtr="0">
            <a:noAutofit/>
          </a:bodyPr>
          <a:lstStyle>
            <a:lvl1pPr>
              <a:lnSpc>
                <a:spcPct val="95000"/>
              </a:lnSpc>
              <a:defRPr sz="5200"/>
            </a:lvl1pPr>
          </a:lstStyle>
          <a:p>
            <a:r>
              <a:rPr lang="en-US"/>
              <a:t>Click to edit Master title style</a:t>
            </a:r>
            <a:endParaRPr lang="en-US" dirty="0"/>
          </a:p>
        </p:txBody>
      </p:sp>
      <p:sp>
        <p:nvSpPr>
          <p:cNvPr id="3" name="Subtitle 2"/>
          <p:cNvSpPr>
            <a:spLocks noGrp="1"/>
          </p:cNvSpPr>
          <p:nvPr>
            <p:ph type="subTitle" idx="1"/>
          </p:nvPr>
        </p:nvSpPr>
        <p:spPr>
          <a:xfrm>
            <a:off x="1102520" y="5212977"/>
            <a:ext cx="6938961" cy="775447"/>
          </a:xfrm>
        </p:spPr>
        <p:txBody>
          <a:bodyPr>
            <a:normAutofit/>
          </a:bodyPr>
          <a:lstStyle>
            <a:lvl1pPr marL="0" indent="0" algn="ctr">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07741" y="6214969"/>
            <a:ext cx="2133600" cy="275478"/>
          </a:xfrm>
        </p:spPr>
        <p:txBody>
          <a:bodyPr/>
          <a:lstStyle>
            <a:lvl1pPr>
              <a:defRPr>
                <a:solidFill>
                  <a:schemeClr val="bg2">
                    <a:lumMod val="60000"/>
                    <a:lumOff val="40000"/>
                  </a:schemeClr>
                </a:solidFill>
              </a:defRPr>
            </a:lvl1p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a:xfrm>
            <a:off x="1102659" y="6214969"/>
            <a:ext cx="2895600" cy="275478"/>
          </a:xfrm>
        </p:spPr>
        <p:txBody>
          <a:bodyPr/>
          <a:lstStyle>
            <a:lvl1pPr>
              <a:defRPr>
                <a:solidFill>
                  <a:schemeClr val="bg2">
                    <a:lumMod val="60000"/>
                    <a:lumOff val="40000"/>
                  </a:schemeClr>
                </a:solidFill>
              </a:defRPr>
            </a:lvl1pPr>
          </a:lstStyle>
          <a:p>
            <a:endParaRPr lang="en-US"/>
          </a:p>
        </p:txBody>
      </p:sp>
      <p:sp>
        <p:nvSpPr>
          <p:cNvPr id="6" name="Slide Number Placeholder 5"/>
          <p:cNvSpPr>
            <a:spLocks noGrp="1"/>
          </p:cNvSpPr>
          <p:nvPr>
            <p:ph type="sldNum" sz="quarter" idx="12"/>
          </p:nvPr>
        </p:nvSpPr>
        <p:spPr>
          <a:xfrm>
            <a:off x="4343400" y="6214969"/>
            <a:ext cx="457200" cy="275478"/>
          </a:xfrm>
        </p:spPr>
        <p:txBody>
          <a:bodyPr/>
          <a:lstStyle>
            <a:lvl1pPr>
              <a:defRPr>
                <a:solidFill>
                  <a:schemeClr val="bg2">
                    <a:lumMod val="60000"/>
                    <a:lumOff val="40000"/>
                  </a:schemeClr>
                </a:solidFill>
              </a:defRPr>
            </a:lvl1pPr>
          </a:lstStyle>
          <a:p>
            <a:fld id="{2D57B0AA-AC8E-4463-ADAC-E87D09B82E4F}" type="slidenum">
              <a:rPr lang="en-US" smtClean="0"/>
              <a:t>‹#›</a:t>
            </a:fld>
            <a:endParaRPr lang="en-US"/>
          </a:p>
        </p:txBody>
      </p:sp>
      <p:pic>
        <p:nvPicPr>
          <p:cNvPr id="9" name="Picture 8" descr="coverAccentBottom.png"/>
          <p:cNvPicPr>
            <a:picLocks noChangeAspect="1"/>
          </p:cNvPicPr>
          <p:nvPr/>
        </p:nvPicPr>
        <p:blipFill>
          <a:blip r:embed="rId3"/>
          <a:stretch>
            <a:fillRect/>
          </a:stretch>
        </p:blipFill>
        <p:spPr>
          <a:xfrm>
            <a:off x="914400" y="3915801"/>
            <a:ext cx="7315200" cy="400705"/>
          </a:xfrm>
          <a:prstGeom prst="rect">
            <a:avLst/>
          </a:prstGeom>
        </p:spPr>
      </p:pic>
      <p:sp>
        <p:nvSpPr>
          <p:cNvPr id="11" name="Picture Placeholder 2"/>
          <p:cNvSpPr>
            <a:spLocks noGrp="1"/>
          </p:cNvSpPr>
          <p:nvPr>
            <p:ph type="pic" idx="13"/>
          </p:nvPr>
        </p:nvSpPr>
        <p:spPr>
          <a:xfrm>
            <a:off x="1188720" y="1004455"/>
            <a:ext cx="6766560" cy="2729345"/>
          </a:xfrm>
          <a:solidFill>
            <a:schemeClr val="bg2"/>
          </a:solidFill>
          <a:ln w="127000">
            <a:solidFill>
              <a:schemeClr val="tx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16012" y="1904998"/>
            <a:ext cx="6938964" cy="1582271"/>
          </a:xfrm>
        </p:spPr>
        <p:txBody>
          <a:bodyPr vert="horz" lIns="91440" tIns="45720" rIns="91440" bIns="45720" rtlCol="0" anchor="b" anchorCtr="0">
            <a:noAutofit/>
          </a:bodyPr>
          <a:lstStyle>
            <a:lvl1pPr algn="ctr" defTabSz="914400" rtl="0" eaLnBrk="1" latinLnBrk="0" hangingPunct="1">
              <a:lnSpc>
                <a:spcPct val="95000"/>
              </a:lnSpc>
              <a:spcBef>
                <a:spcPct val="0"/>
              </a:spcBef>
              <a:buNone/>
              <a:defRPr lang="en-US" sz="5600" kern="1200">
                <a:solidFill>
                  <a:schemeClr val="tx1"/>
                </a:solidFill>
                <a:latin typeface="+mj-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1116012" y="3487271"/>
            <a:ext cx="6938960" cy="1143000"/>
          </a:xfrm>
        </p:spPr>
        <p:txBody>
          <a:bodyPr vert="horz" lIns="91440" tIns="45720" rIns="91440" bIns="45720" rtlCol="0">
            <a:normAutofit/>
          </a:bodyPr>
          <a:lstStyle>
            <a:lvl1pPr marL="0" indent="0" algn="ctr" defTabSz="914400" rtl="0" eaLnBrk="1" latinLnBrk="0" hangingPunct="1">
              <a:spcBef>
                <a:spcPts val="300"/>
              </a:spcBef>
              <a:buSzPct val="100000"/>
              <a:buFont typeface="Wingdings" pitchFamily="2" charset="2"/>
              <a:buNone/>
              <a:defRPr lang="en-US" sz="1800" kern="1200" smtClean="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1026" name="Picture 2" descr="SectionAccentTop.png"/>
          <p:cNvPicPr>
            <a:picLocks noChangeAspect="1" noChangeArrowheads="1"/>
          </p:cNvPicPr>
          <p:nvPr/>
        </p:nvPicPr>
        <p:blipFill>
          <a:blip r:embed="rId2"/>
          <a:srcRect/>
          <a:stretch>
            <a:fillRect/>
          </a:stretch>
        </p:blipFill>
        <p:spPr bwMode="auto">
          <a:xfrm>
            <a:off x="914400" y="1618488"/>
            <a:ext cx="7315200" cy="356382"/>
          </a:xfrm>
          <a:prstGeom prst="rect">
            <a:avLst/>
          </a:prstGeom>
          <a:noFill/>
        </p:spPr>
      </p:pic>
      <p:pic>
        <p:nvPicPr>
          <p:cNvPr id="1027" name="Picture 3" descr="SectionAccentBottom.png"/>
          <p:cNvPicPr>
            <a:picLocks noChangeAspect="1" noChangeArrowheads="1"/>
          </p:cNvPicPr>
          <p:nvPr/>
        </p:nvPicPr>
        <p:blipFill>
          <a:blip r:embed="rId3"/>
          <a:srcRect/>
          <a:stretch>
            <a:fillRect/>
          </a:stretch>
        </p:blipFill>
        <p:spPr bwMode="auto">
          <a:xfrm>
            <a:off x="914400" y="4690872"/>
            <a:ext cx="7315200" cy="356382"/>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084293"/>
            <a:ext cx="3429000" cy="3639312"/>
          </a:xfrm>
        </p:spPr>
        <p:txBody>
          <a:bodyPr>
            <a:normAutofit/>
          </a:bodyPr>
          <a:lstStyle>
            <a:lvl1pPr marL="282575" indent="-282575">
              <a:defRPr sz="20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800"/>
            </a:lvl6pPr>
            <a:lvl7pPr marL="2003425" indent="-282575">
              <a:defRPr sz="1800"/>
            </a:lvl7pPr>
            <a:lvl8pPr marL="2286000" indent="-282575">
              <a:defRPr sz="1800"/>
            </a:lvl8pPr>
            <a:lvl9pPr marL="2568575" indent="-282575">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106" y="2084293"/>
            <a:ext cx="3429000" cy="3639312"/>
          </a:xfrm>
        </p:spPr>
        <p:txBody>
          <a:bodyPr>
            <a:normAutofit/>
          </a:bodyPr>
          <a:lstStyle>
            <a:lvl1pPr marL="282575" indent="-282575">
              <a:defRPr sz="20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800"/>
            </a:lvl6pPr>
            <a:lvl7pPr marL="2005013" indent="-282575">
              <a:defRPr sz="1800"/>
            </a:lvl7pPr>
            <a:lvl8pPr marL="2287588" indent="-282575">
              <a:defRPr sz="1800"/>
            </a:lvl8pPr>
            <a:lvl9pPr marL="2568575" indent="-2809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8EAFA9-7502-42D3-9B79-C38E938C236F}"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81100" y="1839913"/>
            <a:ext cx="2743200" cy="903287"/>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971800"/>
            <a:ext cx="3429000" cy="2751804"/>
          </a:xfrm>
        </p:spPr>
        <p:txBody>
          <a:bodyPr>
            <a:normAutofit/>
          </a:bodyPr>
          <a:lstStyle>
            <a:lvl1pPr marL="282575" indent="-282575">
              <a:defRPr sz="1800"/>
            </a:lvl1pPr>
            <a:lvl2pPr marL="573088" indent="-282575">
              <a:defRPr sz="1800"/>
            </a:lvl2pPr>
            <a:lvl3pPr marL="855663" indent="-282575">
              <a:defRPr sz="1800"/>
            </a:lvl3pPr>
            <a:lvl4pPr marL="1146175" indent="-282575">
              <a:defRPr sz="1800"/>
            </a:lvl4pPr>
            <a:lvl5pPr marL="1430338" indent="-284163">
              <a:defRPr sz="1800"/>
            </a:lvl5pPr>
            <a:lvl6pPr marL="1712913" indent="-282575">
              <a:defRPr sz="1600"/>
            </a:lvl6pPr>
            <a:lvl7pPr marL="2003425" indent="-282575">
              <a:defRPr sz="1600"/>
            </a:lvl7pPr>
            <a:lvl8pPr marL="2286000" indent="-282575">
              <a:defRPr sz="1600"/>
            </a:lvl8pPr>
            <a:lvl9pPr marL="2568575" indent="-282575">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69006" y="1839913"/>
            <a:ext cx="2743200" cy="903287"/>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26106" y="2971800"/>
            <a:ext cx="3429000" cy="2751804"/>
          </a:xfrm>
        </p:spPr>
        <p:txBody>
          <a:bodyPr>
            <a:normAutofit/>
          </a:bodyPr>
          <a:lstStyle>
            <a:lvl1pPr marL="282575" indent="-282575">
              <a:defRPr sz="1800"/>
            </a:lvl1pPr>
            <a:lvl2pPr marL="573088" indent="-282575">
              <a:defRPr sz="1800"/>
            </a:lvl2pPr>
            <a:lvl3pPr marL="855663" indent="-282575">
              <a:defRPr sz="1800"/>
            </a:lvl3pPr>
            <a:lvl4pPr marL="1146175" indent="-282575">
              <a:defRPr sz="1800"/>
            </a:lvl4pPr>
            <a:lvl5pPr marL="1430338" indent="-282575">
              <a:defRPr sz="1800"/>
            </a:lvl5pPr>
            <a:lvl6pPr marL="1712913" indent="-282575">
              <a:defRPr sz="1600"/>
            </a:lvl6pPr>
            <a:lvl7pPr marL="2003425" indent="-282575">
              <a:defRPr sz="1600"/>
            </a:lvl7pPr>
            <a:lvl8pPr marL="2286000" indent="-282575">
              <a:defRPr sz="1600"/>
            </a:lvl8pPr>
            <a:lvl9pPr marL="2568575" indent="-282575">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8EAFA9-7502-42D3-9B79-C38E938C236F}" type="datetimeFigureOut">
              <a:rPr lang="en-US" smtClean="0"/>
              <a:t>11/19/2018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57B0AA-AC8E-4463-ADAC-E87D09B82E4F}" type="slidenum">
              <a:rPr lang="en-US" smtClean="0"/>
              <a:t>‹#›</a:t>
            </a:fld>
            <a:endParaRPr lang="en-US"/>
          </a:p>
        </p:txBody>
      </p:sp>
      <p:pic>
        <p:nvPicPr>
          <p:cNvPr id="2050" name="Picture 2" descr="comparisonRule.png"/>
          <p:cNvPicPr>
            <a:picLocks noChangeAspect="1" noChangeArrowheads="1"/>
          </p:cNvPicPr>
          <p:nvPr/>
        </p:nvPicPr>
        <p:blipFill>
          <a:blip r:embed="rId3"/>
          <a:srcRect/>
          <a:stretch>
            <a:fillRect/>
          </a:stretch>
        </p:blipFill>
        <p:spPr bwMode="auto">
          <a:xfrm>
            <a:off x="1247775" y="2686050"/>
            <a:ext cx="2609850" cy="133350"/>
          </a:xfrm>
          <a:prstGeom prst="rect">
            <a:avLst/>
          </a:prstGeom>
          <a:noFill/>
        </p:spPr>
      </p:pic>
      <p:pic>
        <p:nvPicPr>
          <p:cNvPr id="12" name="Picture 2" descr="comparisonRule.png"/>
          <p:cNvPicPr>
            <a:picLocks noChangeAspect="1" noChangeArrowheads="1"/>
          </p:cNvPicPr>
          <p:nvPr/>
        </p:nvPicPr>
        <p:blipFill>
          <a:blip r:embed="rId3"/>
          <a:srcRect/>
          <a:stretch>
            <a:fillRect/>
          </a:stretch>
        </p:blipFill>
        <p:spPr bwMode="auto">
          <a:xfrm>
            <a:off x="5335681" y="2686050"/>
            <a:ext cx="2609850" cy="133350"/>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8EAFA9-7502-42D3-9B79-C38E938C236F}" type="datetimeFigureOut">
              <a:rPr lang="en-US" smtClean="0"/>
              <a:t>11/19/2018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8EAFA9-7502-42D3-9B79-C38E938C236F}" type="datetimeFigureOut">
              <a:rPr lang="en-US" smtClean="0"/>
              <a:t>11/19/2018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3429000" cy="1371600"/>
          </a:xfrm>
        </p:spPr>
        <p:txBody>
          <a:bodyPr anchor="b">
            <a:noAutofit/>
          </a:bodyPr>
          <a:lstStyle>
            <a:lvl1pPr algn="ctr">
              <a:defRPr sz="3600" b="0"/>
            </a:lvl1pPr>
          </a:lstStyle>
          <a:p>
            <a:r>
              <a:rPr lang="en-US"/>
              <a:t>Click to edit Master title style</a:t>
            </a:r>
            <a:endParaRPr lang="en-US" dirty="0"/>
          </a:p>
        </p:txBody>
      </p:sp>
      <p:sp>
        <p:nvSpPr>
          <p:cNvPr id="3" name="Content Placeholder 2"/>
          <p:cNvSpPr>
            <a:spLocks noGrp="1"/>
          </p:cNvSpPr>
          <p:nvPr>
            <p:ph idx="1"/>
          </p:nvPr>
        </p:nvSpPr>
        <p:spPr>
          <a:xfrm>
            <a:off x="4926106" y="914400"/>
            <a:ext cx="3429000" cy="4815841"/>
          </a:xfrm>
        </p:spPr>
        <p:txBody>
          <a:bodyPr>
            <a:normAutofit/>
          </a:bodyPr>
          <a:lstStyle>
            <a:lvl1pPr marL="341313" indent="-341313">
              <a:defRPr sz="2200"/>
            </a:lvl1pPr>
            <a:lvl2pPr marL="631825" indent="-284163">
              <a:defRPr sz="2000"/>
            </a:lvl2pPr>
            <a:lvl3pPr marL="914400" indent="-284163">
              <a:defRPr sz="1800"/>
            </a:lvl3pPr>
            <a:lvl4pPr marL="1196975" indent="-284163">
              <a:defRPr sz="1800"/>
            </a:lvl4pPr>
            <a:lvl5pPr marL="1487488" indent="-284163">
              <a:defRPr sz="1800"/>
            </a:lvl5pPr>
            <a:lvl6pPr marL="1770063" indent="-284163">
              <a:defRPr sz="1800"/>
            </a:lvl6pPr>
            <a:lvl7pPr marL="2060575" indent="-284163">
              <a:defRPr sz="1800"/>
            </a:lvl7pPr>
            <a:lvl8pPr marL="2344738" indent="-284163">
              <a:defRPr sz="1800"/>
            </a:lvl8pPr>
            <a:lvl9pPr marL="2627313" indent="-2841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8200" y="2667001"/>
            <a:ext cx="3429000" cy="2895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3074" name="Picture 2" descr="captionAccent.png"/>
          <p:cNvPicPr>
            <a:picLocks noChangeAspect="1" noChangeArrowheads="1"/>
          </p:cNvPicPr>
          <p:nvPr/>
        </p:nvPicPr>
        <p:blipFill>
          <a:blip r:embed="rId2"/>
          <a:srcRect/>
          <a:stretch>
            <a:fillRect/>
          </a:stretch>
        </p:blipFill>
        <p:spPr bwMode="auto">
          <a:xfrm>
            <a:off x="838200" y="2326341"/>
            <a:ext cx="3429000" cy="240307"/>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2" descr="scrollwork-Top.png"/>
          <p:cNvPicPr>
            <a:picLocks noChangeAspect="1" noChangeArrowheads="1"/>
          </p:cNvPicPr>
          <p:nvPr/>
        </p:nvPicPr>
        <p:blipFill>
          <a:blip r:embed="rId2"/>
          <a:srcRect/>
          <a:stretch>
            <a:fillRect/>
          </a:stretch>
        </p:blipFill>
        <p:spPr bwMode="auto">
          <a:xfrm flipH="1">
            <a:off x="4754083" y="673398"/>
            <a:ext cx="742950" cy="361950"/>
          </a:xfrm>
          <a:prstGeom prst="rect">
            <a:avLst/>
          </a:prstGeom>
          <a:noFill/>
        </p:spPr>
      </p:pic>
      <p:pic>
        <p:nvPicPr>
          <p:cNvPr id="15" name="Picture 3" descr="scrollwork-Bottom.png"/>
          <p:cNvPicPr>
            <a:picLocks noChangeAspect="1" noChangeArrowheads="1"/>
          </p:cNvPicPr>
          <p:nvPr/>
        </p:nvPicPr>
        <p:blipFill>
          <a:blip r:embed="rId3"/>
          <a:srcRect/>
          <a:stretch>
            <a:fillRect/>
          </a:stretch>
        </p:blipFill>
        <p:spPr bwMode="auto">
          <a:xfrm flipH="1">
            <a:off x="4754083" y="5636584"/>
            <a:ext cx="742950" cy="361950"/>
          </a:xfrm>
          <a:prstGeom prst="rect">
            <a:avLst/>
          </a:prstGeom>
          <a:noFill/>
        </p:spPr>
      </p:pic>
      <p:pic>
        <p:nvPicPr>
          <p:cNvPr id="4099" name="Picture 3" descr="scrollwork-Bottom.png"/>
          <p:cNvPicPr>
            <a:picLocks noChangeAspect="1" noChangeArrowheads="1"/>
          </p:cNvPicPr>
          <p:nvPr/>
        </p:nvPicPr>
        <p:blipFill>
          <a:blip r:embed="rId3"/>
          <a:srcRect/>
          <a:stretch>
            <a:fillRect/>
          </a:stretch>
        </p:blipFill>
        <p:spPr bwMode="auto">
          <a:xfrm>
            <a:off x="7774169" y="5636584"/>
            <a:ext cx="742950" cy="361950"/>
          </a:xfrm>
          <a:prstGeom prst="rect">
            <a:avLst/>
          </a:prstGeom>
          <a:noFill/>
        </p:spPr>
      </p:pic>
      <p:pic>
        <p:nvPicPr>
          <p:cNvPr id="4098" name="Picture 2" descr="scrollwork-Top.png"/>
          <p:cNvPicPr>
            <a:picLocks noChangeAspect="1" noChangeArrowheads="1"/>
          </p:cNvPicPr>
          <p:nvPr/>
        </p:nvPicPr>
        <p:blipFill>
          <a:blip r:embed="rId2"/>
          <a:srcRect/>
          <a:stretch>
            <a:fillRect/>
          </a:stretch>
        </p:blipFill>
        <p:spPr bwMode="auto">
          <a:xfrm>
            <a:off x="7774169" y="673398"/>
            <a:ext cx="742950" cy="361950"/>
          </a:xfrm>
          <a:prstGeom prst="rect">
            <a:avLst/>
          </a:prstGeom>
          <a:noFill/>
        </p:spPr>
      </p:pic>
      <p:sp>
        <p:nvSpPr>
          <p:cNvPr id="2" name="Title 1"/>
          <p:cNvSpPr>
            <a:spLocks noGrp="1"/>
          </p:cNvSpPr>
          <p:nvPr>
            <p:ph type="title"/>
          </p:nvPr>
        </p:nvSpPr>
        <p:spPr>
          <a:xfrm>
            <a:off x="838200" y="914400"/>
            <a:ext cx="3429000" cy="1371600"/>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idx="1"/>
          </p:nvPr>
        </p:nvSpPr>
        <p:spPr>
          <a:xfrm>
            <a:off x="5081121" y="914400"/>
            <a:ext cx="3108960" cy="4815841"/>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8200" y="2667001"/>
            <a:ext cx="3429000" cy="2895600"/>
          </a:xfrm>
        </p:spPr>
        <p:txBody>
          <a:bodyPr vert="horz" lIns="91440" tIns="45720" rIns="91440" bIns="45720" rtlCol="0">
            <a:normAutofit/>
          </a:bodyPr>
          <a:lstStyle>
            <a:lvl1pPr marL="0" indent="0" algn="ctr">
              <a:spcBef>
                <a:spcPts val="500"/>
              </a:spcBef>
              <a:buNone/>
              <a:defRPr lang="en-US" sz="18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8" name="Picture 2" descr="captionAccent.png"/>
          <p:cNvPicPr>
            <a:picLocks noChangeAspect="1" noChangeArrowheads="1"/>
          </p:cNvPicPr>
          <p:nvPr/>
        </p:nvPicPr>
        <p:blipFill>
          <a:blip r:embed="rId4"/>
          <a:srcRect/>
          <a:stretch>
            <a:fillRect/>
          </a:stretch>
        </p:blipFill>
        <p:spPr bwMode="auto">
          <a:xfrm>
            <a:off x="838200" y="2326341"/>
            <a:ext cx="3429000" cy="240307"/>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2" name="Picture 2" descr="scrollwork-Top.png"/>
          <p:cNvPicPr>
            <a:picLocks noChangeAspect="1" noChangeArrowheads="1"/>
          </p:cNvPicPr>
          <p:nvPr/>
        </p:nvPicPr>
        <p:blipFill>
          <a:blip r:embed="rId2"/>
          <a:srcRect/>
          <a:stretch>
            <a:fillRect/>
          </a:stretch>
        </p:blipFill>
        <p:spPr bwMode="auto">
          <a:xfrm flipH="1">
            <a:off x="1752600" y="565897"/>
            <a:ext cx="742950" cy="361950"/>
          </a:xfrm>
          <a:prstGeom prst="rect">
            <a:avLst/>
          </a:prstGeom>
          <a:noFill/>
        </p:spPr>
      </p:pic>
      <p:pic>
        <p:nvPicPr>
          <p:cNvPr id="15" name="Picture 3" descr="scrollwork-Bottom.png"/>
          <p:cNvPicPr>
            <a:picLocks noChangeAspect="1" noChangeArrowheads="1"/>
          </p:cNvPicPr>
          <p:nvPr/>
        </p:nvPicPr>
        <p:blipFill>
          <a:blip r:embed="rId3"/>
          <a:srcRect/>
          <a:stretch>
            <a:fillRect/>
          </a:stretch>
        </p:blipFill>
        <p:spPr bwMode="auto">
          <a:xfrm flipH="1">
            <a:off x="1752600" y="4128247"/>
            <a:ext cx="742950" cy="361950"/>
          </a:xfrm>
          <a:prstGeom prst="rect">
            <a:avLst/>
          </a:prstGeom>
          <a:noFill/>
        </p:spPr>
      </p:pic>
      <p:pic>
        <p:nvPicPr>
          <p:cNvPr id="4099" name="Picture 3" descr="scrollwork-Bottom.png"/>
          <p:cNvPicPr>
            <a:picLocks noChangeAspect="1" noChangeArrowheads="1"/>
          </p:cNvPicPr>
          <p:nvPr/>
        </p:nvPicPr>
        <p:blipFill>
          <a:blip r:embed="rId3"/>
          <a:srcRect/>
          <a:stretch>
            <a:fillRect/>
          </a:stretch>
        </p:blipFill>
        <p:spPr bwMode="auto">
          <a:xfrm>
            <a:off x="6648450" y="4128247"/>
            <a:ext cx="742950" cy="361950"/>
          </a:xfrm>
          <a:prstGeom prst="rect">
            <a:avLst/>
          </a:prstGeom>
          <a:noFill/>
        </p:spPr>
      </p:pic>
      <p:pic>
        <p:nvPicPr>
          <p:cNvPr id="4098" name="Picture 2" descr="scrollwork-Top.png"/>
          <p:cNvPicPr>
            <a:picLocks noChangeAspect="1" noChangeArrowheads="1"/>
          </p:cNvPicPr>
          <p:nvPr/>
        </p:nvPicPr>
        <p:blipFill>
          <a:blip r:embed="rId2"/>
          <a:srcRect/>
          <a:stretch>
            <a:fillRect/>
          </a:stretch>
        </p:blipFill>
        <p:spPr bwMode="auto">
          <a:xfrm>
            <a:off x="6648450" y="565897"/>
            <a:ext cx="742950" cy="361950"/>
          </a:xfrm>
          <a:prstGeom prst="rect">
            <a:avLst/>
          </a:prstGeom>
          <a:noFill/>
        </p:spPr>
      </p:pic>
      <p:sp>
        <p:nvSpPr>
          <p:cNvPr id="2" name="Title 1"/>
          <p:cNvSpPr>
            <a:spLocks noGrp="1"/>
          </p:cNvSpPr>
          <p:nvPr>
            <p:ph type="title"/>
          </p:nvPr>
        </p:nvSpPr>
        <p:spPr>
          <a:xfrm>
            <a:off x="1280160" y="4406153"/>
            <a:ext cx="6583680" cy="784412"/>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idx="1"/>
          </p:nvPr>
        </p:nvSpPr>
        <p:spPr>
          <a:xfrm>
            <a:off x="2286000" y="780826"/>
            <a:ext cx="45720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8200" y="5446059"/>
            <a:ext cx="7543800" cy="609600"/>
          </a:xfrm>
        </p:spPr>
        <p:txBody>
          <a:bodyPr vert="horz" lIns="91440" tIns="45720" rIns="91440" bIns="45720" rtlCol="0">
            <a:normAutofit/>
          </a:bodyPr>
          <a:lstStyle>
            <a:lvl1pPr marL="0" indent="0" algn="ctr">
              <a:spcBef>
                <a:spcPts val="0"/>
              </a:spcBef>
              <a:buNone/>
              <a:defRPr lang="en-US" sz="16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6146" name="Picture 2" descr="captionLongAccent.png"/>
          <p:cNvPicPr>
            <a:picLocks noChangeAspect="1" noChangeArrowheads="1"/>
          </p:cNvPicPr>
          <p:nvPr/>
        </p:nvPicPr>
        <p:blipFill>
          <a:blip r:embed="rId4"/>
          <a:srcRect/>
          <a:stretch>
            <a:fillRect/>
          </a:stretch>
        </p:blipFill>
        <p:spPr bwMode="auto">
          <a:xfrm>
            <a:off x="1390650" y="5204012"/>
            <a:ext cx="6362700" cy="247650"/>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pic>
        <p:nvPicPr>
          <p:cNvPr id="15" name="Picture 3" descr="scrollwork-Bottom.png"/>
          <p:cNvPicPr>
            <a:picLocks noChangeAspect="1" noChangeArrowheads="1"/>
          </p:cNvPicPr>
          <p:nvPr/>
        </p:nvPicPr>
        <p:blipFill>
          <a:blip r:embed="rId2"/>
          <a:srcRect/>
          <a:stretch>
            <a:fillRect/>
          </a:stretch>
        </p:blipFill>
        <p:spPr bwMode="auto">
          <a:xfrm flipH="1">
            <a:off x="993402" y="4128247"/>
            <a:ext cx="742950" cy="361950"/>
          </a:xfrm>
          <a:prstGeom prst="rect">
            <a:avLst/>
          </a:prstGeom>
          <a:noFill/>
        </p:spPr>
      </p:pic>
      <p:pic>
        <p:nvPicPr>
          <p:cNvPr id="4099" name="Picture 3" descr="scrollwork-Bottom.png"/>
          <p:cNvPicPr>
            <a:picLocks noChangeAspect="1" noChangeArrowheads="1"/>
          </p:cNvPicPr>
          <p:nvPr/>
        </p:nvPicPr>
        <p:blipFill>
          <a:blip r:embed="rId2"/>
          <a:srcRect/>
          <a:stretch>
            <a:fillRect/>
          </a:stretch>
        </p:blipFill>
        <p:spPr bwMode="auto">
          <a:xfrm>
            <a:off x="7407649" y="4128247"/>
            <a:ext cx="742950" cy="361950"/>
          </a:xfrm>
          <a:prstGeom prst="rect">
            <a:avLst/>
          </a:prstGeom>
          <a:noFill/>
        </p:spPr>
      </p:pic>
      <p:pic>
        <p:nvPicPr>
          <p:cNvPr id="12" name="Picture 2" descr="scrollwork-Top.png"/>
          <p:cNvPicPr>
            <a:picLocks noChangeAspect="1" noChangeArrowheads="1"/>
          </p:cNvPicPr>
          <p:nvPr/>
        </p:nvPicPr>
        <p:blipFill>
          <a:blip r:embed="rId3"/>
          <a:srcRect/>
          <a:stretch>
            <a:fillRect/>
          </a:stretch>
        </p:blipFill>
        <p:spPr bwMode="auto">
          <a:xfrm flipH="1">
            <a:off x="993402" y="565897"/>
            <a:ext cx="742950" cy="361950"/>
          </a:xfrm>
          <a:prstGeom prst="rect">
            <a:avLst/>
          </a:prstGeom>
          <a:noFill/>
        </p:spPr>
      </p:pic>
      <p:pic>
        <p:nvPicPr>
          <p:cNvPr id="4098" name="Picture 2" descr="scrollwork-Top.png"/>
          <p:cNvPicPr>
            <a:picLocks noChangeAspect="1" noChangeArrowheads="1"/>
          </p:cNvPicPr>
          <p:nvPr/>
        </p:nvPicPr>
        <p:blipFill>
          <a:blip r:embed="rId3"/>
          <a:srcRect/>
          <a:stretch>
            <a:fillRect/>
          </a:stretch>
        </p:blipFill>
        <p:spPr bwMode="auto">
          <a:xfrm>
            <a:off x="7407649" y="565897"/>
            <a:ext cx="742950" cy="361950"/>
          </a:xfrm>
          <a:prstGeom prst="rect">
            <a:avLst/>
          </a:prstGeom>
          <a:noFill/>
        </p:spPr>
      </p:pic>
      <p:sp>
        <p:nvSpPr>
          <p:cNvPr id="2" name="Title 1"/>
          <p:cNvSpPr>
            <a:spLocks noGrp="1"/>
          </p:cNvSpPr>
          <p:nvPr>
            <p:ph type="title"/>
          </p:nvPr>
        </p:nvSpPr>
        <p:spPr>
          <a:xfrm>
            <a:off x="1280160" y="4406153"/>
            <a:ext cx="6583680" cy="784412"/>
          </a:xfrm>
        </p:spPr>
        <p:txBody>
          <a:bodyPr vert="horz" lIns="91440" tIns="45720" rIns="91440" bIns="45720" rtlCol="0" anchor="b">
            <a:noAutofit/>
          </a:bodyPr>
          <a:lstStyle>
            <a:lvl1pPr algn="ctr" defTabSz="914400" rtl="0" eaLnBrk="1" latinLnBrk="0" hangingPunct="1">
              <a:spcBef>
                <a:spcPct val="0"/>
              </a:spcBef>
              <a:buNone/>
              <a:defRPr lang="en-US" sz="3600" b="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idx="1"/>
          </p:nvPr>
        </p:nvSpPr>
        <p:spPr>
          <a:xfrm>
            <a:off x="1524000" y="780826"/>
            <a:ext cx="27432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8200" y="5446059"/>
            <a:ext cx="7543800" cy="609600"/>
          </a:xfrm>
        </p:spPr>
        <p:txBody>
          <a:bodyPr vert="horz" lIns="91440" tIns="45720" rIns="91440" bIns="45720" rtlCol="0">
            <a:normAutofit/>
          </a:bodyPr>
          <a:lstStyle>
            <a:lvl1pPr marL="0" indent="0" algn="ctr">
              <a:spcBef>
                <a:spcPts val="0"/>
              </a:spcBef>
              <a:buNone/>
              <a:defRPr lang="en-US" sz="1600" kern="12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600"/>
              </a:spcBef>
              <a:buSzPct val="100000"/>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628EAFA9-7502-42D3-9B79-C38E938C236F}" type="datetimeFigureOut">
              <a:rPr lang="en-US" smtClean="0"/>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57B0AA-AC8E-4463-ADAC-E87D09B82E4F}" type="slidenum">
              <a:rPr lang="en-US" smtClean="0"/>
              <a:t>‹#›</a:t>
            </a:fld>
            <a:endParaRPr lang="en-US"/>
          </a:p>
        </p:txBody>
      </p:sp>
      <p:pic>
        <p:nvPicPr>
          <p:cNvPr id="6146" name="Picture 2" descr="captionLongAccent.png"/>
          <p:cNvPicPr>
            <a:picLocks noChangeAspect="1" noChangeArrowheads="1"/>
          </p:cNvPicPr>
          <p:nvPr/>
        </p:nvPicPr>
        <p:blipFill>
          <a:blip r:embed="rId4"/>
          <a:srcRect/>
          <a:stretch>
            <a:fillRect/>
          </a:stretch>
        </p:blipFill>
        <p:spPr bwMode="auto">
          <a:xfrm>
            <a:off x="1390650" y="5204012"/>
            <a:ext cx="6362700" cy="247650"/>
          </a:xfrm>
          <a:prstGeom prst="rect">
            <a:avLst/>
          </a:prstGeom>
          <a:noFill/>
        </p:spPr>
      </p:pic>
      <p:sp>
        <p:nvSpPr>
          <p:cNvPr id="14" name="Picture Placeholder 2"/>
          <p:cNvSpPr>
            <a:spLocks noGrp="1"/>
          </p:cNvSpPr>
          <p:nvPr>
            <p:ph type="pic" idx="13"/>
          </p:nvPr>
        </p:nvSpPr>
        <p:spPr>
          <a:xfrm>
            <a:off x="4912659" y="780826"/>
            <a:ext cx="2743200" cy="3467548"/>
          </a:xfrm>
          <a:solidFill>
            <a:schemeClr val="bg2"/>
          </a:solidFill>
          <a:ln w="127000">
            <a:solidFill>
              <a:schemeClr val="bg1"/>
            </a:solidFill>
            <a:miter lim="800000"/>
          </a:ln>
          <a:effectLst>
            <a:outerShdw blurRad="50800" dist="38100" dir="5400000" algn="t" rotWithShape="0">
              <a:prstClr val="black">
                <a:alpha val="25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2" descr="pageAccent-Full.png"/>
          <p:cNvPicPr>
            <a:picLocks noChangeAspect="1" noChangeArrowheads="1"/>
          </p:cNvPicPr>
          <p:nvPr/>
        </p:nvPicPr>
        <p:blipFill>
          <a:blip r:embed="rId2"/>
          <a:srcRect/>
          <a:stretch>
            <a:fillRect/>
          </a:stretch>
        </p:blipFill>
        <p:spPr bwMode="auto">
          <a:xfrm>
            <a:off x="595313" y="1689847"/>
            <a:ext cx="7953375" cy="304800"/>
          </a:xfrm>
          <a:prstGeom prst="rect">
            <a:avLst/>
          </a:prstGeom>
          <a:noFill/>
        </p:spPr>
      </p:pic>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2084294"/>
            <a:ext cx="7543800" cy="3639670"/>
          </a:xfrm>
        </p:spPr>
        <p:txBody>
          <a:bodyPr vert="eaVert"/>
          <a:lstStyle>
            <a:lvl5pPr>
              <a:defRPr/>
            </a:lvl5pPr>
            <a:lvl6pPr marL="2286000">
              <a:defRPr/>
            </a:lvl6pPr>
            <a:lvl7pPr marL="2286000">
              <a:defRPr/>
            </a:lvl7pPr>
            <a:lvl8pPr marL="2286000">
              <a:defRPr/>
            </a:lvl8pPr>
            <a:lvl9pPr marL="22860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922048"/>
            <a:ext cx="1676400" cy="481488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922048"/>
            <a:ext cx="5638800" cy="4814888"/>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8EAFA9-7502-42D3-9B79-C38E938C236F}" type="datetimeFigureOut">
              <a:rPr lang="en-US" smtClean="0"/>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57B0AA-AC8E-4463-ADAC-E87D09B82E4F}" type="slidenum">
              <a:rPr lang="en-US" smtClean="0"/>
              <a:t>‹#›</a:t>
            </a:fld>
            <a:endParaRPr lang="en-US"/>
          </a:p>
        </p:txBody>
      </p:sp>
      <p:pic>
        <p:nvPicPr>
          <p:cNvPr id="5122" name="Picture 2" descr="verticalAccent.png"/>
          <p:cNvPicPr>
            <a:picLocks noChangeAspect="1" noChangeArrowheads="1"/>
          </p:cNvPicPr>
          <p:nvPr/>
        </p:nvPicPr>
        <p:blipFill>
          <a:blip r:embed="rId2"/>
          <a:srcRect/>
          <a:stretch>
            <a:fillRect/>
          </a:stretch>
        </p:blipFill>
        <p:spPr bwMode="auto">
          <a:xfrm>
            <a:off x="6626225" y="860612"/>
            <a:ext cx="247364" cy="4937760"/>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interiorEdging.png"/>
          <p:cNvPicPr>
            <a:picLocks noChangeAspect="1"/>
          </p:cNvPicPr>
          <p:nvPr/>
        </p:nvPicPr>
        <p:blipFill>
          <a:blip r:embed="rId16"/>
          <a:stretch>
            <a:fillRect/>
          </a:stretch>
        </p:blipFill>
        <p:spPr>
          <a:xfrm>
            <a:off x="0" y="0"/>
            <a:ext cx="9144000" cy="6858000"/>
          </a:xfrm>
          <a:prstGeom prst="rect">
            <a:avLst/>
          </a:prstGeom>
        </p:spPr>
      </p:pic>
      <p:sp>
        <p:nvSpPr>
          <p:cNvPr id="2" name="Title Placeholder 1"/>
          <p:cNvSpPr>
            <a:spLocks noGrp="1"/>
          </p:cNvSpPr>
          <p:nvPr>
            <p:ph type="title"/>
          </p:nvPr>
        </p:nvSpPr>
        <p:spPr>
          <a:xfrm>
            <a:off x="800100" y="381000"/>
            <a:ext cx="75438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084294"/>
            <a:ext cx="6949440" cy="36396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53200" y="6118412"/>
            <a:ext cx="2133600" cy="275478"/>
          </a:xfrm>
          <a:prstGeom prst="rect">
            <a:avLst/>
          </a:prstGeom>
        </p:spPr>
        <p:txBody>
          <a:bodyPr vert="horz" lIns="91440" tIns="45720" rIns="91440" bIns="45720" rtlCol="0" anchor="ctr"/>
          <a:lstStyle>
            <a:lvl1pPr algn="r">
              <a:defRPr sz="1200">
                <a:solidFill>
                  <a:schemeClr val="tx1"/>
                </a:solidFill>
              </a:defRPr>
            </a:lvl1pPr>
          </a:lstStyle>
          <a:p>
            <a:fld id="{628EAFA9-7502-42D3-9B79-C38E938C236F}" type="datetimeFigureOut">
              <a:rPr lang="en-US" smtClean="0"/>
              <a:t>11/19/2018</a:t>
            </a:fld>
            <a:endParaRPr lang="en-US"/>
          </a:p>
        </p:txBody>
      </p:sp>
      <p:sp>
        <p:nvSpPr>
          <p:cNvPr id="5" name="Footer Placeholder 4"/>
          <p:cNvSpPr>
            <a:spLocks noGrp="1"/>
          </p:cNvSpPr>
          <p:nvPr>
            <p:ph type="ftr" sz="quarter" idx="3"/>
          </p:nvPr>
        </p:nvSpPr>
        <p:spPr>
          <a:xfrm>
            <a:off x="457200" y="6118412"/>
            <a:ext cx="2895600" cy="275478"/>
          </a:xfrm>
          <a:prstGeom prst="rect">
            <a:avLst/>
          </a:prstGeom>
        </p:spPr>
        <p:txBody>
          <a:bodyPr vert="horz" lIns="91440" tIns="45720" rIns="91440" bIns="45720" rtlCol="0" anchor="ctr"/>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4343400" y="6118412"/>
            <a:ext cx="457200" cy="275478"/>
          </a:xfrm>
          <a:prstGeom prst="rect">
            <a:avLst/>
          </a:prstGeom>
        </p:spPr>
        <p:txBody>
          <a:bodyPr vert="horz" lIns="91440" tIns="45720" rIns="91440" bIns="45720" rtlCol="0" anchor="ctr"/>
          <a:lstStyle>
            <a:lvl1pPr algn="ctr">
              <a:defRPr sz="1200">
                <a:solidFill>
                  <a:schemeClr val="tx1"/>
                </a:solidFill>
              </a:defRPr>
            </a:lvl1pPr>
          </a:lstStyle>
          <a:p>
            <a:fld id="{2D57B0AA-AC8E-4463-ADAC-E87D09B82E4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5600" kern="1200">
          <a:solidFill>
            <a:schemeClr val="tx1"/>
          </a:solidFill>
          <a:latin typeface="+mj-lt"/>
          <a:ea typeface="+mj-ea"/>
          <a:cs typeface="+mj-cs"/>
        </a:defRPr>
      </a:lvl1pPr>
    </p:titleStyle>
    <p:body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t>The District Court Reentry Project (DCREP)</a:t>
            </a:r>
          </a:p>
        </p:txBody>
      </p:sp>
      <p:sp>
        <p:nvSpPr>
          <p:cNvPr id="3" name="Subtitle 2"/>
          <p:cNvSpPr>
            <a:spLocks noGrp="1"/>
          </p:cNvSpPr>
          <p:nvPr>
            <p:ph type="subTitle" idx="1"/>
          </p:nvPr>
        </p:nvSpPr>
        <p:spPr/>
        <p:txBody>
          <a:bodyPr>
            <a:normAutofit lnSpcReduction="10000"/>
          </a:bodyPr>
          <a:lstStyle/>
          <a:p>
            <a:r>
              <a:rPr lang="en-US" dirty="0"/>
              <a:t>The Honorable Nicole Pastore Klein</a:t>
            </a:r>
          </a:p>
          <a:p>
            <a:r>
              <a:rPr lang="en-US" dirty="0"/>
              <a:t>Associate Judge</a:t>
            </a:r>
          </a:p>
          <a:p>
            <a:r>
              <a:rPr lang="en-US" dirty="0"/>
              <a:t>Maryland District Court for Baltimore City     </a:t>
            </a:r>
          </a:p>
        </p:txBody>
      </p:sp>
      <p:sp>
        <p:nvSpPr>
          <p:cNvPr id="5" name="TextBox 4"/>
          <p:cNvSpPr txBox="1"/>
          <p:nvPr/>
        </p:nvSpPr>
        <p:spPr>
          <a:xfrm>
            <a:off x="7529210" y="5963933"/>
            <a:ext cx="1361872" cy="215444"/>
          </a:xfrm>
          <a:prstGeom prst="rect">
            <a:avLst/>
          </a:prstGeom>
          <a:noFill/>
        </p:spPr>
        <p:txBody>
          <a:bodyPr wrap="square" rtlCol="0">
            <a:spAutoFit/>
          </a:bodyPr>
          <a:lstStyle/>
          <a:p>
            <a:r>
              <a:rPr lang="en-US" sz="800" dirty="0" smtClean="0"/>
              <a:t>Revised: 11/19/18</a:t>
            </a:r>
            <a:endParaRPr lang="en-US" sz="800" dirty="0"/>
          </a:p>
        </p:txBody>
      </p:sp>
    </p:spTree>
    <p:extLst>
      <p:ext uri="{BB962C8B-B14F-4D97-AF65-F5344CB8AC3E}">
        <p14:creationId xmlns:p14="http://schemas.microsoft.com/office/powerpoint/2010/main" val="83281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a:t>
            </a:r>
          </a:p>
        </p:txBody>
      </p:sp>
      <p:sp>
        <p:nvSpPr>
          <p:cNvPr id="3" name="Content Placeholder 2"/>
          <p:cNvSpPr>
            <a:spLocks noGrp="1"/>
          </p:cNvSpPr>
          <p:nvPr>
            <p:ph idx="1"/>
          </p:nvPr>
        </p:nvSpPr>
        <p:spPr>
          <a:xfrm>
            <a:off x="800100" y="2084293"/>
            <a:ext cx="7543800" cy="4219099"/>
          </a:xfrm>
        </p:spPr>
        <p:txBody>
          <a:bodyPr>
            <a:normAutofit/>
          </a:bodyPr>
          <a:lstStyle/>
          <a:p>
            <a:r>
              <a:rPr lang="en-US" dirty="0"/>
              <a:t>The idea for the DCREP originated after Baltimore City’s unrest in April 2015. </a:t>
            </a:r>
          </a:p>
          <a:p>
            <a:r>
              <a:rPr lang="en-US" dirty="0"/>
              <a:t>The expression of dissatisfaction </a:t>
            </a:r>
            <a:r>
              <a:rPr lang="en-US" dirty="0" smtClean="0"/>
              <a:t>with the lack of employment opportunities</a:t>
            </a:r>
            <a:r>
              <a:rPr lang="en-US" dirty="0"/>
              <a:t> </a:t>
            </a:r>
            <a:r>
              <a:rPr lang="en-US" dirty="0" smtClean="0"/>
              <a:t>was felt by individuals throughout </a:t>
            </a:r>
            <a:r>
              <a:rPr lang="en-US" dirty="0"/>
              <a:t>the City and also in District Court.</a:t>
            </a:r>
          </a:p>
          <a:p>
            <a:r>
              <a:rPr lang="en-US" dirty="0"/>
              <a:t>People with criminal records were having difficulty finding a job. </a:t>
            </a:r>
          </a:p>
          <a:p>
            <a:r>
              <a:rPr lang="en-US" dirty="0"/>
              <a:t>To combat this issue, Judge Pastore Klein made it her mission to discover new and existing opportunities.</a:t>
            </a:r>
          </a:p>
        </p:txBody>
      </p:sp>
    </p:spTree>
    <p:extLst>
      <p:ext uri="{BB962C8B-B14F-4D97-AF65-F5344CB8AC3E}">
        <p14:creationId xmlns:p14="http://schemas.microsoft.com/office/powerpoint/2010/main" val="2011215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381000"/>
            <a:ext cx="7543800" cy="1214336"/>
          </a:xfrm>
        </p:spPr>
        <p:txBody>
          <a:bodyPr/>
          <a:lstStyle/>
          <a:p>
            <a:r>
              <a:rPr lang="en-US" dirty="0"/>
              <a:t>Purpose and Planning:</a:t>
            </a:r>
          </a:p>
        </p:txBody>
      </p:sp>
      <p:sp>
        <p:nvSpPr>
          <p:cNvPr id="3" name="Content Placeholder 2"/>
          <p:cNvSpPr>
            <a:spLocks noGrp="1"/>
          </p:cNvSpPr>
          <p:nvPr>
            <p:ph idx="1"/>
          </p:nvPr>
        </p:nvSpPr>
        <p:spPr>
          <a:xfrm>
            <a:off x="800100" y="2096168"/>
            <a:ext cx="7539789" cy="8959459"/>
          </a:xfrm>
        </p:spPr>
        <p:txBody>
          <a:bodyPr>
            <a:normAutofit/>
          </a:bodyPr>
          <a:lstStyle/>
          <a:p>
            <a:r>
              <a:rPr lang="en-US" sz="2000" dirty="0"/>
              <a:t>The DCREP was created to help find opportunities for educational </a:t>
            </a:r>
            <a:r>
              <a:rPr lang="en-US" sz="2000" dirty="0" smtClean="0"/>
              <a:t>advancement with job </a:t>
            </a:r>
            <a:r>
              <a:rPr lang="en-US" sz="2000" dirty="0"/>
              <a:t>placement. </a:t>
            </a:r>
          </a:p>
          <a:p>
            <a:r>
              <a:rPr lang="en-US" sz="2000" dirty="0"/>
              <a:t>Volunteers contacted 43 programs claiming to have a promise of work or education. </a:t>
            </a:r>
          </a:p>
          <a:p>
            <a:r>
              <a:rPr lang="en-US" sz="2000" dirty="0"/>
              <a:t>Unfortunately, of the 43 programs, only 11 had the capability of taking individuals on a rolling basis and not turning people away. </a:t>
            </a:r>
          </a:p>
          <a:p>
            <a:r>
              <a:rPr lang="en-US" sz="2000" dirty="0"/>
              <a:t>All 11 programs accepted </a:t>
            </a:r>
            <a:r>
              <a:rPr lang="en-US" sz="2000" dirty="0" smtClean="0"/>
              <a:t>ex-offenders; aiding to the goal of DCREP.</a:t>
            </a:r>
            <a:endParaRPr lang="en-US" sz="2000" dirty="0"/>
          </a:p>
          <a:p>
            <a:r>
              <a:rPr lang="en-US" sz="2000" dirty="0"/>
              <a:t>The DCREP volunteers worked with the programs to develop requirements and referral forms for individuals in the criminal justice system.  </a:t>
            </a:r>
          </a:p>
          <a:p>
            <a:endParaRPr lang="en-US" dirty="0"/>
          </a:p>
        </p:txBody>
      </p:sp>
    </p:spTree>
    <p:extLst>
      <p:ext uri="{BB962C8B-B14F-4D97-AF65-F5344CB8AC3E}">
        <p14:creationId xmlns:p14="http://schemas.microsoft.com/office/powerpoint/2010/main" val="3901926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Getting DCREP Started:</a:t>
            </a:r>
          </a:p>
        </p:txBody>
      </p:sp>
      <p:sp>
        <p:nvSpPr>
          <p:cNvPr id="3" name="Content Placeholder 2"/>
          <p:cNvSpPr>
            <a:spLocks noGrp="1"/>
          </p:cNvSpPr>
          <p:nvPr>
            <p:ph idx="1"/>
          </p:nvPr>
        </p:nvSpPr>
        <p:spPr>
          <a:xfrm>
            <a:off x="800100" y="2084294"/>
            <a:ext cx="7543800" cy="4203800"/>
          </a:xfrm>
        </p:spPr>
        <p:txBody>
          <a:bodyPr>
            <a:normAutofit lnSpcReduction="10000"/>
          </a:bodyPr>
          <a:lstStyle/>
          <a:p>
            <a:r>
              <a:rPr lang="en-US" dirty="0"/>
              <a:t>The DCREP scheduled meetings with each of the supervising State’s Attorneys and Public Defenders in the three Criminal District Courthouses in Baltimore City to explain the </a:t>
            </a:r>
            <a:r>
              <a:rPr lang="en-US" dirty="0" smtClean="0"/>
              <a:t>goal of the program</a:t>
            </a:r>
            <a:r>
              <a:rPr lang="en-US" dirty="0"/>
              <a:t>. </a:t>
            </a:r>
          </a:p>
          <a:p>
            <a:r>
              <a:rPr lang="en-US" dirty="0"/>
              <a:t>To make the DCREP successful, </a:t>
            </a:r>
            <a:r>
              <a:rPr lang="en-US" dirty="0" smtClean="0"/>
              <a:t>there needed to be willing </a:t>
            </a:r>
            <a:r>
              <a:rPr lang="en-US" dirty="0"/>
              <a:t>participation from both the prosecution and the defense.</a:t>
            </a:r>
          </a:p>
          <a:p>
            <a:pPr lvl="1"/>
            <a:r>
              <a:rPr lang="en-US" dirty="0"/>
              <a:t>The DCREP needed State’s Attorneys who would be willing to offer participation in the DCREP in lieu of jail time or as a condition of probation.</a:t>
            </a:r>
          </a:p>
          <a:p>
            <a:pPr lvl="1"/>
            <a:r>
              <a:rPr lang="en-US" dirty="0"/>
              <a:t>The DCREP needed Public Defenders and private defense counsel to encourage clients to consider </a:t>
            </a:r>
            <a:r>
              <a:rPr lang="en-US" dirty="0" smtClean="0"/>
              <a:t>DCREP as such.</a:t>
            </a:r>
            <a:endParaRPr lang="en-US" dirty="0"/>
          </a:p>
          <a:p>
            <a:endParaRPr lang="en-US" dirty="0"/>
          </a:p>
        </p:txBody>
      </p:sp>
    </p:spTree>
    <p:extLst>
      <p:ext uri="{BB962C8B-B14F-4D97-AF65-F5344CB8AC3E}">
        <p14:creationId xmlns:p14="http://schemas.microsoft.com/office/powerpoint/2010/main" val="1158590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DCREP in the Justice System:</a:t>
            </a:r>
          </a:p>
        </p:txBody>
      </p:sp>
      <p:sp>
        <p:nvSpPr>
          <p:cNvPr id="3" name="Content Placeholder 2"/>
          <p:cNvSpPr>
            <a:spLocks noGrp="1"/>
          </p:cNvSpPr>
          <p:nvPr>
            <p:ph idx="1"/>
          </p:nvPr>
        </p:nvSpPr>
        <p:spPr>
          <a:xfrm>
            <a:off x="800100" y="2084294"/>
            <a:ext cx="7543800" cy="4020206"/>
          </a:xfrm>
        </p:spPr>
        <p:txBody>
          <a:bodyPr>
            <a:normAutofit/>
          </a:bodyPr>
          <a:lstStyle/>
          <a:p>
            <a:r>
              <a:rPr lang="en-US" dirty="0"/>
              <a:t>The court system should not simply be about punishment but should, where possible, give a defendant the opportunity to turn their life </a:t>
            </a:r>
            <a:r>
              <a:rPr lang="en-US" dirty="0" smtClean="0"/>
              <a:t>around</a:t>
            </a:r>
            <a:r>
              <a:rPr lang="en-US" dirty="0"/>
              <a:t> </a:t>
            </a:r>
            <a:r>
              <a:rPr lang="en-US" dirty="0" smtClean="0"/>
              <a:t>by economically empowering them.</a:t>
            </a:r>
            <a:endParaRPr lang="en-US" dirty="0"/>
          </a:p>
          <a:p>
            <a:r>
              <a:rPr lang="en-US" dirty="0"/>
              <a:t>The DCREP allows defendants to break the cycle by pursuing opportunities they may not have had </a:t>
            </a:r>
            <a:r>
              <a:rPr lang="en-US" dirty="0" smtClean="0"/>
              <a:t>access to otherwise</a:t>
            </a:r>
            <a:r>
              <a:rPr lang="en-US" dirty="0"/>
              <a:t>. </a:t>
            </a:r>
          </a:p>
          <a:p>
            <a:r>
              <a:rPr lang="en-US" dirty="0"/>
              <a:t>The DCREP gives folks the opportunity to be role models and productive members of society. </a:t>
            </a:r>
          </a:p>
          <a:p>
            <a:r>
              <a:rPr lang="en-US" dirty="0"/>
              <a:t>The hope is that participation in the DCREP will reduce recidivism and will provide a more positive outlook for the City. </a:t>
            </a:r>
          </a:p>
        </p:txBody>
      </p:sp>
    </p:spTree>
    <p:extLst>
      <p:ext uri="{BB962C8B-B14F-4D97-AF65-F5344CB8AC3E}">
        <p14:creationId xmlns:p14="http://schemas.microsoft.com/office/powerpoint/2010/main" val="3946130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398834"/>
            <a:ext cx="7543800" cy="1353766"/>
          </a:xfrm>
        </p:spPr>
        <p:txBody>
          <a:bodyPr/>
          <a:lstStyle/>
          <a:p>
            <a:r>
              <a:rPr lang="en-US" dirty="0"/>
              <a:t>Cooperation with Judges:</a:t>
            </a:r>
          </a:p>
        </p:txBody>
      </p:sp>
      <p:sp>
        <p:nvSpPr>
          <p:cNvPr id="3" name="Content Placeholder 2"/>
          <p:cNvSpPr>
            <a:spLocks noGrp="1"/>
          </p:cNvSpPr>
          <p:nvPr>
            <p:ph idx="1"/>
          </p:nvPr>
        </p:nvSpPr>
        <p:spPr>
          <a:xfrm>
            <a:off x="800100" y="1973635"/>
            <a:ext cx="7543800" cy="4498053"/>
          </a:xfrm>
        </p:spPr>
        <p:txBody>
          <a:bodyPr>
            <a:normAutofit/>
          </a:bodyPr>
          <a:lstStyle/>
          <a:p>
            <a:r>
              <a:rPr lang="en-US" sz="1800" dirty="0"/>
              <a:t>For the DCREP to work, District Court judges needed to be willing to give people the opportunity to work </a:t>
            </a:r>
            <a:r>
              <a:rPr lang="en-US" sz="1800" dirty="0" smtClean="0"/>
              <a:t>as opposed to incarceration.  </a:t>
            </a:r>
            <a:endParaRPr lang="en-US" sz="1800" dirty="0"/>
          </a:p>
          <a:p>
            <a:r>
              <a:rPr lang="en-US" sz="1800" dirty="0" smtClean="0"/>
              <a:t>Additionally, success </a:t>
            </a:r>
            <a:r>
              <a:rPr lang="en-US" sz="1800" dirty="0"/>
              <a:t>depended on the judges providing </a:t>
            </a:r>
            <a:r>
              <a:rPr lang="en-US" sz="1800" dirty="0" smtClean="0"/>
              <a:t>an </a:t>
            </a:r>
            <a:r>
              <a:rPr lang="en-US" sz="1800" dirty="0"/>
              <a:t>incentive for those individuals to want to complete the program and stay gainfully employed.  Possible incentives include</a:t>
            </a:r>
            <a:r>
              <a:rPr lang="en-US" sz="1600" dirty="0"/>
              <a:t>: </a:t>
            </a:r>
          </a:p>
          <a:p>
            <a:pPr lvl="1"/>
            <a:r>
              <a:rPr lang="en-US" sz="1600" dirty="0"/>
              <a:t>Probation may end early, reduced by one half, or change from supervised to unsupervised upon graduation from the DCREP. </a:t>
            </a:r>
          </a:p>
          <a:p>
            <a:pPr lvl="1"/>
            <a:r>
              <a:rPr lang="en-US" sz="1600" dirty="0"/>
              <a:t>Probation fees may be waived. </a:t>
            </a:r>
          </a:p>
          <a:p>
            <a:pPr lvl="1"/>
            <a:r>
              <a:rPr lang="en-US" sz="1600" dirty="0"/>
              <a:t>Guilty finding may be struck, and the individual may receive a probation before judgment. </a:t>
            </a:r>
            <a:endParaRPr lang="en-US" sz="1600" dirty="0" smtClean="0"/>
          </a:p>
          <a:p>
            <a:pPr lvl="1"/>
            <a:r>
              <a:rPr lang="en-US" sz="1600" dirty="0" smtClean="0"/>
              <a:t>In some specialty courts and early resolution dockets, State’s Attorney’s have postponed cases to allow and encourage employment for case dismissals and stets.  </a:t>
            </a:r>
            <a:endParaRPr lang="en-US" sz="1600" dirty="0"/>
          </a:p>
        </p:txBody>
      </p:sp>
    </p:spTree>
    <p:extLst>
      <p:ext uri="{BB962C8B-B14F-4D97-AF65-F5344CB8AC3E}">
        <p14:creationId xmlns:p14="http://schemas.microsoft.com/office/powerpoint/2010/main" val="2721174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8E7E95C-C6EB-47BD-8E20-397005E98C4A}"/>
              </a:ext>
            </a:extLst>
          </p:cNvPr>
          <p:cNvSpPr>
            <a:spLocks noGrp="1"/>
          </p:cNvSpPr>
          <p:nvPr>
            <p:ph type="title"/>
          </p:nvPr>
        </p:nvSpPr>
        <p:spPr/>
        <p:txBody>
          <a:bodyPr/>
          <a:lstStyle/>
          <a:p>
            <a:r>
              <a:rPr lang="en-US" dirty="0"/>
              <a:t>DCREP First Year:</a:t>
            </a:r>
          </a:p>
        </p:txBody>
      </p:sp>
      <p:sp>
        <p:nvSpPr>
          <p:cNvPr id="3" name="Content Placeholder 2">
            <a:extLst>
              <a:ext uri="{FF2B5EF4-FFF2-40B4-BE49-F238E27FC236}">
                <a16:creationId xmlns="" xmlns:a16="http://schemas.microsoft.com/office/drawing/2014/main" id="{5AA0B39F-4BB3-4C7A-AF02-28EB45820270}"/>
              </a:ext>
            </a:extLst>
          </p:cNvPr>
          <p:cNvSpPr>
            <a:spLocks noGrp="1"/>
          </p:cNvSpPr>
          <p:nvPr>
            <p:ph idx="1"/>
          </p:nvPr>
        </p:nvSpPr>
        <p:spPr>
          <a:xfrm>
            <a:off x="622570" y="2084293"/>
            <a:ext cx="7996136" cy="4404055"/>
          </a:xfrm>
        </p:spPr>
        <p:txBody>
          <a:bodyPr>
            <a:normAutofit/>
          </a:bodyPr>
          <a:lstStyle/>
          <a:p>
            <a:r>
              <a:rPr lang="en-US" sz="1800" dirty="0"/>
              <a:t>September 2016: Rolled out to the entire </a:t>
            </a:r>
            <a:r>
              <a:rPr lang="en-US" sz="1800" dirty="0" smtClean="0"/>
              <a:t>Baltimore City District Court.</a:t>
            </a:r>
            <a:endParaRPr lang="en-US" sz="1800" dirty="0"/>
          </a:p>
          <a:p>
            <a:r>
              <a:rPr lang="en-US" sz="1800" dirty="0"/>
              <a:t>First 6 Months: Over 50 individuals enrolled and 1/3 of the judges participated in </a:t>
            </a:r>
            <a:r>
              <a:rPr lang="en-US" sz="1800" dirty="0" smtClean="0"/>
              <a:t>DCREP.</a:t>
            </a:r>
            <a:endParaRPr lang="en-US" sz="1800" dirty="0"/>
          </a:p>
          <a:p>
            <a:r>
              <a:rPr lang="en-US" sz="1800" dirty="0"/>
              <a:t>March 9, 2017: First graduation ceremony for 12 individuals at the Hargrove District Court. Maryland’s Chief Judge Mary Ellen </a:t>
            </a:r>
            <a:r>
              <a:rPr lang="en-US" sz="1800" dirty="0" err="1"/>
              <a:t>Barbera</a:t>
            </a:r>
            <a:r>
              <a:rPr lang="en-US" sz="1800" dirty="0"/>
              <a:t> and District Court Chief Judge John Morrissey addressed the participants; Ray Lewis gave the commencement speech. Under </a:t>
            </a:r>
            <a:r>
              <a:rPr lang="en-US" sz="1800" dirty="0" err="1"/>
              <a:t>Armour</a:t>
            </a:r>
            <a:r>
              <a:rPr lang="en-US" sz="1800" dirty="0"/>
              <a:t> and Wes Moore provided gift bags for the graduates. Each graduate’s friends, family, probation agent, defense attorney, and program sponsor attended the graduation to celebrate their accomplishments. </a:t>
            </a:r>
            <a:endParaRPr lang="en-US" sz="1800" dirty="0" smtClean="0"/>
          </a:p>
          <a:p>
            <a:r>
              <a:rPr lang="en-US" sz="1800" dirty="0" smtClean="0"/>
              <a:t>Graduation became a holistic approach to celebrating an individual’s accomplishments while recognizing that an individual’s past does not need to dictate his/her future.   </a:t>
            </a:r>
            <a:endParaRPr lang="en-US" sz="1800" dirty="0"/>
          </a:p>
          <a:p>
            <a:endParaRPr lang="en-US" dirty="0"/>
          </a:p>
        </p:txBody>
      </p:sp>
    </p:spTree>
    <p:extLst>
      <p:ext uri="{BB962C8B-B14F-4D97-AF65-F5344CB8AC3E}">
        <p14:creationId xmlns:p14="http://schemas.microsoft.com/office/powerpoint/2010/main" val="1326128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DCREP Referral Expansion:</a:t>
            </a:r>
          </a:p>
        </p:txBody>
      </p:sp>
      <p:sp>
        <p:nvSpPr>
          <p:cNvPr id="3" name="Content Placeholder 2"/>
          <p:cNvSpPr>
            <a:spLocks noGrp="1"/>
          </p:cNvSpPr>
          <p:nvPr>
            <p:ph idx="1"/>
          </p:nvPr>
        </p:nvSpPr>
        <p:spPr>
          <a:xfrm>
            <a:off x="800100" y="2084294"/>
            <a:ext cx="7543800" cy="4264998"/>
          </a:xfrm>
        </p:spPr>
        <p:txBody>
          <a:bodyPr>
            <a:normAutofit fontScale="92500" lnSpcReduction="10000"/>
          </a:bodyPr>
          <a:lstStyle/>
          <a:p>
            <a:r>
              <a:rPr lang="en-US" dirty="0" smtClean="0"/>
              <a:t>After 6 months, the program expanded </a:t>
            </a:r>
            <a:r>
              <a:rPr lang="en-US" dirty="0"/>
              <a:t>to accept “referrals</a:t>
            </a:r>
            <a:r>
              <a:rPr lang="en-US" dirty="0" smtClean="0"/>
              <a:t>,” </a:t>
            </a:r>
            <a:r>
              <a:rPr lang="en-US" dirty="0" err="1" smtClean="0"/>
              <a:t>ie</a:t>
            </a:r>
            <a:r>
              <a:rPr lang="en-US" dirty="0" smtClean="0"/>
              <a:t>., individuals </a:t>
            </a:r>
            <a:r>
              <a:rPr lang="en-US" dirty="0"/>
              <a:t>who have had their cases dismissed or were placed on the stet docket, prayed a jury trial, or been referred by their attorney or another entity prior to their trial date.</a:t>
            </a:r>
          </a:p>
          <a:p>
            <a:r>
              <a:rPr lang="en-US" dirty="0"/>
              <a:t>Referred individuals are those who have otherwise appeared in our court system and/or may have had records that prevented them from obtaining employment on their own. </a:t>
            </a:r>
          </a:p>
          <a:p>
            <a:r>
              <a:rPr lang="en-US" dirty="0"/>
              <a:t>By sitting in our courtrooms, these individuals have requested assistance securing opportunities through the DCREP. </a:t>
            </a:r>
          </a:p>
          <a:p>
            <a:r>
              <a:rPr lang="en-US" dirty="0"/>
              <a:t>We treat “referrals” just as we do probationers and keep a separate referral document to follow up with these individuals to ensure they are included as part of the graduation recognition.</a:t>
            </a:r>
          </a:p>
        </p:txBody>
      </p:sp>
    </p:spTree>
    <p:extLst>
      <p:ext uri="{BB962C8B-B14F-4D97-AF65-F5344CB8AC3E}">
        <p14:creationId xmlns:p14="http://schemas.microsoft.com/office/powerpoint/2010/main" val="3564021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DCREP Pretrial Expansion:</a:t>
            </a:r>
          </a:p>
        </p:txBody>
      </p:sp>
      <p:sp>
        <p:nvSpPr>
          <p:cNvPr id="3" name="Content Placeholder 2"/>
          <p:cNvSpPr>
            <a:spLocks noGrp="1"/>
          </p:cNvSpPr>
          <p:nvPr>
            <p:ph idx="1"/>
          </p:nvPr>
        </p:nvSpPr>
        <p:spPr>
          <a:xfrm>
            <a:off x="800100" y="2084294"/>
            <a:ext cx="7543800" cy="4068150"/>
          </a:xfrm>
        </p:spPr>
        <p:txBody>
          <a:bodyPr>
            <a:normAutofit/>
          </a:bodyPr>
          <a:lstStyle/>
          <a:p>
            <a:r>
              <a:rPr lang="en-US" dirty="0" smtClean="0"/>
              <a:t>After 18 months, DCREP expanded to accept individual defendants as part of their pretrial supervision requirements. Pretrial </a:t>
            </a:r>
            <a:r>
              <a:rPr lang="en-US" dirty="0"/>
              <a:t>services worked closely with the DCREP and now specifically requests </a:t>
            </a:r>
            <a:r>
              <a:rPr lang="en-US" dirty="0" smtClean="0"/>
              <a:t>that </a:t>
            </a:r>
            <a:r>
              <a:rPr lang="en-US" dirty="0"/>
              <a:t>DCREP be made a condition of pretrial release during bail review hearings.  </a:t>
            </a:r>
          </a:p>
          <a:p>
            <a:r>
              <a:rPr lang="en-US" dirty="0" smtClean="0"/>
              <a:t>These </a:t>
            </a:r>
            <a:r>
              <a:rPr lang="en-US" dirty="0"/>
              <a:t>individuals are referred to America Works, a program willing to work with individuals with open charges. </a:t>
            </a:r>
          </a:p>
          <a:p>
            <a:r>
              <a:rPr lang="en-US" dirty="0"/>
              <a:t>Specially assigned pretrial agents and America Works liaisons provide daily updates to the DCREP which then provides cumulative updates to the referring judges.  </a:t>
            </a:r>
          </a:p>
        </p:txBody>
      </p:sp>
    </p:spTree>
    <p:extLst>
      <p:ext uri="{BB962C8B-B14F-4D97-AF65-F5344CB8AC3E}">
        <p14:creationId xmlns:p14="http://schemas.microsoft.com/office/powerpoint/2010/main" val="1639009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DCREP Case Management </a:t>
            </a:r>
            <a:br>
              <a:rPr lang="en-US" dirty="0" smtClean="0"/>
            </a:br>
            <a:r>
              <a:rPr lang="en-US" sz="3100" dirty="0" smtClean="0"/>
              <a:t>Probation </a:t>
            </a:r>
            <a:endParaRPr lang="en-US" sz="3100" dirty="0"/>
          </a:p>
        </p:txBody>
      </p:sp>
      <p:sp>
        <p:nvSpPr>
          <p:cNvPr id="3" name="Content Placeholder 2"/>
          <p:cNvSpPr>
            <a:spLocks noGrp="1"/>
          </p:cNvSpPr>
          <p:nvPr>
            <p:ph idx="1"/>
          </p:nvPr>
        </p:nvSpPr>
        <p:spPr>
          <a:xfrm>
            <a:off x="1381327" y="1937425"/>
            <a:ext cx="6381345" cy="4443919"/>
          </a:xfrm>
        </p:spPr>
        <p:txBody>
          <a:bodyPr>
            <a:noAutofit/>
          </a:bodyPr>
          <a:lstStyle/>
          <a:p>
            <a:r>
              <a:rPr lang="en-US" sz="2400" b="1" dirty="0" smtClean="0"/>
              <a:t>Probation</a:t>
            </a:r>
          </a:p>
          <a:p>
            <a:pPr lvl="1"/>
            <a:r>
              <a:rPr lang="en-US" dirty="0" smtClean="0"/>
              <a:t>Each probationer assigned to DCREP has an agent.  Twice a month DCREP is in contact with the assigned agent  to confirm attendance in designated program and/or violation status.  </a:t>
            </a:r>
          </a:p>
          <a:p>
            <a:pPr lvl="1"/>
            <a:r>
              <a:rPr lang="en-US" dirty="0" smtClean="0"/>
              <a:t>If a probationer is in violation or maybe in danger of becoming a violator, the referring Judge is notified via formal informative report or 42B.  </a:t>
            </a:r>
          </a:p>
          <a:p>
            <a:pPr lvl="1"/>
            <a:r>
              <a:rPr lang="en-US" dirty="0" smtClean="0"/>
              <a:t>Probation agents are given leeway to make alternative selections from 1 of the 17 participating programs</a:t>
            </a:r>
            <a:r>
              <a:rPr lang="en-US" sz="1000" dirty="0" smtClean="0"/>
              <a:t>. </a:t>
            </a:r>
          </a:p>
          <a:p>
            <a:pPr marL="457200" lvl="1" indent="0">
              <a:buNone/>
            </a:pPr>
            <a:endParaRPr lang="en-US" sz="1000" dirty="0"/>
          </a:p>
        </p:txBody>
      </p:sp>
    </p:spTree>
    <p:extLst>
      <p:ext uri="{BB962C8B-B14F-4D97-AF65-F5344CB8AC3E}">
        <p14:creationId xmlns:p14="http://schemas.microsoft.com/office/powerpoint/2010/main" val="1354098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a:solidFill>
                  <a:srgbClr val="534239"/>
                </a:solidFill>
              </a:rPr>
              <a:t>DCREP Case Management </a:t>
            </a:r>
            <a:r>
              <a:rPr lang="en-US" sz="5000" dirty="0" smtClean="0">
                <a:solidFill>
                  <a:srgbClr val="534239"/>
                </a:solidFill>
              </a:rPr>
              <a:t/>
            </a:r>
            <a:br>
              <a:rPr lang="en-US" sz="5000" dirty="0" smtClean="0">
                <a:solidFill>
                  <a:srgbClr val="534239"/>
                </a:solidFill>
              </a:rPr>
            </a:br>
            <a:r>
              <a:rPr lang="en-US" sz="2800" dirty="0" smtClean="0">
                <a:solidFill>
                  <a:srgbClr val="534239"/>
                </a:solidFill>
              </a:rPr>
              <a:t>Referral</a:t>
            </a:r>
            <a:endParaRPr lang="en-US" sz="2800" dirty="0"/>
          </a:p>
        </p:txBody>
      </p:sp>
      <p:sp>
        <p:nvSpPr>
          <p:cNvPr id="3" name="Content Placeholder 2"/>
          <p:cNvSpPr>
            <a:spLocks noGrp="1"/>
          </p:cNvSpPr>
          <p:nvPr>
            <p:ph idx="1"/>
          </p:nvPr>
        </p:nvSpPr>
        <p:spPr>
          <a:xfrm>
            <a:off x="1097280" y="2385852"/>
            <a:ext cx="6949440" cy="3139459"/>
          </a:xfrm>
        </p:spPr>
        <p:txBody>
          <a:bodyPr/>
          <a:lstStyle/>
          <a:p>
            <a:pPr lvl="0"/>
            <a:r>
              <a:rPr lang="en-US" sz="2400" b="1" dirty="0">
                <a:solidFill>
                  <a:srgbClr val="534239"/>
                </a:solidFill>
              </a:rPr>
              <a:t>Referral </a:t>
            </a:r>
          </a:p>
          <a:p>
            <a:pPr lvl="1">
              <a:buClr>
                <a:srgbClr val="534239">
                  <a:lumMod val="60000"/>
                  <a:lumOff val="40000"/>
                </a:srgbClr>
              </a:buClr>
            </a:pPr>
            <a:r>
              <a:rPr lang="en-US" dirty="0">
                <a:solidFill>
                  <a:srgbClr val="534239"/>
                </a:solidFill>
              </a:rPr>
              <a:t>Referrals are followed up via the program they have been assigned to and verbal one on one contact.</a:t>
            </a:r>
          </a:p>
          <a:p>
            <a:pPr lvl="1">
              <a:buClr>
                <a:srgbClr val="534239">
                  <a:lumMod val="60000"/>
                  <a:lumOff val="40000"/>
                </a:srgbClr>
              </a:buClr>
            </a:pPr>
            <a:r>
              <a:rPr lang="en-US" dirty="0">
                <a:solidFill>
                  <a:srgbClr val="534239"/>
                </a:solidFill>
              </a:rPr>
              <a:t>If a participant has not been responsive after three attempts of contact, they are removed from the program.</a:t>
            </a:r>
          </a:p>
          <a:p>
            <a:endParaRPr lang="en-US" dirty="0"/>
          </a:p>
        </p:txBody>
      </p:sp>
    </p:spTree>
    <p:extLst>
      <p:ext uri="{BB962C8B-B14F-4D97-AF65-F5344CB8AC3E}">
        <p14:creationId xmlns:p14="http://schemas.microsoft.com/office/powerpoint/2010/main" val="43733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000" dirty="0">
                <a:solidFill>
                  <a:srgbClr val="534239"/>
                </a:solidFill>
              </a:rPr>
              <a:t>DCREP Case Management </a:t>
            </a:r>
            <a:r>
              <a:rPr lang="en-US" sz="5000" dirty="0" smtClean="0">
                <a:solidFill>
                  <a:srgbClr val="534239"/>
                </a:solidFill>
              </a:rPr>
              <a:t/>
            </a:r>
            <a:br>
              <a:rPr lang="en-US" sz="5000" dirty="0" smtClean="0">
                <a:solidFill>
                  <a:srgbClr val="534239"/>
                </a:solidFill>
              </a:rPr>
            </a:br>
            <a:r>
              <a:rPr lang="en-US" sz="5000" dirty="0" smtClean="0">
                <a:solidFill>
                  <a:srgbClr val="534239"/>
                </a:solidFill>
              </a:rPr>
              <a:t>Pretrial</a:t>
            </a:r>
            <a:endParaRPr lang="en-US" dirty="0"/>
          </a:p>
        </p:txBody>
      </p:sp>
      <p:sp>
        <p:nvSpPr>
          <p:cNvPr id="3" name="Content Placeholder 2"/>
          <p:cNvSpPr>
            <a:spLocks noGrp="1"/>
          </p:cNvSpPr>
          <p:nvPr>
            <p:ph idx="1"/>
          </p:nvPr>
        </p:nvSpPr>
        <p:spPr>
          <a:xfrm>
            <a:off x="1097280" y="2084294"/>
            <a:ext cx="6949440" cy="4092770"/>
          </a:xfrm>
        </p:spPr>
        <p:txBody>
          <a:bodyPr>
            <a:normAutofit/>
          </a:bodyPr>
          <a:lstStyle/>
          <a:p>
            <a:pPr lvl="0"/>
            <a:r>
              <a:rPr lang="en-US" sz="2800" b="1" dirty="0">
                <a:solidFill>
                  <a:srgbClr val="534239"/>
                </a:solidFill>
              </a:rPr>
              <a:t>Pretrial </a:t>
            </a:r>
          </a:p>
          <a:p>
            <a:pPr lvl="1">
              <a:buClr>
                <a:srgbClr val="534239">
                  <a:lumMod val="60000"/>
                  <a:lumOff val="40000"/>
                </a:srgbClr>
              </a:buClr>
            </a:pPr>
            <a:r>
              <a:rPr lang="en-US" dirty="0">
                <a:solidFill>
                  <a:srgbClr val="534239"/>
                </a:solidFill>
              </a:rPr>
              <a:t>All Pretrial participants are managed by America Works for all job readiness and placement needs unless otherwise specified.  </a:t>
            </a:r>
          </a:p>
          <a:p>
            <a:pPr lvl="1">
              <a:buClr>
                <a:srgbClr val="534239">
                  <a:lumMod val="60000"/>
                  <a:lumOff val="40000"/>
                </a:srgbClr>
              </a:buClr>
            </a:pPr>
            <a:r>
              <a:rPr lang="en-US" dirty="0">
                <a:solidFill>
                  <a:srgbClr val="534239"/>
                </a:solidFill>
              </a:rPr>
              <a:t>Once a week, Pretrial Services and America Works meets to discuss each case and its progress; judges receive </a:t>
            </a:r>
            <a:r>
              <a:rPr lang="en-US" dirty="0" smtClean="0">
                <a:solidFill>
                  <a:srgbClr val="534239"/>
                </a:solidFill>
              </a:rPr>
              <a:t>a weekly emailed update report that details the individual’s status/progress and/or trail outcomes.</a:t>
            </a:r>
            <a:endParaRPr lang="en-US" dirty="0">
              <a:solidFill>
                <a:srgbClr val="534239"/>
              </a:solidFill>
            </a:endParaRPr>
          </a:p>
          <a:p>
            <a:pPr lvl="1">
              <a:buClr>
                <a:srgbClr val="534239">
                  <a:lumMod val="60000"/>
                  <a:lumOff val="40000"/>
                </a:srgbClr>
              </a:buClr>
            </a:pPr>
            <a:r>
              <a:rPr lang="en-US" dirty="0">
                <a:solidFill>
                  <a:srgbClr val="534239"/>
                </a:solidFill>
              </a:rPr>
              <a:t>If a participant is out of compliance with their pretrial conditions the judge is notified via rescind immediately.  </a:t>
            </a:r>
          </a:p>
          <a:p>
            <a:endParaRPr lang="en-US" dirty="0"/>
          </a:p>
        </p:txBody>
      </p:sp>
    </p:spTree>
    <p:extLst>
      <p:ext uri="{BB962C8B-B14F-4D97-AF65-F5344CB8AC3E}">
        <p14:creationId xmlns:p14="http://schemas.microsoft.com/office/powerpoint/2010/main" val="357088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DCREP Document Management</a:t>
            </a:r>
            <a:endParaRPr lang="en-US" sz="4400" dirty="0"/>
          </a:p>
        </p:txBody>
      </p:sp>
      <p:sp>
        <p:nvSpPr>
          <p:cNvPr id="3" name="Content Placeholder 2"/>
          <p:cNvSpPr>
            <a:spLocks noGrp="1"/>
          </p:cNvSpPr>
          <p:nvPr>
            <p:ph idx="1"/>
          </p:nvPr>
        </p:nvSpPr>
        <p:spPr>
          <a:xfrm>
            <a:off x="646889" y="1977290"/>
            <a:ext cx="7850221" cy="4365144"/>
          </a:xfrm>
        </p:spPr>
        <p:txBody>
          <a:bodyPr>
            <a:normAutofit/>
          </a:bodyPr>
          <a:lstStyle/>
          <a:p>
            <a:r>
              <a:rPr lang="en-US" sz="1900" dirty="0" smtClean="0"/>
              <a:t>Once a referral is received in the courtroom, the courtroom clerk  given the original copy to the judges administrative assistant.  At that time they are uploaded to the DCREP coordinator.  When the referrals are received by DCREP they are sent directly to the referred program for immediate follow-up.</a:t>
            </a:r>
          </a:p>
          <a:p>
            <a:r>
              <a:rPr lang="en-US" sz="1900" dirty="0" smtClean="0"/>
              <a:t>Each participant is manually entered into a google doc file into its perspective assigned tab location i.e., probation, pretrial or referral.</a:t>
            </a:r>
          </a:p>
          <a:p>
            <a:pPr lvl="1"/>
            <a:r>
              <a:rPr lang="en-US" sz="1900" dirty="0" smtClean="0"/>
              <a:t>For probation, the agent assignment is requested from Parole and Probation via email.</a:t>
            </a:r>
            <a:endParaRPr lang="en-US" sz="1900" dirty="0"/>
          </a:p>
          <a:p>
            <a:pPr lvl="0"/>
            <a:r>
              <a:rPr lang="en-US" sz="1900" dirty="0" smtClean="0">
                <a:solidFill>
                  <a:srgbClr val="534239"/>
                </a:solidFill>
              </a:rPr>
              <a:t>Each participant also receives a color coded file with a label, which is where all hard file documents are maintained in the DCREP area.   </a:t>
            </a:r>
            <a:endParaRPr lang="en-US" sz="1900" dirty="0">
              <a:solidFill>
                <a:srgbClr val="534239"/>
              </a:solidFill>
            </a:endParaRPr>
          </a:p>
          <a:p>
            <a:pPr marL="457200" lvl="1" indent="0">
              <a:buNone/>
            </a:pPr>
            <a:endParaRPr lang="en-US" dirty="0"/>
          </a:p>
        </p:txBody>
      </p:sp>
    </p:spTree>
    <p:extLst>
      <p:ext uri="{BB962C8B-B14F-4D97-AF65-F5344CB8AC3E}">
        <p14:creationId xmlns:p14="http://schemas.microsoft.com/office/powerpoint/2010/main" val="616117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534239"/>
                </a:solidFill>
              </a:rPr>
              <a:t>DCREP Programs</a:t>
            </a:r>
            <a:r>
              <a:rPr lang="en-US" dirty="0">
                <a:solidFill>
                  <a:srgbClr val="534239"/>
                </a:solidFill>
              </a:rPr>
              <a:t>:</a:t>
            </a:r>
            <a:endParaRPr lang="en-US" dirty="0"/>
          </a:p>
        </p:txBody>
      </p:sp>
      <p:sp>
        <p:nvSpPr>
          <p:cNvPr id="3" name="Content Placeholder 2"/>
          <p:cNvSpPr>
            <a:spLocks noGrp="1"/>
          </p:cNvSpPr>
          <p:nvPr>
            <p:ph idx="1"/>
          </p:nvPr>
        </p:nvSpPr>
        <p:spPr>
          <a:xfrm>
            <a:off x="1097280" y="2395579"/>
            <a:ext cx="6949440" cy="3129732"/>
          </a:xfrm>
        </p:spPr>
        <p:txBody>
          <a:bodyPr/>
          <a:lstStyle/>
          <a:p>
            <a:pPr lvl="0"/>
            <a:r>
              <a:rPr lang="en-US" sz="2000" dirty="0">
                <a:solidFill>
                  <a:srgbClr val="534239"/>
                </a:solidFill>
              </a:rPr>
              <a:t>The DCREP also affords </a:t>
            </a:r>
            <a:r>
              <a:rPr lang="en-US" sz="2000" dirty="0" smtClean="0">
                <a:solidFill>
                  <a:srgbClr val="534239"/>
                </a:solidFill>
              </a:rPr>
              <a:t>individual's </a:t>
            </a:r>
            <a:r>
              <a:rPr lang="en-US" sz="2000" dirty="0">
                <a:solidFill>
                  <a:srgbClr val="534239"/>
                </a:solidFill>
              </a:rPr>
              <a:t>an opportunity to find employment with or without the equivalent job training. </a:t>
            </a:r>
          </a:p>
          <a:p>
            <a:pPr lvl="0"/>
            <a:r>
              <a:rPr lang="en-US" sz="2000" dirty="0">
                <a:solidFill>
                  <a:srgbClr val="534239"/>
                </a:solidFill>
              </a:rPr>
              <a:t>Job readiness programs range from two weeks to six months.</a:t>
            </a:r>
          </a:p>
          <a:p>
            <a:pPr lvl="0"/>
            <a:r>
              <a:rPr lang="en-US" sz="2000" dirty="0">
                <a:solidFill>
                  <a:srgbClr val="534239"/>
                </a:solidFill>
              </a:rPr>
              <a:t>Length of training/readiness depends on whether or not an individual is receiving direct assistance for immediate job placement because of previous work experience or they are studying to earn the appropriate certificate.</a:t>
            </a:r>
          </a:p>
          <a:p>
            <a:pPr marL="0" indent="0">
              <a:buNone/>
            </a:pPr>
            <a:endParaRPr lang="en-US" dirty="0"/>
          </a:p>
        </p:txBody>
      </p:sp>
    </p:spTree>
    <p:extLst>
      <p:ext uri="{BB962C8B-B14F-4D97-AF65-F5344CB8AC3E}">
        <p14:creationId xmlns:p14="http://schemas.microsoft.com/office/powerpoint/2010/main" val="2718264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13 Programs: </a:t>
            </a:r>
            <a:br>
              <a:rPr lang="en-US" dirty="0" smtClean="0"/>
            </a:br>
            <a:r>
              <a:rPr lang="en-US" sz="2000" dirty="0" smtClean="0"/>
              <a:t>(Rolling Basis)</a:t>
            </a:r>
            <a:endParaRPr lang="en-US" sz="2000" dirty="0"/>
          </a:p>
        </p:txBody>
      </p:sp>
      <p:sp>
        <p:nvSpPr>
          <p:cNvPr id="4" name="Content Placeholder 2">
            <a:extLst>
              <a:ext uri="{FF2B5EF4-FFF2-40B4-BE49-F238E27FC236}">
                <a16:creationId xmlns="" xmlns:a16="http://schemas.microsoft.com/office/drawing/2014/main" id="{EF07FB66-B16F-4BA5-AF61-981043382429}"/>
              </a:ext>
            </a:extLst>
          </p:cNvPr>
          <p:cNvSpPr txBox="1">
            <a:spLocks/>
          </p:cNvSpPr>
          <p:nvPr/>
        </p:nvSpPr>
        <p:spPr>
          <a:xfrm>
            <a:off x="4747288" y="1887346"/>
            <a:ext cx="4078514" cy="4513454"/>
          </a:xfrm>
          <a:prstGeom prst="rect">
            <a:avLst/>
          </a:prstGeom>
        </p:spPr>
        <p:txBody>
          <a:bodyPr vert="horz" lIns="91440" tIns="45720" rIns="91440" bIns="45720" rtlCol="0">
            <a:noAutofit/>
          </a:bodyPr>
          <a:lst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a:lstStyle>
          <a:p>
            <a:r>
              <a:rPr lang="en-US" sz="1900" dirty="0"/>
              <a:t>Project S.E.R.V.E. by Living Classrooms </a:t>
            </a:r>
          </a:p>
          <a:p>
            <a:r>
              <a:rPr lang="en-US" sz="1900" dirty="0"/>
              <a:t>Project JumpStart</a:t>
            </a:r>
          </a:p>
          <a:p>
            <a:r>
              <a:rPr lang="en-US" sz="1900" dirty="0"/>
              <a:t>STRIVE Training Program by the Center for Urban Families</a:t>
            </a:r>
          </a:p>
          <a:p>
            <a:r>
              <a:rPr lang="en-US" sz="1900" dirty="0"/>
              <a:t>Vehicles for Change</a:t>
            </a:r>
          </a:p>
          <a:p>
            <a:r>
              <a:rPr lang="en-US" sz="1900" dirty="0"/>
              <a:t>JARC- Jane Addams Resource Corporation</a:t>
            </a:r>
          </a:p>
          <a:p>
            <a:r>
              <a:rPr lang="en-US" sz="1900" dirty="0"/>
              <a:t>Northwest Career Center (REC</a:t>
            </a:r>
            <a:r>
              <a:rPr lang="en-US" sz="1900" dirty="0" smtClean="0"/>
              <a:t>)</a:t>
            </a:r>
          </a:p>
          <a:p>
            <a:r>
              <a:rPr lang="en-US" sz="1900" dirty="0" smtClean="0"/>
              <a:t>Bridge 2 Career </a:t>
            </a:r>
            <a:endParaRPr lang="en-US" sz="1900" dirty="0"/>
          </a:p>
        </p:txBody>
      </p:sp>
      <p:sp>
        <p:nvSpPr>
          <p:cNvPr id="5" name="Content Placeholder 2"/>
          <p:cNvSpPr txBox="1">
            <a:spLocks/>
          </p:cNvSpPr>
          <p:nvPr/>
        </p:nvSpPr>
        <p:spPr>
          <a:xfrm>
            <a:off x="668774" y="1887346"/>
            <a:ext cx="4078514" cy="4326197"/>
          </a:xfrm>
          <a:prstGeom prst="rect">
            <a:avLst/>
          </a:prstGeom>
        </p:spPr>
        <p:txBody>
          <a:bodyPr vert="horz" lIns="91440" tIns="45720" rIns="91440" bIns="45720" rtlCol="0">
            <a:noAutofit/>
          </a:bodyPr>
          <a:lst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a:lstStyle>
          <a:p>
            <a:r>
              <a:rPr lang="en-US" sz="1900" dirty="0"/>
              <a:t>America Works</a:t>
            </a:r>
          </a:p>
          <a:p>
            <a:r>
              <a:rPr lang="en-US" sz="1900" dirty="0"/>
              <a:t>Christopher Place Employment Academy (housing provided)</a:t>
            </a:r>
          </a:p>
          <a:p>
            <a:r>
              <a:rPr lang="en-US" sz="1900" dirty="0"/>
              <a:t>Civic Works</a:t>
            </a:r>
          </a:p>
          <a:p>
            <a:r>
              <a:rPr lang="en-US" sz="1900" dirty="0"/>
              <a:t>Goodwill Industries of the Chesapeake</a:t>
            </a:r>
          </a:p>
          <a:p>
            <a:r>
              <a:rPr lang="en-US" sz="1900" dirty="0"/>
              <a:t>Maryland New Directions Maritime and Logistics Training Program</a:t>
            </a:r>
          </a:p>
          <a:p>
            <a:r>
              <a:rPr lang="en-US" sz="1900" dirty="0"/>
              <a:t>Next Course Training Academy by St. Vincent DePaul</a:t>
            </a:r>
          </a:p>
          <a:p>
            <a:endParaRPr lang="en-US" sz="1900" dirty="0"/>
          </a:p>
          <a:p>
            <a:endParaRPr lang="en-US" sz="1900" dirty="0"/>
          </a:p>
          <a:p>
            <a:endParaRPr lang="en-US" sz="1900" dirty="0"/>
          </a:p>
        </p:txBody>
      </p:sp>
    </p:spTree>
    <p:extLst>
      <p:ext uri="{BB962C8B-B14F-4D97-AF65-F5344CB8AC3E}">
        <p14:creationId xmlns:p14="http://schemas.microsoft.com/office/powerpoint/2010/main" val="1296202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4 Programs:</a:t>
            </a:r>
            <a:br>
              <a:rPr lang="en-US" dirty="0" smtClean="0"/>
            </a:br>
            <a:r>
              <a:rPr lang="en-US" sz="2200" dirty="0" smtClean="0"/>
              <a:t>(Quarterly)</a:t>
            </a:r>
            <a:endParaRPr lang="en-US" sz="2200" dirty="0"/>
          </a:p>
        </p:txBody>
      </p:sp>
      <p:sp>
        <p:nvSpPr>
          <p:cNvPr id="3" name="Content Placeholder 2"/>
          <p:cNvSpPr>
            <a:spLocks noGrp="1"/>
          </p:cNvSpPr>
          <p:nvPr>
            <p:ph idx="1"/>
          </p:nvPr>
        </p:nvSpPr>
        <p:spPr>
          <a:xfrm>
            <a:off x="800100" y="2084294"/>
            <a:ext cx="7543800" cy="4127302"/>
          </a:xfrm>
        </p:spPr>
        <p:txBody>
          <a:bodyPr>
            <a:normAutofit/>
          </a:bodyPr>
          <a:lstStyle/>
          <a:p>
            <a:r>
              <a:rPr lang="en-US" sz="2800" dirty="0" smtClean="0"/>
              <a:t>Four </a:t>
            </a:r>
            <a:r>
              <a:rPr lang="en-US" sz="2800" dirty="0"/>
              <a:t>programs accept referrals on a quarterly basis:</a:t>
            </a:r>
          </a:p>
          <a:p>
            <a:pPr lvl="1"/>
            <a:r>
              <a:rPr lang="en-US" sz="2800" dirty="0"/>
              <a:t>Maryland Multi-Housing Association</a:t>
            </a:r>
          </a:p>
          <a:p>
            <a:pPr lvl="1"/>
            <a:r>
              <a:rPr lang="en-US" sz="2800" dirty="0"/>
              <a:t>Power52 (solar energy program created by Ray Lewis) </a:t>
            </a:r>
          </a:p>
          <a:p>
            <a:pPr lvl="1"/>
            <a:r>
              <a:rPr lang="en-US" sz="2800" dirty="0"/>
              <a:t>Maryland Food Bank</a:t>
            </a:r>
          </a:p>
          <a:p>
            <a:pPr lvl="1"/>
            <a:r>
              <a:rPr lang="en-US" sz="2800" dirty="0"/>
              <a:t>Caroline Center </a:t>
            </a:r>
          </a:p>
        </p:txBody>
      </p:sp>
    </p:spTree>
    <p:extLst>
      <p:ext uri="{BB962C8B-B14F-4D97-AF65-F5344CB8AC3E}">
        <p14:creationId xmlns:p14="http://schemas.microsoft.com/office/powerpoint/2010/main" val="858086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099" y="353289"/>
            <a:ext cx="7543800" cy="1096132"/>
          </a:xfrm>
        </p:spPr>
        <p:txBody>
          <a:bodyPr>
            <a:normAutofit fontScale="90000"/>
          </a:bodyPr>
          <a:lstStyle/>
          <a:p>
            <a:r>
              <a:rPr lang="en-US" dirty="0"/>
              <a:t> </a:t>
            </a:r>
            <a:r>
              <a:rPr lang="en-US" sz="4000" dirty="0"/>
              <a:t>Training Offered for Certification in:         </a:t>
            </a:r>
          </a:p>
        </p:txBody>
      </p:sp>
      <p:sp>
        <p:nvSpPr>
          <p:cNvPr id="3" name="Content Placeholder 2"/>
          <p:cNvSpPr>
            <a:spLocks noGrp="1"/>
          </p:cNvSpPr>
          <p:nvPr>
            <p:ph idx="1"/>
          </p:nvPr>
        </p:nvSpPr>
        <p:spPr>
          <a:xfrm>
            <a:off x="530374" y="1723901"/>
            <a:ext cx="4283553" cy="5134099"/>
          </a:xfrm>
        </p:spPr>
        <p:txBody>
          <a:bodyPr>
            <a:noAutofit/>
          </a:bodyPr>
          <a:lstStyle/>
          <a:p>
            <a:r>
              <a:rPr lang="en-US" sz="1600" dirty="0"/>
              <a:t>IC4 Global Computer</a:t>
            </a:r>
          </a:p>
          <a:p>
            <a:r>
              <a:rPr lang="en-US" sz="1600" dirty="0"/>
              <a:t>Auto Mechanic </a:t>
            </a:r>
          </a:p>
          <a:p>
            <a:r>
              <a:rPr lang="en-US" sz="1600" dirty="0"/>
              <a:t>Brownfield Remediation</a:t>
            </a:r>
          </a:p>
          <a:p>
            <a:r>
              <a:rPr lang="en-US" sz="1600" dirty="0"/>
              <a:t>Catering and Food Service Management</a:t>
            </a:r>
          </a:p>
          <a:p>
            <a:r>
              <a:rPr lang="en-US" sz="1600" dirty="0"/>
              <a:t>Construction</a:t>
            </a:r>
          </a:p>
          <a:p>
            <a:r>
              <a:rPr lang="en-US" sz="1600" dirty="0"/>
              <a:t>Energy Retrofitting</a:t>
            </a:r>
          </a:p>
          <a:p>
            <a:r>
              <a:rPr lang="en-US" sz="1600" dirty="0"/>
              <a:t>Stormwater Management</a:t>
            </a:r>
          </a:p>
          <a:p>
            <a:r>
              <a:rPr lang="en-US" sz="1600" dirty="0"/>
              <a:t>DNR Land Resources </a:t>
            </a:r>
          </a:p>
          <a:p>
            <a:r>
              <a:rPr lang="en-US" sz="1600" dirty="0"/>
              <a:t>Fundamentals of Manufacturing </a:t>
            </a:r>
            <a:endParaRPr lang="en-US" sz="1600" dirty="0" smtClean="0"/>
          </a:p>
          <a:p>
            <a:r>
              <a:rPr lang="en-US" sz="1600" dirty="0" smtClean="0"/>
              <a:t>Forklift Operation</a:t>
            </a:r>
            <a:endParaRPr lang="en-US" sz="1600" dirty="0"/>
          </a:p>
        </p:txBody>
      </p:sp>
      <p:sp>
        <p:nvSpPr>
          <p:cNvPr id="4" name="Content Placeholder 2"/>
          <p:cNvSpPr txBox="1">
            <a:spLocks/>
          </p:cNvSpPr>
          <p:nvPr/>
        </p:nvSpPr>
        <p:spPr>
          <a:xfrm>
            <a:off x="4891591" y="1726007"/>
            <a:ext cx="4048128" cy="5152784"/>
          </a:xfrm>
          <a:prstGeom prst="rect">
            <a:avLst/>
          </a:prstGeom>
        </p:spPr>
        <p:txBody>
          <a:bodyPr vert="horz" lIns="91440" tIns="45720" rIns="91440" bIns="45720" rtlCol="0">
            <a:noAutofit/>
          </a:bodyPr>
          <a:lst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a:lstStyle>
          <a:p>
            <a:r>
              <a:rPr lang="en-US" sz="1600" dirty="0" smtClean="0"/>
              <a:t>Carpentry</a:t>
            </a:r>
            <a:endParaRPr lang="en-US" sz="1600" dirty="0"/>
          </a:p>
          <a:p>
            <a:r>
              <a:rPr lang="en-US" sz="1600" dirty="0"/>
              <a:t>OSHA Compliance</a:t>
            </a:r>
          </a:p>
          <a:p>
            <a:r>
              <a:rPr lang="en-US" sz="1600" dirty="0"/>
              <a:t>Maritime Careers at the Port of Baltimore </a:t>
            </a:r>
          </a:p>
          <a:p>
            <a:r>
              <a:rPr lang="en-US" sz="1600" dirty="0"/>
              <a:t>Solar Panel Installation</a:t>
            </a:r>
          </a:p>
          <a:p>
            <a:r>
              <a:rPr lang="en-US" sz="1600" dirty="0"/>
              <a:t>Welding </a:t>
            </a:r>
          </a:p>
          <a:p>
            <a:r>
              <a:rPr lang="en-US" sz="1600" dirty="0"/>
              <a:t>Computer Numerical Control </a:t>
            </a:r>
          </a:p>
          <a:p>
            <a:r>
              <a:rPr lang="en-US" sz="1600" dirty="0"/>
              <a:t>Warehouse Support</a:t>
            </a:r>
          </a:p>
          <a:p>
            <a:r>
              <a:rPr lang="en-US" sz="1600" dirty="0"/>
              <a:t>Transportation </a:t>
            </a:r>
            <a:endParaRPr lang="en-US" sz="1600" dirty="0" smtClean="0"/>
          </a:p>
          <a:p>
            <a:r>
              <a:rPr lang="en-US" sz="1600" dirty="0" smtClean="0"/>
              <a:t>CNA, GNA and Pharmacy Technician</a:t>
            </a:r>
            <a:endParaRPr lang="en-US" sz="1600" dirty="0"/>
          </a:p>
        </p:txBody>
      </p:sp>
    </p:spTree>
    <p:extLst>
      <p:ext uri="{BB962C8B-B14F-4D97-AF65-F5344CB8AC3E}">
        <p14:creationId xmlns:p14="http://schemas.microsoft.com/office/powerpoint/2010/main" val="3172378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DCREP Statistics:</a:t>
            </a:r>
          </a:p>
        </p:txBody>
      </p:sp>
      <p:sp>
        <p:nvSpPr>
          <p:cNvPr id="3" name="Content Placeholder 2"/>
          <p:cNvSpPr>
            <a:spLocks noGrp="1"/>
          </p:cNvSpPr>
          <p:nvPr>
            <p:ph idx="1"/>
          </p:nvPr>
        </p:nvSpPr>
        <p:spPr>
          <a:xfrm>
            <a:off x="688637" y="1986844"/>
            <a:ext cx="7766726" cy="4490156"/>
          </a:xfrm>
        </p:spPr>
        <p:txBody>
          <a:bodyPr>
            <a:normAutofit/>
          </a:bodyPr>
          <a:lstStyle/>
          <a:p>
            <a:r>
              <a:rPr lang="en-US" sz="2000" dirty="0"/>
              <a:t>Graduation Ceremonies: </a:t>
            </a:r>
          </a:p>
          <a:p>
            <a:pPr lvl="1"/>
            <a:r>
              <a:rPr lang="en-US" sz="1700" dirty="0"/>
              <a:t>A person is considered a graduate if they obtain and maintain a job for 3 </a:t>
            </a:r>
            <a:r>
              <a:rPr lang="en-US" sz="1700" dirty="0" smtClean="0"/>
              <a:t>consecutive months</a:t>
            </a:r>
            <a:r>
              <a:rPr lang="en-US" sz="1700" dirty="0"/>
              <a:t>. </a:t>
            </a:r>
            <a:r>
              <a:rPr lang="en-US" sz="1700" dirty="0" smtClean="0"/>
              <a:t>(this is in addition to any certification/training requirements)</a:t>
            </a:r>
            <a:endParaRPr lang="en-US" sz="1700" dirty="0"/>
          </a:p>
          <a:p>
            <a:pPr lvl="1"/>
            <a:r>
              <a:rPr lang="en-US" sz="1700" dirty="0"/>
              <a:t>March 9, 2017: First graduation ceremony for 12 graduates.</a:t>
            </a:r>
          </a:p>
          <a:p>
            <a:pPr lvl="1"/>
            <a:r>
              <a:rPr lang="en-US" sz="1700" dirty="0"/>
              <a:t>August 25, 2017: Second graduation ceremony for 26 graduates.</a:t>
            </a:r>
          </a:p>
          <a:p>
            <a:pPr lvl="1"/>
            <a:r>
              <a:rPr lang="en-US" sz="1700" dirty="0"/>
              <a:t>December 5, 2017: Third graduation ceremony for 28 graduates.</a:t>
            </a:r>
          </a:p>
          <a:p>
            <a:pPr lvl="1"/>
            <a:r>
              <a:rPr lang="en-US" sz="1700" dirty="0"/>
              <a:t>May 4, 2018: Fourth graduation ceremony for 25 graduates. </a:t>
            </a:r>
          </a:p>
          <a:p>
            <a:pPr lvl="1"/>
            <a:r>
              <a:rPr lang="en-US" sz="1700" dirty="0"/>
              <a:t>October 24, 2018: Fifth graduation ceremony for </a:t>
            </a:r>
            <a:r>
              <a:rPr lang="en-US" sz="1700" dirty="0" smtClean="0"/>
              <a:t>32 </a:t>
            </a:r>
            <a:r>
              <a:rPr lang="en-US" sz="1700" dirty="0"/>
              <a:t>graduates. </a:t>
            </a:r>
          </a:p>
          <a:p>
            <a:pPr lvl="1"/>
            <a:r>
              <a:rPr lang="en-US" sz="1700" dirty="0" smtClean="0"/>
              <a:t>123 </a:t>
            </a:r>
            <a:r>
              <a:rPr lang="en-US" sz="1700" dirty="0"/>
              <a:t>total graduates</a:t>
            </a:r>
          </a:p>
        </p:txBody>
      </p:sp>
    </p:spTree>
    <p:extLst>
      <p:ext uri="{BB962C8B-B14F-4D97-AF65-F5344CB8AC3E}">
        <p14:creationId xmlns:p14="http://schemas.microsoft.com/office/powerpoint/2010/main" val="2709728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DCREP Statistics:</a:t>
            </a:r>
          </a:p>
        </p:txBody>
      </p:sp>
      <p:sp>
        <p:nvSpPr>
          <p:cNvPr id="4" name="Content Placeholder 2">
            <a:extLst>
              <a:ext uri="{FF2B5EF4-FFF2-40B4-BE49-F238E27FC236}">
                <a16:creationId xmlns="" xmlns:a16="http://schemas.microsoft.com/office/drawing/2014/main" id="{4473841D-B3E7-4120-B2F2-2CBB6A118EDD}"/>
              </a:ext>
            </a:extLst>
          </p:cNvPr>
          <p:cNvSpPr txBox="1">
            <a:spLocks noGrp="1"/>
          </p:cNvSpPr>
          <p:nvPr>
            <p:ph idx="1"/>
          </p:nvPr>
        </p:nvSpPr>
        <p:spPr>
          <a:xfrm>
            <a:off x="1097280" y="2084293"/>
            <a:ext cx="6949440" cy="4121953"/>
          </a:xfrm>
          <a:prstGeom prst="rect">
            <a:avLst/>
          </a:prstGeom>
        </p:spPr>
        <p:txBody>
          <a:bodyPr vert="horz" lIns="91440" tIns="45720" rIns="91440" bIns="45720" rtlCol="0">
            <a:noAutofit/>
          </a:bodyPr>
          <a:lstStyle>
            <a:lvl1pPr marL="457200" indent="-457200" algn="l" defTabSz="914400" rtl="0" eaLnBrk="1" latinLnBrk="0" hangingPunct="1">
              <a:spcBef>
                <a:spcPts val="2000"/>
              </a:spcBef>
              <a:buSzPct val="10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500"/>
              </a:spcBef>
              <a:buClr>
                <a:schemeClr val="tx1">
                  <a:lumMod val="60000"/>
                  <a:lumOff val="40000"/>
                </a:schemeClr>
              </a:buClr>
              <a:buSzPct val="10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500"/>
              </a:spcBef>
              <a:buClr>
                <a:schemeClr val="tx1">
                  <a:lumMod val="60000"/>
                  <a:lumOff val="40000"/>
                </a:schemeClr>
              </a:buClr>
              <a:buSzPct val="100000"/>
              <a:buFont typeface="Wingdings" pitchFamily="2" charset="2"/>
              <a:buChar char=""/>
              <a:defRPr sz="1800" kern="1200">
                <a:solidFill>
                  <a:schemeClr val="tx1"/>
                </a:solidFill>
                <a:latin typeface="+mn-lt"/>
                <a:ea typeface="+mn-ea"/>
                <a:cs typeface="+mn-cs"/>
              </a:defRPr>
            </a:lvl4pPr>
            <a:lvl5pPr marL="2286000" indent="-457200" algn="l" defTabSz="914400" rtl="0" eaLnBrk="1" latinLnBrk="0" hangingPunct="1">
              <a:spcBef>
                <a:spcPts val="1500"/>
              </a:spcBef>
              <a:buSzPct val="100000"/>
              <a:buFont typeface="Wingdings" pitchFamily="2" charset="2"/>
              <a:buChar char=""/>
              <a:defRPr sz="1800" kern="1200">
                <a:solidFill>
                  <a:schemeClr val="tx1"/>
                </a:solidFill>
                <a:latin typeface="+mn-lt"/>
                <a:ea typeface="+mn-ea"/>
                <a:cs typeface="+mn-cs"/>
              </a:defRPr>
            </a:lvl5pPr>
            <a:lvl6pPr marL="27432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a:solidFill>
                  <a:schemeClr val="tx1"/>
                </a:solidFill>
                <a:latin typeface="+mn-lt"/>
                <a:ea typeface="+mn-ea"/>
                <a:cs typeface="+mn-cs"/>
              </a:defRPr>
            </a:lvl6pPr>
            <a:lvl7pPr marL="32004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7pPr>
            <a:lvl8pPr marL="3657600" indent="-457200" algn="l" defTabSz="914400" rtl="0" eaLnBrk="1" latinLnBrk="0" hangingPunct="1">
              <a:spcBef>
                <a:spcPts val="1500"/>
              </a:spcBef>
              <a:buClr>
                <a:schemeClr val="tx1">
                  <a:lumMod val="60000"/>
                  <a:lumOff val="40000"/>
                </a:schemeClr>
              </a:buClr>
              <a:buSzPct val="100000"/>
              <a:buFont typeface="Wingdings" pitchFamily="2" charset="2"/>
              <a:buChar char=""/>
              <a:tabLst/>
              <a:defRPr sz="1800" kern="1200" baseline="0">
                <a:solidFill>
                  <a:schemeClr val="tx1"/>
                </a:solidFill>
                <a:latin typeface="+mn-lt"/>
                <a:ea typeface="+mn-ea"/>
                <a:cs typeface="+mn-cs"/>
              </a:defRPr>
            </a:lvl8pPr>
            <a:lvl9pPr marL="4114800" indent="-457200" algn="l" defTabSz="914400" rtl="0" eaLnBrk="1" latinLnBrk="0" hangingPunct="1">
              <a:spcBef>
                <a:spcPts val="1500"/>
              </a:spcBef>
              <a:buSzPct val="100000"/>
              <a:buFont typeface="Wingdings" pitchFamily="2" charset="2"/>
              <a:buChar char=""/>
              <a:tabLst/>
              <a:defRPr sz="1800" kern="1200" baseline="0">
                <a:solidFill>
                  <a:schemeClr val="tx1"/>
                </a:solidFill>
                <a:latin typeface="+mn-lt"/>
                <a:ea typeface="+mn-ea"/>
                <a:cs typeface="+mn-cs"/>
              </a:defRPr>
            </a:lvl9pPr>
          </a:lstStyle>
          <a:p>
            <a:r>
              <a:rPr lang="en-US" sz="1800" b="1" dirty="0"/>
              <a:t>Statistics: </a:t>
            </a:r>
          </a:p>
          <a:p>
            <a:pPr lvl="1"/>
            <a:r>
              <a:rPr lang="en-US" sz="1800" dirty="0"/>
              <a:t>All 28 judges sitting on the City bench are participating in the DCREP.</a:t>
            </a:r>
          </a:p>
          <a:p>
            <a:pPr lvl="1"/>
            <a:r>
              <a:rPr lang="en-US" sz="1800" dirty="0"/>
              <a:t>4 specially assigned probation agents in Baltimore City.</a:t>
            </a:r>
          </a:p>
          <a:p>
            <a:pPr lvl="1"/>
            <a:r>
              <a:rPr lang="en-US" sz="1800" dirty="0"/>
              <a:t>2 specially assigned pretrial services agents in Baltimore City. </a:t>
            </a:r>
          </a:p>
          <a:p>
            <a:pPr lvl="1"/>
            <a:r>
              <a:rPr lang="en-US" sz="1800" dirty="0"/>
              <a:t>Over 350 people are currently enrolled in the DCREP: </a:t>
            </a:r>
          </a:p>
          <a:p>
            <a:pPr lvl="2"/>
            <a:r>
              <a:rPr lang="en-US" dirty="0" smtClean="0"/>
              <a:t>200 </a:t>
            </a:r>
            <a:r>
              <a:rPr lang="en-US" dirty="0"/>
              <a:t>individuals as a condition of their probation</a:t>
            </a:r>
          </a:p>
          <a:p>
            <a:pPr lvl="2"/>
            <a:r>
              <a:rPr lang="en-US" dirty="0" smtClean="0"/>
              <a:t>50 </a:t>
            </a:r>
            <a:r>
              <a:rPr lang="en-US" dirty="0"/>
              <a:t>individuals in the pretrial program  </a:t>
            </a:r>
          </a:p>
          <a:p>
            <a:pPr lvl="2"/>
            <a:r>
              <a:rPr lang="en-US" dirty="0" smtClean="0"/>
              <a:t>100 </a:t>
            </a:r>
            <a:r>
              <a:rPr lang="en-US" dirty="0"/>
              <a:t>individuals as referrals</a:t>
            </a:r>
          </a:p>
        </p:txBody>
      </p:sp>
    </p:spTree>
    <p:extLst>
      <p:ext uri="{BB962C8B-B14F-4D97-AF65-F5344CB8AC3E}">
        <p14:creationId xmlns:p14="http://schemas.microsoft.com/office/powerpoint/2010/main" val="1674995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DCREP’s Evolution</a:t>
            </a:r>
            <a:endParaRPr lang="en-US" dirty="0"/>
          </a:p>
        </p:txBody>
      </p:sp>
      <p:sp>
        <p:nvSpPr>
          <p:cNvPr id="3" name="Content Placeholder 2"/>
          <p:cNvSpPr>
            <a:spLocks noGrp="1"/>
          </p:cNvSpPr>
          <p:nvPr>
            <p:ph idx="1"/>
          </p:nvPr>
        </p:nvSpPr>
        <p:spPr>
          <a:xfrm>
            <a:off x="612843" y="2084293"/>
            <a:ext cx="7898859" cy="4335961"/>
          </a:xfrm>
        </p:spPr>
        <p:txBody>
          <a:bodyPr/>
          <a:lstStyle/>
          <a:p>
            <a:r>
              <a:rPr lang="en-US" dirty="0" smtClean="0"/>
              <a:t>From inception through its first 18 months, DCREP was run solely by Judge Pastore Klein and unpaid law volunteers and interns.  </a:t>
            </a:r>
          </a:p>
          <a:p>
            <a:r>
              <a:rPr lang="en-US" dirty="0" smtClean="0"/>
              <a:t>As of April 2018, DCREP received the grant award from </a:t>
            </a:r>
            <a:r>
              <a:rPr lang="en-US" dirty="0"/>
              <a:t>the </a:t>
            </a:r>
            <a:r>
              <a:rPr lang="en-US" dirty="0" smtClean="0"/>
              <a:t>Governor's Office of Crime Control and Prevention (GOCCP)-Edward </a:t>
            </a:r>
            <a:r>
              <a:rPr lang="en-US" dirty="0"/>
              <a:t>J. Byrne Memorial Justice Assistance Grant (BJAG</a:t>
            </a:r>
            <a:r>
              <a:rPr lang="en-US" dirty="0" smtClean="0"/>
              <a:t>), to hire its first paid employee.</a:t>
            </a:r>
          </a:p>
          <a:p>
            <a:r>
              <a:rPr lang="en-US" dirty="0" smtClean="0"/>
              <a:t>DCREP is in need to continuing the trend of hiring more paid staff to maintain and outline one of Baltimore City’s most effective reentry programs, to continue to grow the program outside of the scope of the Baltimore City’s Judiciary.    </a:t>
            </a:r>
            <a:endParaRPr lang="en-US" dirty="0"/>
          </a:p>
        </p:txBody>
      </p:sp>
    </p:spTree>
    <p:extLst>
      <p:ext uri="{BB962C8B-B14F-4D97-AF65-F5344CB8AC3E}">
        <p14:creationId xmlns:p14="http://schemas.microsoft.com/office/powerpoint/2010/main" val="3818076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Hopes for the Future:</a:t>
            </a:r>
          </a:p>
        </p:txBody>
      </p:sp>
      <p:sp>
        <p:nvSpPr>
          <p:cNvPr id="3" name="Content Placeholder 2"/>
          <p:cNvSpPr>
            <a:spLocks noGrp="1"/>
          </p:cNvSpPr>
          <p:nvPr>
            <p:ph idx="1"/>
          </p:nvPr>
        </p:nvSpPr>
        <p:spPr>
          <a:xfrm>
            <a:off x="408561" y="2084293"/>
            <a:ext cx="8317149" cy="4355418"/>
          </a:xfrm>
        </p:spPr>
        <p:txBody>
          <a:bodyPr>
            <a:normAutofit/>
          </a:bodyPr>
          <a:lstStyle/>
          <a:p>
            <a:r>
              <a:rPr lang="en-US" sz="1800" dirty="0"/>
              <a:t>The program will continue to serve probationers, pretrial defendants, and individuals who contact the court on their own seeking help and opportunities. </a:t>
            </a:r>
          </a:p>
          <a:p>
            <a:r>
              <a:rPr lang="en-US" sz="1800" dirty="0" smtClean="0"/>
              <a:t>DCREP </a:t>
            </a:r>
            <a:r>
              <a:rPr lang="en-US" sz="1800" dirty="0"/>
              <a:t>hopes to continually increase the number of participants in the program, especially through the pretrial program since pretrial services will now specifically request </a:t>
            </a:r>
            <a:r>
              <a:rPr lang="en-US" sz="1800" dirty="0" smtClean="0"/>
              <a:t>DCREP </a:t>
            </a:r>
            <a:r>
              <a:rPr lang="en-US" sz="1800" dirty="0"/>
              <a:t>during bail review hearings. </a:t>
            </a:r>
            <a:endParaRPr lang="en-US" sz="1800" dirty="0" smtClean="0"/>
          </a:p>
          <a:p>
            <a:r>
              <a:rPr lang="en-US" sz="1800" dirty="0" smtClean="0"/>
              <a:t>DCREP </a:t>
            </a:r>
            <a:r>
              <a:rPr lang="en-US" sz="1800" dirty="0"/>
              <a:t>plans at least 2 graduation ceremonies in the coming year for participants who have successfully completed the program. </a:t>
            </a:r>
          </a:p>
          <a:p>
            <a:r>
              <a:rPr lang="en-US" sz="1800" dirty="0" smtClean="0"/>
              <a:t>DCREP </a:t>
            </a:r>
            <a:r>
              <a:rPr lang="en-US" sz="1800" dirty="0"/>
              <a:t>hopes to secure funding </a:t>
            </a:r>
            <a:r>
              <a:rPr lang="en-US" sz="1800" dirty="0" smtClean="0"/>
              <a:t>for 3 permanent DCREP staff members to </a:t>
            </a:r>
            <a:r>
              <a:rPr lang="en-US" sz="1800" dirty="0"/>
              <a:t>continue to aid the reentry population. </a:t>
            </a:r>
            <a:endParaRPr lang="en-US" sz="1800" dirty="0" smtClean="0"/>
          </a:p>
          <a:p>
            <a:r>
              <a:rPr lang="en-US" sz="1800" dirty="0" smtClean="0"/>
              <a:t>DCREP wishes to add to it SharePoint by incorporating a more sustainable database for data maintenance.</a:t>
            </a:r>
          </a:p>
          <a:p>
            <a:endParaRPr lang="en-US" sz="1800" dirty="0"/>
          </a:p>
        </p:txBody>
      </p:sp>
    </p:spTree>
    <p:extLst>
      <p:ext uri="{BB962C8B-B14F-4D97-AF65-F5344CB8AC3E}">
        <p14:creationId xmlns:p14="http://schemas.microsoft.com/office/powerpoint/2010/main" val="362132088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4" Type="http://schemas.openxmlformats.org/officeDocument/2006/relationships/image" Target="../media/image4.jpeg"/></Relationships>
</file>

<file path=ppt/theme/theme1.xml><?xml version="1.0" encoding="utf-8"?>
<a:theme xmlns:a="http://schemas.openxmlformats.org/drawingml/2006/main" name="Formal">
  <a:themeElements>
    <a:clrScheme name="Formal">
      <a:dk1>
        <a:srgbClr val="534239"/>
      </a:dk1>
      <a:lt1>
        <a:srgbClr val="FFFFFF"/>
      </a:lt1>
      <a:dk2>
        <a:srgbClr val="3D3A48"/>
      </a:dk2>
      <a:lt2>
        <a:srgbClr val="E1DFD1"/>
      </a:lt2>
      <a:accent1>
        <a:srgbClr val="907F76"/>
      </a:accent1>
      <a:accent2>
        <a:srgbClr val="A46645"/>
      </a:accent2>
      <a:accent3>
        <a:srgbClr val="CD9C47"/>
      </a:accent3>
      <a:accent4>
        <a:srgbClr val="9A92CD"/>
      </a:accent4>
      <a:accent5>
        <a:srgbClr val="7D639B"/>
      </a:accent5>
      <a:accent6>
        <a:srgbClr val="733678"/>
      </a:accent6>
      <a:hlink>
        <a:srgbClr val="A84914"/>
      </a:hlink>
      <a:folHlink>
        <a:srgbClr val="B25672"/>
      </a:folHlink>
    </a:clrScheme>
    <a:fontScheme name="Formal">
      <a:majorFont>
        <a:latin typeface="Garamond"/>
        <a:ea typeface=""/>
        <a:cs typeface=""/>
        <a:font script="Jpan" typeface="ヒラギノ明朝 Pro W3"/>
        <a:font script="Hans" typeface="宋体"/>
        <a:font script="Hant" typeface="新細明體"/>
      </a:majorFont>
      <a:minorFont>
        <a:latin typeface="Garamond"/>
        <a:ea typeface=""/>
        <a:cs typeface=""/>
        <a:font script="Jpan" typeface="ヒラギノ明朝 Pro W3"/>
        <a:font script="Hans" typeface="宋体"/>
        <a:font script="Hant" typeface="新細明體"/>
      </a:minorFont>
    </a:fontScheme>
    <a:fmtScheme name="Formal">
      <a:fillStyleLst>
        <a:solidFill>
          <a:schemeClr val="phClr"/>
        </a:solidFill>
        <a:blipFill rotWithShape="1">
          <a:blip xmlns:r="http://schemas.openxmlformats.org/officeDocument/2006/relationships" r:embed="rId1">
            <a:duotone>
              <a:schemeClr val="phClr">
                <a:tint val="60000"/>
                <a:satMod val="200000"/>
              </a:schemeClr>
              <a:schemeClr val="phClr">
                <a:shade val="90000"/>
                <a:satMod val="150000"/>
              </a:schemeClr>
            </a:duotone>
          </a:blip>
          <a:tile tx="0" ty="0" sx="50000" sy="50000" flip="none" algn="tl"/>
        </a:blipFill>
        <a:blipFill rotWithShape="1">
          <a:blip xmlns:r="http://schemas.openxmlformats.org/officeDocument/2006/relationships" r:embed="rId2">
            <a:duotone>
              <a:schemeClr val="phClr">
                <a:tint val="80000"/>
                <a:satMod val="135000"/>
              </a:schemeClr>
              <a:schemeClr val="phClr">
                <a:shade val="80000"/>
                <a:satMod val="150000"/>
              </a:schemeClr>
            </a:duotone>
          </a:blip>
          <a:tile tx="0" ty="0" sx="65000" sy="65000" flip="none" algn="tl"/>
        </a:blipFill>
      </a:fillStyleLst>
      <a:lnStyleLst>
        <a:ln w="12700" cap="flat" cmpd="sng" algn="ctr">
          <a:solidFill>
            <a:schemeClr val="phClr">
              <a:shade val="95000"/>
              <a:satMod val="105000"/>
            </a:schemeClr>
          </a:solidFill>
          <a:prstDash val="solid"/>
          <a:miter/>
        </a:ln>
        <a:ln w="25400" cap="flat" cmpd="sng" algn="ctr">
          <a:solidFill>
            <a:schemeClr val="phClr">
              <a:shade val="90000"/>
              <a:alpha val="90000"/>
            </a:schemeClr>
          </a:solidFill>
          <a:prstDash val="solid"/>
          <a:miter/>
        </a:ln>
        <a:ln w="38100" cap="flat" cmpd="sng" algn="ctr">
          <a:solidFill>
            <a:schemeClr val="phClr">
              <a:shade val="85000"/>
              <a:alpha val="90000"/>
              <a:satMod val="125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outerShdw blurRad="88900" dist="38100" dir="5400000" sx="101000" sy="101000" rotWithShape="0">
              <a:srgbClr val="000000">
                <a:alpha val="50000"/>
              </a:srgbClr>
            </a:outerShdw>
          </a:effectLst>
          <a:scene3d>
            <a:camera prst="orthographicFront">
              <a:rot lat="0" lon="0" rev="0"/>
            </a:camera>
            <a:lightRig rig="morning" dir="t">
              <a:rot lat="0" lon="0" rev="6000000"/>
            </a:lightRig>
          </a:scene3d>
          <a:sp3d prstMaterial="metal">
            <a:bevelT w="25400" h="12700" prst="artDeco"/>
          </a:sp3d>
        </a:effectStyle>
      </a:effectStyleLst>
      <a:bgFillStyleLst>
        <a:solidFill>
          <a:schemeClr val="phClr"/>
        </a:solidFill>
        <a:blipFill rotWithShape="1">
          <a:blip xmlns:r="http://schemas.openxmlformats.org/officeDocument/2006/relationships" r:embed="rId3">
            <a:duotone>
              <a:schemeClr val="phClr">
                <a:tint val="50000"/>
                <a:satMod val="250000"/>
              </a:schemeClr>
              <a:schemeClr val="phClr">
                <a:shade val="80000"/>
                <a:satMod val="175000"/>
              </a:schemeClr>
            </a:duotone>
          </a:blip>
          <a:stretch/>
        </a:blipFill>
        <a:blipFill rotWithShape="1">
          <a:blip xmlns:r="http://schemas.openxmlformats.org/officeDocument/2006/relationships" r:embed="rId4">
            <a:duotone>
              <a:schemeClr val="phClr">
                <a:tint val="10000"/>
                <a:satMod val="260000"/>
                <a:lumMod val="115000"/>
              </a:schemeClr>
              <a:schemeClr val="phClr">
                <a:shade val="75000"/>
                <a:satMod val="175000"/>
                <a:lumMod val="105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Formal.thmx</Template>
  <TotalTime>670</TotalTime>
  <Words>1806</Words>
  <Application>Microsoft Office PowerPoint</Application>
  <PresentationFormat>On-screen Show (4:3)</PresentationFormat>
  <Paragraphs>157</Paragraphs>
  <Slides>21</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Garamond</vt:lpstr>
      <vt:lpstr>Wingdings</vt:lpstr>
      <vt:lpstr>Formal</vt:lpstr>
      <vt:lpstr>The District Court Reentry Project (DCREP)</vt:lpstr>
      <vt:lpstr>Origin:</vt:lpstr>
      <vt:lpstr>Purpose and Planning:</vt:lpstr>
      <vt:lpstr>Getting DCREP Started:</vt:lpstr>
      <vt:lpstr>DCREP in the Justice System:</vt:lpstr>
      <vt:lpstr>Cooperation with Judges:</vt:lpstr>
      <vt:lpstr>DCREP First Year:</vt:lpstr>
      <vt:lpstr>DCREP Referral Expansion:</vt:lpstr>
      <vt:lpstr>DCREP Pretrial Expansion:</vt:lpstr>
      <vt:lpstr>DCREP Case Management  Probation </vt:lpstr>
      <vt:lpstr>DCREP Case Management  Referral</vt:lpstr>
      <vt:lpstr>DCREP Case Management  Pretrial</vt:lpstr>
      <vt:lpstr>DCREP Document Management</vt:lpstr>
      <vt:lpstr>DCREP Programs:</vt:lpstr>
      <vt:lpstr>13 Programs:  (Rolling Basis)</vt:lpstr>
      <vt:lpstr>4 Programs: (Quarterly)</vt:lpstr>
      <vt:lpstr> Training Offered for Certification in:         </vt:lpstr>
      <vt:lpstr>DCREP Statistics:</vt:lpstr>
      <vt:lpstr>DCREP Statistics:</vt:lpstr>
      <vt:lpstr>DCREP’s Evolution</vt:lpstr>
      <vt:lpstr>Hopes for the Future:</vt:lpstr>
    </vt:vector>
  </TitlesOfParts>
  <Company>University of Richmond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Court Re-Entry Project (DCREP)</dc:title>
  <dc:creator>Abbey Beichler</dc:creator>
  <cp:lastModifiedBy>Mia Clark</cp:lastModifiedBy>
  <cp:revision>112</cp:revision>
  <cp:lastPrinted>2018-11-19T21:17:20Z</cp:lastPrinted>
  <dcterms:created xsi:type="dcterms:W3CDTF">2017-05-19T00:34:16Z</dcterms:created>
  <dcterms:modified xsi:type="dcterms:W3CDTF">2018-11-19T21:18:26Z</dcterms:modified>
</cp:coreProperties>
</file>