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Ex1.xml" ContentType="application/vnd.ms-office.chartex+xml"/>
  <Override PartName="/ppt/charts/style6.xml" ContentType="application/vnd.ms-office.chartstyle+xml"/>
  <Override PartName="/ppt/charts/colors6.xml" ContentType="application/vnd.ms-office.chartcolorstyle+xml"/>
  <Override PartName="/ppt/charts/chart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8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0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1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2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997" r:id="rId4"/>
  </p:sldMasterIdLst>
  <p:sldIdLst>
    <p:sldId id="256" r:id="rId5"/>
    <p:sldId id="267" r:id="rId6"/>
    <p:sldId id="307" r:id="rId7"/>
    <p:sldId id="312" r:id="rId8"/>
    <p:sldId id="277" r:id="rId9"/>
    <p:sldId id="313" r:id="rId10"/>
    <p:sldId id="281" r:id="rId11"/>
    <p:sldId id="272" r:id="rId12"/>
    <p:sldId id="274" r:id="rId13"/>
    <p:sldId id="261" r:id="rId14"/>
    <p:sldId id="279" r:id="rId15"/>
    <p:sldId id="297" r:id="rId16"/>
    <p:sldId id="308" r:id="rId17"/>
    <p:sldId id="295" r:id="rId18"/>
    <p:sldId id="311" r:id="rId19"/>
    <p:sldId id="298" r:id="rId20"/>
    <p:sldId id="299" r:id="rId21"/>
    <p:sldId id="301" r:id="rId22"/>
    <p:sldId id="305" r:id="rId23"/>
    <p:sldId id="304" r:id="rId24"/>
    <p:sldId id="27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75BA17A-5289-4112-BA72-C701D554E5F8}">
          <p14:sldIdLst>
            <p14:sldId id="256"/>
            <p14:sldId id="267"/>
            <p14:sldId id="307"/>
            <p14:sldId id="312"/>
            <p14:sldId id="277"/>
            <p14:sldId id="313"/>
            <p14:sldId id="281"/>
            <p14:sldId id="272"/>
            <p14:sldId id="274"/>
            <p14:sldId id="261"/>
            <p14:sldId id="279"/>
            <p14:sldId id="297"/>
            <p14:sldId id="308"/>
            <p14:sldId id="295"/>
            <p14:sldId id="311"/>
            <p14:sldId id="298"/>
            <p14:sldId id="299"/>
            <p14:sldId id="301"/>
            <p14:sldId id="305"/>
            <p14:sldId id="304"/>
          </p14:sldIdLst>
        </p14:section>
        <p14:section name="Untitled Section" id="{71E27FEF-0A7A-4739-958B-B7E9F743DBE8}">
          <p14:sldIdLst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4CF"/>
    <a:srgbClr val="2F456D"/>
    <a:srgbClr val="FBBF29"/>
    <a:srgbClr val="17A05D"/>
    <a:srgbClr val="0288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4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r>
              <a:rPr lang="en-US" sz="2800" dirty="0">
                <a:latin typeface="Montserrat" panose="00000500000000000000" pitchFamily="2" charset="0"/>
                <a:cs typeface="Times New Roman" panose="02020603050405020304" pitchFamily="18" charset="0"/>
              </a:rPr>
              <a:t>Type of Incidents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Type of Incident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46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7784-4D1B-BA73-5E1A9125988C}"/>
                </c:ext>
              </c:extLst>
            </c:dLbl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Fatal Shootings</c:v>
                </c:pt>
                <c:pt idx="1">
                  <c:v>Fatal Vehicle Pursuits/Collisions</c:v>
                </c:pt>
                <c:pt idx="2">
                  <c:v>In-Custody Deaths</c:v>
                </c:pt>
                <c:pt idx="3">
                  <c:v>Fatal Traffic Collisions</c:v>
                </c:pt>
                <c:pt idx="4">
                  <c:v>Use of Force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46</c:v>
                </c:pt>
                <c:pt idx="1">
                  <c:v>30</c:v>
                </c:pt>
                <c:pt idx="2">
                  <c:v>10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84-4D1B-BA73-5E1A912598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2836991"/>
        <c:axId val="442839903"/>
      </c:barChart>
      <c:valAx>
        <c:axId val="442839903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2836991"/>
        <c:crosses val="autoZero"/>
        <c:crossBetween val="between"/>
      </c:valAx>
      <c:catAx>
        <c:axId val="44283699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4283990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Gender of Involved Officers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0AB1-40B0-81AC-213017C3EA9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AB1-40B0-81AC-213017C3EA9C}"/>
              </c:ext>
            </c:extLst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200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B1-40B0-81AC-213017C3EA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383501391"/>
        <c:axId val="102758431"/>
      </c:barChart>
      <c:valAx>
        <c:axId val="102758431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83501391"/>
        <c:crosses val="autoZero"/>
        <c:crossBetween val="between"/>
      </c:valAx>
      <c:catAx>
        <c:axId val="138350139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10275843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r>
              <a:rPr lang="en-US" dirty="0">
                <a:latin typeface="Montserrat" panose="00000500000000000000" pitchFamily="2" charset="0"/>
                <a:cs typeface="Times New Roman" panose="02020603050405020304" pitchFamily="18" charset="0"/>
              </a:rPr>
              <a:t>Race</a:t>
            </a:r>
            <a:r>
              <a:rPr lang="en-US" baseline="0" dirty="0">
                <a:latin typeface="Montserrat" panose="00000500000000000000" pitchFamily="2" charset="0"/>
                <a:cs typeface="Times New Roman" panose="02020603050405020304" pitchFamily="18" charset="0"/>
              </a:rPr>
              <a:t> of Involved Officers</a:t>
            </a:r>
            <a:endParaRPr lang="en-US" dirty="0">
              <a:latin typeface="Montserrat" panose="00000500000000000000" pitchFamily="2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9770478618716786"/>
          <c:y val="0.13354380426203627"/>
          <c:w val="0.7712699181486995"/>
          <c:h val="0.766355890596548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Race of Involved Officer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EE8-4654-94DE-62221579D31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EE8-4654-94DE-62221579D31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EE8-4654-94DE-62221579D31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EE8-4654-94DE-62221579D319}"/>
              </c:ext>
            </c:extLst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White</c:v>
                </c:pt>
                <c:pt idx="1">
                  <c:v>Black</c:v>
                </c:pt>
                <c:pt idx="2">
                  <c:v>Hispanic</c:v>
                </c:pt>
                <c:pt idx="3">
                  <c:v>Other</c:v>
                </c:pt>
                <c:pt idx="4">
                  <c:v>Asian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156</c:v>
                </c:pt>
                <c:pt idx="1">
                  <c:v>39</c:v>
                </c:pt>
                <c:pt idx="2">
                  <c:v>19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EE8-4654-94DE-62221579D3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61151535"/>
        <c:axId val="102358735"/>
      </c:barChart>
      <c:valAx>
        <c:axId val="102358735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1151535"/>
        <c:crosses val="autoZero"/>
        <c:crossBetween val="between"/>
      </c:valAx>
      <c:catAx>
        <c:axId val="156115153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0235873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Times New Roman" panose="02020603050405020304" pitchFamily="18" charset="0"/>
              </a:defRPr>
            </a:pPr>
            <a:r>
              <a:rPr lang="en-US" sz="2400" dirty="0">
                <a:latin typeface="Montserrat" panose="00000500000000000000" pitchFamily="2" charset="0"/>
                <a:cs typeface="Times New Roman" panose="02020603050405020304" pitchFamily="18" charset="0"/>
              </a:rPr>
              <a:t>Years of Service of Involved Officers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Years of Service of Involved Officers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25+</c:v>
                </c:pt>
                <c:pt idx="1">
                  <c:v>20-24</c:v>
                </c:pt>
                <c:pt idx="2">
                  <c:v>15-19</c:v>
                </c:pt>
                <c:pt idx="3">
                  <c:v>10-14</c:v>
                </c:pt>
                <c:pt idx="4">
                  <c:v>5-9</c:v>
                </c:pt>
                <c:pt idx="5">
                  <c:v>0-4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</c:v>
                </c:pt>
                <c:pt idx="1">
                  <c:v>5</c:v>
                </c:pt>
                <c:pt idx="2">
                  <c:v>21</c:v>
                </c:pt>
                <c:pt idx="3">
                  <c:v>25</c:v>
                </c:pt>
                <c:pt idx="4">
                  <c:v>62</c:v>
                </c:pt>
                <c:pt idx="5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DB-4460-BE1D-541C689B76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81577439"/>
        <c:axId val="1881579103"/>
      </c:barChart>
      <c:valAx>
        <c:axId val="1881579103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1577439"/>
        <c:crosses val="autoZero"/>
        <c:crossBetween val="between"/>
      </c:valAx>
      <c:catAx>
        <c:axId val="1881577439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8157910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Total Cases</c:v>
                </c:pt>
              </c:strCache>
            </c:strRef>
          </c:tx>
          <c:spPr>
            <a:effectLst>
              <a:innerShdw blurRad="114300">
                <a:prstClr val="black"/>
              </a:innerShdw>
            </a:effectLst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7327-4DEB-80EA-F68B58D2A02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9447-42CB-B314-C4CEC1581E73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27-4DEB-80EA-F68B58D2A02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34%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447-42CB-B314-C4CEC1581E73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Total Cases (89)</c:v>
                </c:pt>
                <c:pt idx="1">
                  <c:v>Pursuit &amp; Collision Related Cases (30)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89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27-4DEB-80EA-F68B58D2A02A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Individuals Killed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alpha val="85000"/>
                </a:schemeClr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>
                <a:innerShdw blurRad="114300">
                  <a:prstClr val="black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6-5DE6-438D-A4EB-6FEF53ED626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alpha val="85000"/>
                </a:schemeClr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>
                <a:innerShdw blurRad="114300">
                  <a:prstClr val="black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5DE6-438D-A4EB-6FEF53ED626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alpha val="85000"/>
                </a:schemeClr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>
                <a:innerShdw blurRad="114300">
                  <a:prstClr val="black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4-5DE6-438D-A4EB-6FEF53ED626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alpha val="85000"/>
                </a:schemeClr>
              </a:solidFill>
              <a:ln w="9525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>
                <a:innerShdw blurRad="114300">
                  <a:prstClr val="black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5DE6-438D-A4EB-6FEF53ED62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Pedestrians</c:v>
                </c:pt>
                <c:pt idx="1">
                  <c:v>Passengers in the Pursued Vehicle</c:v>
                </c:pt>
                <c:pt idx="2">
                  <c:v>Individuals in an Uninvolved Vehicle </c:v>
                </c:pt>
                <c:pt idx="3">
                  <c:v>Driver of the Pursued Vehicle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8</c:v>
                </c:pt>
                <c:pt idx="2">
                  <c:v>8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E6-438D-A4EB-6FEF53ED626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304362735"/>
        <c:axId val="1304363215"/>
      </c:barChart>
      <c:catAx>
        <c:axId val="130436273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304363215"/>
        <c:crosses val="autoZero"/>
        <c:auto val="1"/>
        <c:lblAlgn val="ctr"/>
        <c:lblOffset val="100"/>
        <c:noMultiLvlLbl val="0"/>
      </c:catAx>
      <c:valAx>
        <c:axId val="1304363215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4362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en-US" sz="1400" dirty="0"/>
              <a:t>Agency Involved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Sheet1!$A$2:$A$34</c:f>
              <c:strCache>
                <c:ptCount val="33"/>
                <c:pt idx="0">
                  <c:v>Wicomico County Sheriff's Office</c:v>
                </c:pt>
                <c:pt idx="1">
                  <c:v>WSSC Police</c:v>
                </c:pt>
                <c:pt idx="2">
                  <c:v>Talbot County Sheriff's Office</c:v>
                </c:pt>
                <c:pt idx="3">
                  <c:v>Special Police Officer </c:v>
                </c:pt>
                <c:pt idx="4">
                  <c:v>Somerset County Sheriff's Office</c:v>
                </c:pt>
                <c:pt idx="5">
                  <c:v>Salisbury Police</c:v>
                </c:pt>
                <c:pt idx="6">
                  <c:v>Riverdale Park Police</c:v>
                </c:pt>
                <c:pt idx="7">
                  <c:v>Prince George's County Police</c:v>
                </c:pt>
                <c:pt idx="8">
                  <c:v>New Carrollton Police</c:v>
                </c:pt>
                <c:pt idx="9">
                  <c:v>Morningside Police</c:v>
                </c:pt>
                <c:pt idx="10">
                  <c:v>Montgomery County Sheriff's Office</c:v>
                </c:pt>
                <c:pt idx="11">
                  <c:v>Montgomery County Police</c:v>
                </c:pt>
                <c:pt idx="12">
                  <c:v>Maryland Transportaion Aurthority Police</c:v>
                </c:pt>
                <c:pt idx="13">
                  <c:v>Maryland Transit Administration Police</c:v>
                </c:pt>
                <c:pt idx="14">
                  <c:v>Maryland State Police</c:v>
                </c:pt>
                <c:pt idx="15">
                  <c:v>La Plata Police</c:v>
                </c:pt>
                <c:pt idx="16">
                  <c:v>Hyattsville Police </c:v>
                </c:pt>
                <c:pt idx="17">
                  <c:v>Howard County Police</c:v>
                </c:pt>
                <c:pt idx="18">
                  <c:v>Harford County Sheriff's Office</c:v>
                </c:pt>
                <c:pt idx="19">
                  <c:v>Hagerstown Police </c:v>
                </c:pt>
                <c:pt idx="20">
                  <c:v>Gaithersburg Police </c:v>
                </c:pt>
                <c:pt idx="21">
                  <c:v>Frederick Police</c:v>
                </c:pt>
                <c:pt idx="22">
                  <c:v>Frederick County Sheriff's Office</c:v>
                </c:pt>
                <c:pt idx="23">
                  <c:v>Forest Heights Police </c:v>
                </c:pt>
                <c:pt idx="24">
                  <c:v>District Heights Police</c:v>
                </c:pt>
                <c:pt idx="25">
                  <c:v>Charles County Sheriff's Office</c:v>
                </c:pt>
                <c:pt idx="26">
                  <c:v>Carroll County Sheriff's Office</c:v>
                </c:pt>
                <c:pt idx="27">
                  <c:v>Capitol Heights Police </c:v>
                </c:pt>
                <c:pt idx="28">
                  <c:v>Cambridge Police </c:v>
                </c:pt>
                <c:pt idx="29">
                  <c:v>Calvert Couty Sheriff's Office </c:v>
                </c:pt>
                <c:pt idx="30">
                  <c:v>Baltimore Police</c:v>
                </c:pt>
                <c:pt idx="31">
                  <c:v>Baltimore County Police</c:v>
                </c:pt>
                <c:pt idx="32">
                  <c:v>Anne Arundel County Police</c:v>
                </c:pt>
              </c:strCache>
            </c:strRef>
          </c:cat>
          <c:val>
            <c:numRef>
              <c:f>Sheet1!$B$2:$B$34</c:f>
              <c:numCache>
                <c:formatCode>General</c:formatCode>
                <c:ptCount val="3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6</c:v>
                </c:pt>
                <c:pt idx="8">
                  <c:v>1</c:v>
                </c:pt>
                <c:pt idx="9">
                  <c:v>1</c:v>
                </c:pt>
                <c:pt idx="10">
                  <c:v>2</c:v>
                </c:pt>
                <c:pt idx="11">
                  <c:v>8</c:v>
                </c:pt>
                <c:pt idx="12">
                  <c:v>2</c:v>
                </c:pt>
                <c:pt idx="13">
                  <c:v>1</c:v>
                </c:pt>
                <c:pt idx="14">
                  <c:v>4</c:v>
                </c:pt>
                <c:pt idx="15">
                  <c:v>1</c:v>
                </c:pt>
                <c:pt idx="16">
                  <c:v>1</c:v>
                </c:pt>
                <c:pt idx="17">
                  <c:v>3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2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6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3</c:v>
                </c:pt>
                <c:pt idx="30">
                  <c:v>19</c:v>
                </c:pt>
                <c:pt idx="31">
                  <c:v>13</c:v>
                </c:pt>
                <c:pt idx="3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2B-4EEE-89D4-489446A7D04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100"/>
        <c:axId val="1741437824"/>
        <c:axId val="1741435328"/>
      </c:barChart>
      <c:catAx>
        <c:axId val="1741437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1741435328"/>
        <c:crosses val="autoZero"/>
        <c:auto val="1"/>
        <c:lblAlgn val="ctr"/>
        <c:lblOffset val="100"/>
        <c:noMultiLvlLbl val="0"/>
      </c:catAx>
      <c:valAx>
        <c:axId val="1741435328"/>
        <c:scaling>
          <c:orientation val="minMax"/>
        </c:scaling>
        <c:delete val="1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41437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1000" baseline="0">
          <a:latin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dirty="0"/>
              <a:t>County</a:t>
            </a:r>
            <a:r>
              <a:rPr lang="en-US" baseline="0" dirty="0"/>
              <a:t> Where the </a:t>
            </a:r>
            <a:r>
              <a:rPr lang="en-US" dirty="0"/>
              <a:t>Incident Occurred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Jurisdiction of Incident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Sheet1!$A$2:$A$18</c:f>
              <c:strCache>
                <c:ptCount val="17"/>
                <c:pt idx="0">
                  <c:v>Wicomico County</c:v>
                </c:pt>
                <c:pt idx="1">
                  <c:v>Washington County</c:v>
                </c:pt>
                <c:pt idx="2">
                  <c:v>Talbot County</c:v>
                </c:pt>
                <c:pt idx="3">
                  <c:v>Somerset County</c:v>
                </c:pt>
                <c:pt idx="4">
                  <c:v>Queen Anne's County</c:v>
                </c:pt>
                <c:pt idx="5">
                  <c:v>Prince George's County</c:v>
                </c:pt>
                <c:pt idx="6">
                  <c:v>Montgomery County</c:v>
                </c:pt>
                <c:pt idx="7">
                  <c:v>Howard County</c:v>
                </c:pt>
                <c:pt idx="8">
                  <c:v>Harford County</c:v>
                </c:pt>
                <c:pt idx="9">
                  <c:v>Frederick County</c:v>
                </c:pt>
                <c:pt idx="10">
                  <c:v>Charles County</c:v>
                </c:pt>
                <c:pt idx="11">
                  <c:v>Cecil County</c:v>
                </c:pt>
                <c:pt idx="12">
                  <c:v>Carroll County</c:v>
                </c:pt>
                <c:pt idx="13">
                  <c:v>Calvert County</c:v>
                </c:pt>
                <c:pt idx="14">
                  <c:v>Baltimore County</c:v>
                </c:pt>
                <c:pt idx="15">
                  <c:v>Baltimore City</c:v>
                </c:pt>
                <c:pt idx="16">
                  <c:v>Anne Arundel County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12</c:v>
                </c:pt>
                <c:pt idx="6">
                  <c:v>11</c:v>
                </c:pt>
                <c:pt idx="7">
                  <c:v>4</c:v>
                </c:pt>
                <c:pt idx="8">
                  <c:v>1</c:v>
                </c:pt>
                <c:pt idx="9">
                  <c:v>3</c:v>
                </c:pt>
                <c:pt idx="10">
                  <c:v>6</c:v>
                </c:pt>
                <c:pt idx="11">
                  <c:v>1</c:v>
                </c:pt>
                <c:pt idx="12">
                  <c:v>2</c:v>
                </c:pt>
                <c:pt idx="13">
                  <c:v>2</c:v>
                </c:pt>
                <c:pt idx="14">
                  <c:v>14</c:v>
                </c:pt>
                <c:pt idx="15">
                  <c:v>21</c:v>
                </c:pt>
                <c:pt idx="1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5C-4793-8A88-81E95EE6C9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26"/>
        <c:overlap val="100"/>
        <c:axId val="318654848"/>
        <c:axId val="318645280"/>
      </c:barChart>
      <c:catAx>
        <c:axId val="318654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318645280"/>
        <c:crosses val="autoZero"/>
        <c:auto val="1"/>
        <c:lblAlgn val="ctr"/>
        <c:lblOffset val="100"/>
        <c:noMultiLvlLbl val="0"/>
      </c:catAx>
      <c:valAx>
        <c:axId val="318645280"/>
        <c:scaling>
          <c:orientation val="minMax"/>
        </c:scaling>
        <c:delete val="1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18654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r>
              <a:rPr lang="en-US" dirty="0">
                <a:latin typeface="Montserrat" panose="00000500000000000000" pitchFamily="2" charset="0"/>
                <a:cs typeface="Times New Roman" panose="02020603050405020304" pitchFamily="18" charset="0"/>
              </a:rPr>
              <a:t>Type of Weapon Involved</a:t>
            </a:r>
          </a:p>
          <a:p>
            <a:pPr>
              <a:defRPr>
                <a:latin typeface="Montserrat" panose="00000500000000000000" pitchFamily="2" charset="0"/>
              </a:defRPr>
            </a:pPr>
            <a:r>
              <a:rPr lang="en-US" sz="1000" dirty="0">
                <a:latin typeface="Montserrat" panose="00000500000000000000" pitchFamily="2" charset="0"/>
                <a:cs typeface="Times New Roman" panose="02020603050405020304" pitchFamily="18" charset="0"/>
              </a:rPr>
              <a:t>*Includes only Police-Involved Shootings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942139569993148"/>
          <c:y val="0.16353591160220995"/>
          <c:w val="0.66190314397762007"/>
          <c:h val="0.7300496553952855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Type of Weapon Involved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9A-499D-AFB6-B59394CFFFF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9A-499D-AFB6-B59394CFFFF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CDA-41CA-B733-9875CE33440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ACE-447B-9A33-F81D982B8D29}"/>
              </c:ext>
            </c:extLst>
          </c:dPt>
          <c:dLbls>
            <c:dLbl>
              <c:idx val="2"/>
              <c:layout>
                <c:manualLayout>
                  <c:x val="8.0950255856182748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9A-499D-AFB6-B59394CFFFF9}"/>
                </c:ext>
              </c:extLst>
            </c:dLbl>
            <c:dLbl>
              <c:idx val="4"/>
              <c:spPr>
                <a:pattFill prst="pct75">
                  <a:fgClr>
                    <a:prstClr val="black">
                      <a:lumMod val="75000"/>
                      <a:lumOff val="25000"/>
                    </a:prstClr>
                  </a:fgClr>
                  <a:bgClr>
                    <a:prstClr val="black">
                      <a:lumMod val="65000"/>
                      <a:lumOff val="35000"/>
                    </a:prst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overflow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Montserrat" panose="00000500000000000000" pitchFamily="2" charset="0"/>
                      <a:ea typeface="+mn-ea"/>
                      <a:cs typeface="Times New Roman" panose="02020603050405020304" pitchFamily="18" charset="0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8-E3E5-468C-BC1B-CD115B2BDAA2}"/>
                </c:ext>
              </c:extLst>
            </c:dLbl>
            <c:dLbl>
              <c:idx val="5"/>
              <c:layout>
                <c:manualLayout>
                  <c:x val="5.5235049138317848E-3"/>
                  <c:y val="-2.8939418386028079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ACE-447B-9A33-F81D982B8D29}"/>
                </c:ext>
              </c:extLst>
            </c:dLbl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Gun</c:v>
                </c:pt>
                <c:pt idx="1">
                  <c:v>Knife</c:v>
                </c:pt>
                <c:pt idx="2">
                  <c:v>Other</c:v>
                </c:pt>
                <c:pt idx="3">
                  <c:v>Unarmed *</c:v>
                </c:pt>
                <c:pt idx="4">
                  <c:v>Vehicle</c:v>
                </c:pt>
                <c:pt idx="5">
                  <c:v>Implied Weapon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12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DA-41CA-B733-9875CE3344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907364959"/>
        <c:axId val="1218560319"/>
      </c:barChart>
      <c:valAx>
        <c:axId val="1218560319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7364959"/>
        <c:crosses val="autoZero"/>
        <c:crossBetween val="between"/>
      </c:valAx>
      <c:catAx>
        <c:axId val="1907364959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21856031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Gender of Decedents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0AB1-40B0-81AC-213017C3EA9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AB1-40B0-81AC-213017C3EA9C}"/>
              </c:ext>
            </c:extLst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B1-40B0-81AC-213017C3EA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95389695"/>
        <c:axId val="2103361007"/>
      </c:barChart>
      <c:valAx>
        <c:axId val="2103361007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95389695"/>
        <c:crosses val="autoZero"/>
        <c:crossBetween val="between"/>
      </c:valAx>
      <c:catAx>
        <c:axId val="199538969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210336100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r>
              <a:rPr lang="en-US" dirty="0">
                <a:latin typeface="Montserrat" panose="00000500000000000000" pitchFamily="2" charset="0"/>
                <a:cs typeface="Times New Roman" panose="02020603050405020304" pitchFamily="18" charset="0"/>
              </a:rPr>
              <a:t>Race of Decedents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Race of Decedents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0C7-43B5-B317-D73AC630BB4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0C7-43B5-B317-D73AC630BB4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D56A-467A-B062-4C75CB165B9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56A-467A-B062-4C75CB165B99}"/>
              </c:ext>
            </c:extLst>
          </c:dPt>
          <c:dLbls>
            <c:dLbl>
              <c:idx val="0"/>
              <c:layout>
                <c:manualLayout>
                  <c:x val="1.6439508924595047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C7-43B5-B317-D73AC630BB4A}"/>
                </c:ext>
              </c:extLst>
            </c:dLbl>
            <c:dLbl>
              <c:idx val="1"/>
              <c:layout>
                <c:manualLayout>
                  <c:x val="-3.106073000409823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C7-43B5-B317-D73AC630BB4A}"/>
                </c:ext>
              </c:extLst>
            </c:dLbl>
            <c:dLbl>
              <c:idx val="2"/>
              <c:layout>
                <c:manualLayout>
                  <c:x val="9.8183493996000719E-4"/>
                  <c:y val="6.72628628603739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56A-467A-B062-4C75CB165B99}"/>
                </c:ext>
              </c:extLst>
            </c:dLbl>
            <c:dLbl>
              <c:idx val="3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56A-467A-B062-4C75CB165B99}"/>
                </c:ext>
              </c:extLst>
            </c:dLbl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Black</c:v>
                </c:pt>
                <c:pt idx="1">
                  <c:v>White</c:v>
                </c:pt>
                <c:pt idx="2">
                  <c:v>Hispanic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61</c:v>
                </c:pt>
                <c:pt idx="1">
                  <c:v>16</c:v>
                </c:pt>
                <c:pt idx="2">
                  <c:v>14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6A-467A-B062-4C75CB165B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94038143"/>
        <c:axId val="2094751775"/>
      </c:barChart>
      <c:valAx>
        <c:axId val="2094751775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94038143"/>
        <c:crosses val="autoZero"/>
        <c:crossBetween val="between"/>
      </c:valAx>
      <c:catAx>
        <c:axId val="1994038143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09475177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Times New Roman" panose="02020603050405020304" pitchFamily="18" charset="0"/>
              </a:defRPr>
            </a:pPr>
            <a:r>
              <a:rPr lang="en-US" sz="2400" dirty="0">
                <a:latin typeface="Montserrat" panose="00000500000000000000" pitchFamily="2" charset="0"/>
                <a:cs typeface="Times New Roman" panose="02020603050405020304" pitchFamily="18" charset="0"/>
              </a:rPr>
              <a:t>Age of Decedents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Montserrat" panose="00000500000000000000" pitchFamily="2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Age of Decedents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latin typeface="Montserrat" panose="00000500000000000000" pitchFamily="2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55+</c:v>
                </c:pt>
                <c:pt idx="1">
                  <c:v>45-54</c:v>
                </c:pt>
                <c:pt idx="2">
                  <c:v>35-44</c:v>
                </c:pt>
                <c:pt idx="3">
                  <c:v>25-34</c:v>
                </c:pt>
                <c:pt idx="4">
                  <c:v>18-24</c:v>
                </c:pt>
                <c:pt idx="5">
                  <c:v>0-17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11</c:v>
                </c:pt>
                <c:pt idx="1">
                  <c:v>13</c:v>
                </c:pt>
                <c:pt idx="2">
                  <c:v>22</c:v>
                </c:pt>
                <c:pt idx="3">
                  <c:v>18</c:v>
                </c:pt>
                <c:pt idx="4">
                  <c:v>15</c:v>
                </c:pt>
                <c:pt idx="5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AF-42E3-B9EC-016E595810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81577439"/>
        <c:axId val="1881579103"/>
      </c:barChart>
      <c:valAx>
        <c:axId val="1881579103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1577439"/>
        <c:crosses val="autoZero"/>
        <c:crossBetween val="between"/>
      </c:valAx>
      <c:catAx>
        <c:axId val="1881577439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Montserrat" panose="00000500000000000000" pitchFamily="2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8157910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Sheet1!$A$2:$A$18</cx:f>
        <cx:nf>Sheet1!$A$1</cx:nf>
        <cx:lvl ptCount="17" name="County">
          <cx:pt idx="0">Maryland/Anne Arundel County</cx:pt>
          <cx:pt idx="1">Maryland/Baltimore City</cx:pt>
          <cx:pt idx="2">Maryland/Baltimore County</cx:pt>
          <cx:pt idx="3">Maryland/Calvert County</cx:pt>
          <cx:pt idx="4">Maryland/Carroll County</cx:pt>
          <cx:pt idx="5">Maryland/Cecil County</cx:pt>
          <cx:pt idx="6">Maryland/Charles County</cx:pt>
          <cx:pt idx="7">Maryland/Frederick County</cx:pt>
          <cx:pt idx="8">Maryland/Harford County</cx:pt>
          <cx:pt idx="9">Maryland/Howard County</cx:pt>
          <cx:pt idx="10">Maryland/Montgomery County</cx:pt>
          <cx:pt idx="11">Maryland/Prince George's County</cx:pt>
          <cx:pt idx="12">Maryland/Queen Anne's County</cx:pt>
          <cx:pt idx="13">Maryland/Somerset County</cx:pt>
          <cx:pt idx="14">Maryland/Talbot County</cx:pt>
          <cx:pt idx="15">Maryland/Washington County</cx:pt>
          <cx:pt idx="16">Maryland/Wicomico County</cx:pt>
        </cx:lvl>
      </cx:strDim>
      <cx:numDim type="colorVal">
        <cx:f>Sheet1!$B$2:$B$18</cx:f>
        <cx:nf>Sheet1!$B$1</cx:nf>
        <cx:lvl ptCount="17" formatCode="General" name="Incidents">
          <cx:pt idx="0">6</cx:pt>
          <cx:pt idx="1">21</cx:pt>
          <cx:pt idx="2">14</cx:pt>
          <cx:pt idx="3">2</cx:pt>
          <cx:pt idx="4">2</cx:pt>
          <cx:pt idx="5">1</cx:pt>
          <cx:pt idx="6">6</cx:pt>
          <cx:pt idx="7">3</cx:pt>
          <cx:pt idx="8">1</cx:pt>
          <cx:pt idx="9">4</cx:pt>
          <cx:pt idx="10">11</cx:pt>
          <cx:pt idx="11">12</cx:pt>
          <cx:pt idx="12">1</cx:pt>
          <cx:pt idx="13">1</cx:pt>
          <cx:pt idx="14">1</cx:pt>
          <cx:pt idx="15">1</cx:pt>
          <cx:pt idx="16">2</cx:pt>
        </cx:lvl>
      </cx:numDim>
    </cx:data>
  </cx:chartData>
  <cx:chart>
    <cx:title pos="t" align="ctr" overlay="0">
      <cx:tx>
        <cx:txData>
          <cx:v>Heat Map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r>
            <a:rPr lang="en-US" sz="1862" b="0" i="0" u="none" strike="noStrike" baseline="0" dirty="0">
              <a:solidFill>
                <a:schemeClr val="bg1"/>
              </a:solidFill>
              <a:latin typeface="Calibri" panose="020F0502020204030204"/>
            </a:rPr>
            <a:t>Heat Map</a:t>
          </a:r>
        </a:p>
      </cx:txPr>
    </cx:title>
    <cx:plotArea>
      <cx:plotAreaRegion>
        <cx:plotSurface>
          <cx:spPr>
            <a:ln>
              <a:solidFill>
                <a:schemeClr val="bg1">
                  <a:lumMod val="75000"/>
                </a:schemeClr>
              </a:solidFill>
            </a:ln>
          </cx:spPr>
        </cx:plotSurface>
        <cx:series layoutId="regionMap" uniqueId="{E196D904-3EDF-4E35-A3B4-FD4A7CC89739}">
          <cx:spPr>
            <a:ln>
              <a:solidFill>
                <a:srgbClr val="1482AB"/>
              </a:solidFill>
            </a:ln>
          </cx:spPr>
          <cx:dataId val="0"/>
          <cx:layoutPr>
            <cx:regionLabelLayout val="none"/>
            <cx:geography cultureLanguage="en-US" cultureRegion="US" attribution="Powered by Bing">
              <cx:geoCache provider="{E9337A44-BEBE-4D9F-B70C-5C5E7DAFC167}">
                <cx:binary>3Hxpb926suVfCfKlv7RyOEmkLu65wJO0J4+xM/uL4NgONZKUqIHUr+/aznS845yTPLygO20ECGxt
ShQXq2rVquL+9437101zd90/cW2j7L9u3J9Pi2Ew//rjD3tT3LXX9llb3vTa6g/Dsxvd/qE/fChv
7v647a/nUsk/CMLsj5viuh/u3NP//BvuJu/0ib65HkqtLsa73l/e2bEZ7N9ce/TSk+vbtlRZaYe+
vBnIn09Pr3vfXKvbP/5Lqbsn/9WP6vaueZLqUQ3+6ZM7NZSDf+nN3Z9PH458+uSPwwd8M5knDcx3
GG9hMBXPYi5IjMIwvv8RT580WslPlwMePWNxGAnMP13nnx9+dt3C+J+d3f3crm9v+ztr4Z3v///O
XR68FyxI9vSbRXr06Tf7NdoDIQGTP5++UuVwd/vkxXA93NmnT0qr7xex96neL8CrF/cr9sdDKP/z
74M/wBoe/OUvaB8u+D9d+uY9voCdXDdD2er+7kkK+H5e6v8JnONnADJjlBF0/0O/wTnChNKQoC/7
4OMm+4jzT0zscYgPb/AD6B4O+f8E2P9xE46fMYRFRPG3kKIQsRiTf4L0n6f0j6B+usXPwfpp0O8M
bHrdTHf98Es8c8g45Sj+apEHnjkURBAGn7j/OfDMPzGxx8E9vMEPQHs45PcGtu918ytCbvws5CH4
WhZ9Y7BxHCGGKP2IKPjov/rg9PqHZ/Q9RB/e4IcQfTjkd0Z03d/d3gG9qn+BsYIPxgwLxKOP4fXQ
F3O4jmLKGPsIbfwQ2p+a2uPgfnuLH4D320G/M8Dp3U35aww2QlEY0TD6At4DTxw+E5QiwTD+Av4D
u/3RaT0O7MO3+gFQHw74rQGFTKu5s7/AXsWzkMQER/wTpN+mPTFnEQM//RHS8KG9pj8+se+AenCD
H4H1YMjvDOzzvlQ3d082d7qXd//r1wAMOSuOYhx/sckHNhs94yGYNNDjL9f/arP/jQk+DvT3bvQD
gH9v6O8M/Pa6/6D7219g0cCqwEFzTL5mOweAUyYYJ590jJg9tOifmNjjQB/e4AcAPhzyWwOr5+tf
hCuJwBXz8KOdIvINaeaxQDhmn9KgA0+9/eF5fQfWh+N/BNWHI35nUE+1GqRuQdb8JQa7p0xcgIv+
+HMALH+GIUYjxD8Bf2CwPze3x8F95B4/APAjo35nkEGtvFNP9lLqLwnE8TPEQIXinzOjb4VHFLFI
AM/6sg3+Goh/dnaPA/3oXX4A6kfH/QZg//0UH7w4/iitf1zzR5Tm/0ZBISSchpDhHsRfjkCJpPGn
DPhA3PgsgX+Oyo/N5HFsv4588F4fX+vvF+L/7WLAi73ntXe/RlskiEJd5zMZOkx/wmdRzIAqRZ+U
qAO54mdm9jho39zhEewe/AlKYt+M+Z3BfXndvNe/BlrOaYzZZxERZOEDO0SRAAslnzLbA9n4x+f1
OLAH4x9g+HgR72DE7wzqm2tbQJl40OqX8CWwxlCAZ/2SsT4Alj/jWAAN5gee9ecm9Tiqj9zjB5B9
ZNRvjW55o6E7QP8CbMUzGoEcEZFPWc6hfBw+A0+NBcH0I/aHEP/EzL4D8OEdfgTewzH/N8D9flX+
S9tDdj1cr+4bJoDOfdOh8ejV+0WC1o6Di9/vu/hMW3a3fz4liAnwql/6MPY3eVDI+cpYPrKuvwy6
u7bDn08DHgJr5hxF+3IQRGoEpaL57uMlKDVAuwa4ghBxgQnku0r3QwG9HPEz8OpCgBOIQkohwj99
YvV4f4k/E4JTzKOQQ8GQw6XPr/hcN15q9WW1Pv3+RI3tc12qwf75FB5uPn5qP9NwL5lFAiFxX5ok
EYPMzNxcX4Lngw/j/63QWPVtUS9bLnG4JPnE1Il00r9qsZtSKcMw/cvyPPLA/Q0PHgiVUIEgbCEq
IFt4+MChiYshWCK/da7qL1AwTWkUzeXm758CpObwKSLmBIo0YcRAR0IHTwktmrqwcFs/dOVmJq67
qHU/pSVnZoWCuUmw7eeMdVVwaWfuXv3948MYrPxgAjhCJBYgVBFY5Bikjr+u6zh6UU6eD1vdRI1b
u7lY1g0v0HZioThxpOiPXOV6u/E5b3FicprbpDdlUKYW0fCFFiGWic6FP7VzUZpEYtYkYpnrtSc1
fLbRvm1T2gTLlDhTRSoJc+vDdBDef+gGX1/SStTZ4sSyLVg4pTmPuqM2Cru3edn5TT61QZkYiX2b
6I52XRIRvmxR5/DLiBJz1s81fknc5J4PdMyP5siaa9G2JUqtnvyHwsIbTaqZXjej8htbOXWS46BJ
+7wUOJ01USdFjvRVUXrzDksEA2dXxie2c2SFoyi/jCfeDtlkDdI7WCrVphIjGJsLaH7ZEDnBayJu
yYovJXnptRcZd7o4D7tFnWgW903SSNIkhpf9hW4mKpOJz0NaDVwkNiqW04W6cpujds5oXvZH9Ui6
C9sO+dEycreJOtzsumGB6dBhel2hdnrdVUv0AtAhq8UislIkbNIxct2N1zPYA8ewh2blXxVDrt+N
aAFkOqPQNppjsKG5z4/ooOKTCAfltusK/2EejX+FehjiUW/fRFqIk9xJtuvkgF+OzWLfVMOsTpzW
8UnbCliRuOpYlbB2DtokGheU1E1jVtbkTTqriax0R+pLExVxMmIZpRXR/Q3L4VdZY0xTWZFFbgMn
bKLY2N04C+YsgsFvonJsdloAuJ6bOXNj1RSZpapXKxTZZmesEMmwhHXGWeA2Ac7rSznjeh2JojsD
uhKmTSynuxp5lKhhqNdtgxA4DayvStdNr/NYL6dxN8GtaOE3ps1Fgh28cTwH5iyv98YedOF5INGU
shjeJWJVnAxx0aZTXcNWnAo13eG69BtfEnYuGSCRT7FImDI+awPK2qwxI6xrLc01b+IwdXNeVdng
AmjK00WeX0Yo726Aei2nai78KzK35UZpMIam7+p1UKvhFlURflmycs4K2SxrHMDaWgk4VuN+qfdb
tFFuuvM9vP1SeyKTbgEkWKT9hmHY/309mXeN5PlRY+t3c2DHo6Ls23MpPqAxRlNSBm1UJDZvya6w
4RUivntL8nx8LQnszYQEdbkhSIuMseaK5Xy6Gxg3Z6YKYVM6MqWuAKAiHgzrvGPm3LSUncfDHJ6P
PscvVWnNuzGM9FUwMNitvF7WPcn1FW1Df1zRIHzhhBcmCSoRp0LN+loKblVaUh8kcR/X2f3LiQKM
wGobXDpv1JC5slpOZ+HtG2OD+tLrAYtkkrA+eMD5kWuqNo1mVG4HTThOXe7KTejK/sY0EQKY2nrk
qS9E9xaXdXxSIc/pKiK0OxsiIgV5I+oY19G7Sat5uCn7kb0rsWpruZ3ooti2HJZArYA7zeOp7+Y8
PJolHdklrb1POub8Kyz8kOpoLFSCQ9dnXbdEa9iHIUoGqCioRLsBXNOozkYdk2SAHXbEgvr5gGxw
oVFzGYTjGWtNuxYFDy+WPgTfyR0960P5Ig/zszboaIY4GJEkS7FrSf3KhgyvxiYfVyPz70vRjis2
jbd1QdpdoOSNH1mxK5ZIJgqP5kS307xqwsmlNpfDLS5tt5KlPXZDl6+bucdHbqnjDPuepw0PZSaN
LM/YwvxpEJvJp/2SH0WVOApq02Vl06klMXHe7aAlsMlI4FjaIRkmbVlPOmmb5oM0yyASGiq+GS3z
aczUpVe8XJE2iI+rQppTG1XzOirAYLuqxcelz91qjIXcLR6AJHhCO6SCadty7VMzULHSc0BSQwWY
pcLVpkDcpCRo0fEclvF2lPgFbfN4DbVXe4JVTJsVgbW/sWaeozTs4mBJ2gUwTGQzTFtiSr6O8Hyl
dN6fjJY0qSJo3Mk5xhnwgqiGEBZ1mc/tDdXzuJGhhJgHAVyspwLCXEHcsKpU1F1C9QgneKjtWk5j
4ZKiDqokFu5KhFOVzLR2x8rJKRFNXb+Lg1zzNHKR38TlVM4pj4zIID0rUj4xCuoV7S6AnYk1G0PK
dwb8K8o8OJEi6WpDbGLArk5ZY83xvOTLShNEdsQZm9GiAKuyKynrLlEadqAfcHhkot69WmZapX3V
Tqmwajs3GZ0CfYT7aLk2DQp3xLfLS1MZLVNs461bwnjXjrl/XtZ0yaZ87I7q1rA0Ik0L272ekmaW
9cpCX+gFt6wGcuDxmMh+bhNkxLoLpnYVxM2SzCH1GYtp9ZZHskwE8vOa5X5KxngK1l3R6GSU7UWD
A4jlJZp3ZUkdTdg0ZTKQ8etGSLxpStjxEdXFTkwuX8Vzzk51rFmZ1HNw2Q5OnOFu8Ude9FOTsDAu
2KqL+vaOye6syBd+EruBRCmb514mTUjCrGVFfWrsgnemaHmXlkXUHzdLTt+NFfcs4eHMq4TMjT0u
vKxFWuEK3Zm2bZuMcRW5DFVo2i1dF6emDfrNiJvw3dyMZZktdVmdsEHam5ZWETrFlk2LTLDCMnwX
Twht56K2ZYKAPldJ4FS95kU4vdcV1unQzHteYLoL54Ymi7pJ6ZWY2vI4cE1TJ7nnFYft1xa7nk79
SdxZzdLeWdsksw7LrVMit2lV6vDck7zcLoUy74kRgU174+s9Nii5p0hVRSEONXjZVqFVJzHJQ3DO
ZrgVZT6bVM5E12tUWwg4BrzwB9U0IjM+yC9Nzfc2UANN4DkyeSbDEQhRUbZpV5jwfCnL4DLQxsDr
lrRYj3VZi0wiEaYtkLwiY5Ez750ZF7MqQgAJLxCd/Qis8CP56kqCX1bY21tT8UpkJCzg/XCbN3ni
vCcroKHRC1d3QMv2hFGtyMTqrCpIs6M8UidNvyxbhuyctXoGZ9xXskpaQ7o8K0ILwT1udXCpZDy+
LgmV57IFpqHCyJzJ5X4WcfeWBhHQ0rzr9k55af2HoQJOUsYc6Encdfg5uEF1S02kpyyQ0QRRewJX
KcERJW0P0/HW+E2Bg/F1USLADneBUClqe7+RbeSP0VTB+4/TnEkJsVwD2XpnrGxT6/f0N470Oz64
ZkcsvAKVDL8UrfMfhDflxi25XqmqjBNcztYnPswRSbShza4mcXfx90kEfiyHgLYWUOA5FxQ80MMc
oidxraUMhq0MSHeUx+AMgQ5zlXZV1180e0az0E5kEwBzZX0vMjUrWOxxCP8pocH7tOxh2vZxJpSH
GKYT7/PIv+SJo6a6NVU3bFkJzD+NljE859FAVnKY8yPPgBAWMazsIJF7zqEQuapsSLfLoK9krmBj
KtodWTr5YzWb7u04MnY+lcS9moFxr/9h4SA5/mayAlNCQR2NoSvoYLKCi5pPAbXboKQomayKXngD
hoZwVZwHI+w6CEWwwfAEO74erMgQxKmjWjl9XRngzZwBCfr7Sd2nnA9XkIacMLGfFGffJL5y7GCP
lNJu25Z2NI1jmmdWjN3JMgfTpu/HIgPXvKw8pRB48hEYVGUgeeXF3kzZVF9WM+uOaBMt2zEP9a0p
G34hImlW8dAt2zzodZd0Qxhkfz/z8JGNyCkRIF4gEdOIo4OcPRwDaho/91vXQUzzvDTVqmtjv9be
gXcq1ZzFBeUfJuKnbSmoXAeYXIvKvJmVpKsyBLoUhLPMRtPq06kn7N1kjDotF1ofI9TSK8Lqwp0a
adR03BeF2OURrjPEymVdOjDoFlzJVsZleI5wYVa9a4GvNm18AgRyWStH/TErgM333Thneu9hCBuD
y0n20Ysg5P5DKyQKE6IYCxJqwcdCIRN476yb3TiCAytyDZwdkmXIS2QNH1qgoUwlvWzBE99zdaeW
7kI13d6nxHvaXgOhj9vQJgyV0QtGa7MiLjdnNcXipBo74KAYJAc5FdNruQSySOKQNFc9HevoaGgW
Pp10+SxhkcpSQkiyg1uFsi5QOhqaN8GW0mqkfRqSIbAsgxdS5LXOGU5sR02949HSyF0NlCbLl/0f
ciD0eYaswFGalxEWUxIC4z6GwyT2ljfUGYjGwOl7VFQqy/MC3liqWK8cOOEiaRxQee4wSgIPJB/S
abSF7BtcrGD2Daog1SQKh6kNA92nbWyWU9dD4iYKZt77aqzXfTmUm3ECdoXqGXbkMkBCUahofD2U
zRXvIX9cHDbvxNzQMut9OUFSCWsX17Moj5YFFh+CTnDZV4TuMASOi5pO5SavC3B6Ihya3RAKfe18
oK+Zx8ANSUNIAmZbr+kg+ueQiYoT36EmGWdI+iM4N/ZGtZDLOIfpDjnwRsM+t1NF3KRFO0xzypbG
TYlv5nGNF9nueltB1qI4TYA78YuW9uNrhEeyIoro69D25QaK5P7YYMies14tEAEGje0bUoGg1HWN
ORt4ycGCGXiTIVcio2KAzChnbOCpDhewEYtGhROH4eKAlu5GKwer0i5NYiE7TMKSLVtVQEzsTAeq
HJkh5Lh4H0KLFtxl6DkIQC3p3s6eixM8g8xiTRGfSGz6o9JzdRJJWLgeAuhGIRKmWqjptWCQRw+z
LzdirwDFAtLNtgZ9iJeQJotZLR8EWOmyKsVi3tVR+3xy3LwfxgHSbRTKc6yYTdq5iFIMFcdUBXvi
vJ+1YzGIWKLUsDF0s8eAzs0O703V7f07qus5MyCWXIWdG9eub6soqdBMVuNUgjKyT15LhyCBLxzr
LpDqARldARW5j8VGSZXvtR5/XFMBWxVIL+g6NIKl2osSuuH+eJGRP3UTqGv325A4kGBge3do68bA
nzIJige1vru4V3wUhe3TzrxJIwzKSddCFtwoXG4bBoSqEZE4GfMoTO/lgUAGsAysg8wWBEdY+r2Q
t5TCr2sDgtBcFB96sfjTBcxNpc5LICOzAy1MSFCvkHH1ZWeYaxMgwDHkKUDJRs3d826cQJxTA0As
Z9Ts3AJvhKKYgIizgAnqeAYJLo8KkP9qFKZmDPQqrmALKhDu5pVqwWKka8NzUkfhCyA8qAfha7Jv
hqoHRXBhdfd2oQyEsnCYuxtZgeJi0eBfqQDMPCd9swv24goNGbg1yOjzo3ulJhAQzwVQjT5VSwl3
agmIPd0CLo5iePy9fnMfJF0N2q3SBdsFKLhDaNnTZR4AfE0LZKmzqF5/3JolSJeGgTSkNM4vEW7U
idGkzrqQiRMx2O6txqChYStBUxv3cuLc0uJ8YpBppRIN4NwDYm91E+srJ4Hs9KiLT2YOflbPBSxh
EXb9DVIUAKnrEa8spE8rGwE9Hyqw6f1+7vq9G7a5tseNbUCRjEsOnLfuYTgEUX9cUiB8xV71Bl6y
jwKQoF1hAVuCLaO9HbtcXxc4l+d8NCAb9fv9UzNIAMATJU0Er5Pv1a97eitiUEhlrerLdp5ARWIQ
JvdNjy/vYwMeQAIehSzOObh80J1ARJ2CkJ1zGYQQKuZYnHQx0JDO1+Tl3PspjVsG+pkGJswgHU6L
qMIvTURtUo4AJNSRm51vkDpZ6KhOQgIktt1jUAA9fGft3Jt1v2gg5zMGb8bk9NrPQJNNDfoc0g15
GbQKnC34sbfaCvOuiJr8CPSLKL2XBKcBREtBTH4kVTFnlQP6acGbmBTSnHothYMdoh2QkwGSnRYM
ezNQCiqobsAoPJr0VUMCEKhn0IxpmUOqMABxplE3ZwTE5RUEe9g8927WcVgNUI78ca+ZfANZvTeJ
J+0+n7AOVKieuuc9iDavDAfWHiwzSBaTnWAxEbi3YgI7qmMKUSuaDOR4FPZagPJLN4NeRhrXljvF
wu5oNg2IiHtXSaHhZdXXtD5fBKkByjIE1SuwK9rFEB8KkEzAJntQp9XA/SmPMX5JOz7ecZW7zQBT
TxQQPJqWMSQhptHmvW17oBydXZpdpcDISlMW54Srq2kKYdUWHtAdEQWYylTDGgwNgmxomru3wEoq
lozO5xCUkY6Bt4xheTYHCJzs3AGd0DoHBuknn00jAO5FvZzWBCT1+1/vDdO3FYSYAI/9TThDTDUQ
VHZqGdxzRwK/bouq3OhZg0GXwColD8HJTCHsbGb4EiZLWC6nJlogI5u5XztbfxjZoqNVYSGBvReK
uTVXjEBmOu9ZgHcdpGSGLOMGhAR443nHm2rejoK9W3pZZMu+EjOAoLIaQw4Pq/UojoZ80Mk9Xf1U
HHz+kVJ/LHHdaOP7Uhafzmh/+fU/L3UL/+6P+X794/6I99ffTj+fDf/bT0FX+/7QrD380H42X+71
9UDxvjz45XTxQcHx42nyz6W6n7n4/VIlZIRfy45wYoXCkSUohX2/XLmBc2d3w/D4sM8FSzhHTgRD
IY+g7V5wqEr+pV4pOIFufMhOcMT2pcwHBUvoAOVQQ0SMxFA1/VywhPPKCIqZoKhB05iAg44/U7C8
r4qavyZSkAoz6GjaP4MLzg6zkdGg1scxUN+KxC+Xds/ieZXmsSIJSEcm1b0dEt4MoE8ISD6aNkoY
q2wSSwvRJFrrLirTqISPQ6Kc5gZN2RTjE+TmFY39RW9Un1RMbcqAnDpeHYMuciWpqhNEsE5KNql0
gKJuyl0Oyiaa3+ooXwMbKBI6NEeVCF/DcUGctSNr08INoGuh8igWnmSNCwzINuKIuTiGukXVr0QM
nm8gFIR1BYqHAZsd5CSTqg+gQqTviCtx4jvG05BKk9i+kNlU0xcl5N85t1AinKTZGKyum5GojNKm
yUCG7hPIr45ZCJnA3Acoq3QdJC70z00UBFsy1tf1IkDDxnB33fEzRYNzofRrg0E0tOSkKcVzOTRj
Yov2Q1OjNlFTDw5CeJXIgrlknEBtCIABa96SpItAMa0Kvu5dsRtmqpMCi9MQMu/N4pYhdW38vmb6
XafDt23U7lCJV8x3W8jFZYKgutgqvCSDm98XvPVHlfJ0Y1n7VkIhryzaBkYqPVYveQCH8i4xV5KY
JFJiQStQdtix64XAGVfhUCZNz8sg7eJxG0dGxCDIqfFFrlnCmj6IsliWaaliVe9zofmj8vA/7Xt+
P6+CQWL5vlf52kX9rWPZj/zsWKJ954IIQ+gFh/9wCO7js2fhcIgLbJl9/PvDTgi6Pw0Sg/pw75DA
v312LOCoKKNwGBN6aUDpoT/nWBi4qAeOBXohGBwVI4QS8HwIH8hGi426PKIB2g5tJMlJSfsqTMNY
FxvTdVkDVCfRBV25yfAkyiOXMrW0WSl0C0IznSAQV77v12S46YotfCXI6ylEJchPUDhWNYhMhJyJ
kF7NeGk2XhewAzU3SQ6aRJoX7tUgZbSSFL6jRIavJIOoW/ftFcL61Bp5pKQ7nj07WuL5QoKlJDwg
x7obGXDY6RXY/pzOZQvin61JsvTF2cBA8bccqgMcgnevqnU1LVAqqOnt0ka3LaCUajavpqFQKRug
uC4LaVNS4vNxnOQup/Z0dnVw6nMxpLIhGCyoPYaKY5vGM4phLYY7rOmYFHpuz6EN4yRwskmAub+1
kKJnrZJvPaMvZQXEpqrGFfiEEx6Hz2XrVlUtzgRt2Ebz0gPN7l5BQS/DhYRaUxCucjegNO+bdt22
Eq9NPahkVqU+ppwNJWQ2uS3Di6pG4lz3vE9AOoAKcX3uO36zYApFpFYWx1oVPpkDxdeWDc05J9Gu
AxU1lRZE/34qRFoIqGwnmJRyE4TBACkQh9VrJih6eLEpwwmKSCMPlzkJDM9fguw0p/FioGIgbpqx
q7YLlJGSppmCrVdCvWh6z49k4PM06oMTEbCzgLAbvtTtCs6dwonmMmEzfkGsO2mBvq7dAqx5CocX
AZfbEnuSBjWOoENFXIBB5KmYZLFZOKm3U54L0AQ6D/WPsd9WgaerX0Kcfj/ntWcI33deX85Nf+u7
9gM/+y44woL2J5fYnsDck5KvrivisHUwfOEKtHKhCEjZX0kRNFftqQ84N2hH+uq7gBThGL6tB76s
597dkJ8hRfDdRQe+SwAjCzl0HoK8TOBpB7WCovJDX/SIbtU81uEFxEP4EqSkd2+mJlpxo65JEDuQ
JrjNeI8upQrPe8cb6C9xO8ManC1VHGQhtW/1OBUXmOXROeiG9QbZdkygKthnQGF2YiFBxvJeJKT1
Q6I43upYQYZIUQ0V6nJM6tqeUw/5F5jNdRwV+wyqm1NHq3OuxxHcA1TKytldNnH7qlja484MmxFF
V2ZpT308JB1yIinkZBJVz9cN1keosOoYiuvJ0ECZFZosXncI4QT5qE4xbl8FTfDe9/5ujooXfgKJ
Cuf4Qi1EQL/OcmpDsBQ4z38LJYgpDQcK/W3ouJQD1L3tyTBBU5PYWJCxksJBcVHHyTIX69ziYzHp
ZU3KblNPaleAnhj2LU0C5a66EfWZC3SQhrjvE1TOMh1d9aKc2RHOyV0pCUQH0ByTmBr49BisnGnu
Js3f8wmSWFuNJoH+F50EPei9OQgoSWnZTRfTLgl0/hrynouxzyF9rKABpczlGZvMRQHJb4aNumic
nTexglo2qePnNbTSbaIourQxRamL+bmd4rfQntb7o4bS1iRmnEBBtiE8Kx6qYptDCFqhuetWM6gQ
XUWgBs1ElwoXLKnvFwftZmJbR2OcYlD8Bz2IlIX9CPVUPq8GqDKnuYXF50aniyIeCuHuAuRJnUhA
/NTWUKsNw1lnHekyrdvoeLIDaCPxfJs3y5JAc5jMeAsZpl7qVIzoHZ90tAttfQfOu028p0MipvwD
JIqZJn5MhsBN6xHK7OuQc7sJdV+lCFSdMhqhi62L7kDlfAGVflAE470kN9r+/7B3Zs114+bT/0RM
gRtI3nI5+5GOZO03LFmyCQJcwAUkwU//b2js18tkUjXvtS+SyiTRjCSTwPN0/7rPRkzm5/IxWeZr
7cUrqaxHwiK683MXjrxX4PtrlvGoAlHBoq3be6Mcpk7X2Ich4G7c6B4ypSfhsKqpTRe+6qSG/hlP
lbgBIgOZJugEfhWdl4yj9o5WBZcpWKbxVfvDCJ/X6jAWM+cS+GV3sGb1/ufIxhZroiz/68j+uSvs
91P7r6/9fmrT/7hmV6QOjXz3l1MbsyjaWQDAIm6KriyTIf5xajsYI1zk2JA4/3WVDQHmm3sAOccP
9Nb+N6c2OkV+O7UxcRrC18ZMjP3YpcbI/MlVjYioLLuXyw7SpV0l1erC7yFAMCE41V4d2zzoSOL6
SsLKkUOp0xHsZQqa1P5U1uP4FRBKUKYTXdlrntfDZVgCSu+aRg2fHN0AgOkb+z4sljUJI8u9kzMu
JGCmKoiHdpxOoychvTZmAgpegDCTXdEP8Hbahu+IDifYkF2bsnnaCekmQHZgH9Ct1XnbyAd7srJ5
S6foSoTqhkQMs3IOidQujf6VUaKflO98JopwiPuMx4DuqkRKWe9AuFRfxq5ih6J259j3wy4GDyMy
qJ5D1kxGEsxZvXXL+cI5O9RDWKYFb27BaNTZ2uRmFo1Y3E+yjn0d3SnolSMvD4Ndy3T2/A1e+C8S
mFpsk5kllqbP0J69xGPD06zGB7ICCYI9kjFSbOuu2I8hySQjt10klZkk63jwoiYN+XpxpuC2K5Q2
QMNhLboTBvUFtKw8dpDg4p6oHgsw2wa2wvES+6I/aulwUKsi0VHg762WncnETlVhbXjT4M+wfmmA
dZSDerYZlgeei5eilw6wPHnRZYgpcNEPi+88skW6cTvMDzYMgcRv8jDBYZ+RoP8KqOVlUH4s2wUn
tL2mHuNnnNbPbLDgSdbk0HchACzeXEQD9dIHJQyPry4hsQ4yLrWCpeKKq8Gmeco1iZLIWdu9azwc
XQ0PI1PvHh/XtNX8zpEgl1uM47bjpXkzKXAW+VH25TspJNlajQyzhrSPJac8pX51y23vLtJW1rvu
sQmC4+isL127vkf+asAZbFL1KGJdlJc59ItkmqSOSS3ep67Hb93Wait64GVetO+9SGAEliLtvRJb
lHLrNZvouJDkz2H6lySIYfGf59/fq/n+Jijiq38cp1jdIbF4FMcVJt2fpEGUcNi4SwMXYbXQAyby
83nqBoi7QBsMAGEi6PDzFGwD00d4HJ6pZ5uV+7tA+ovQi/jGt7/+Ocvg/hfqn4bIFOBvFpruiN+O
U922JZAJZ91VE78N4B9eO0U/gdz19JJoAeaaDU6d2GTY2qS29pVf8iOe8+K5aD0FKxOGkYokieG4
OVYCeOB5ysk2Wos5bVoypsCJ027KdRu3alvyAm9kMMI5ehl5zvEfnPZOEGbJuHZVfdeZcxZQfaFj
n8uD1XhWJmtxKavmqav667CyNm1ZX6Sguz+P8l+PMvaaf36Uv3XW/T4SQBQ3Qvm3OA5GAmxeyM0A
lPQDYqoWv29yeIZx5WOAJA4F52Lj+fo+E+Dip6FBiUAyotjNjAs/VCgXj7XpgUMJjYf79d88w+jo
/NtMYPsQ30O8MfhbQur+dSZog7BuB4RvgH9Ace0ijNGQeNz8Sug26WSIpaCixVBCP+77ZJ7ai2Up
F/RAgNVl4rgFN4JNXykIym0om4hmvm0tILECfeM1IaexZjVmbAYNqQ2/tpheF8AeOFQJ892NAki2
Il0CWwq4Lyy+j+O3xcuC8xhCdGJriktv8JFNkMu2FeIKZMrJssuE1x0QF5q6mseUzLEbFNnkBhlg
0Iu/jFtLDjEvH6ulAqLtbVYc/q0Ux9mbsag1iWX7mWhDGOBiH+KaYKrN7PDJk81WeUPqST+h3pSN
cxk3Nd9YpXPMccPMItxquEqE1Zuig5423kg5ZDXu4FhbS9qOy8bhy9saDYlFRFa7IAUD9YxhHsBV
0O1Kt8ly+zZvgi9Ke3vIRyAGoqTkRleK8k2IbYfncAylPrR2zdPeLzdNw9t4IpEZHMBjtGefTWDG
wVG36jTw6d1e63evlFtfYNVog1RN/sM8S56qagax1+PP0pkeF4+9O5X3DC3oaMOMzsZu3IaM9aB2
uwc3RzaiB2+wOLeUO6deVVdBIF6bsAU9MZxZ1953JL9ZmzIDiXUmlnXr0OapGd3PtVpTR1rPlWJj
2tJrF85c7C4UgqWjY1fLDZf8NEbysMC8Fx5dYwssZErouaEtZDfyOEbFGXkLhlWuFod1ALvne5/J
UgNaWYYk7F3HZD84flW1SChIgXhkxQFr8Va7LVyBaPlqMXrqbPI57+w9OJIdgge3LfV2NJfvYdGK
faMoTVqZX/MQMKGvRDJEw54O9Z32qrScERRhzUJjAJ/vRZljcC1ynrC2eLJcBTtU5btwXZ9tq7/o
aIn2HfCOxFLwe0KmX/CH+dwKP0I85Ny7JJvCsUQSqtwVVX1ZFncXtuMRUJoNHyUEFjt8JoW+6erm
5c+B/NeBjJXmnw/kn2aLX3ppTfbwm12Jr/9xMjshTlnbhwgcYojAGfvjZIaGhlZGSuAa/OoOYLQw
fiR1bJyZBFf+93M5QukMYrg4/P9/zuXQQI4/247Y1TDheOBKMeZQXB6/nsvMlXJZAlvvur6rirhv
JNtEVt8/QvfocVji9IrWFXIIIjJZXSBe4kFnwC41g8+TmHFrKdxYl92Jsnq9GZTo4W254X0L5aZl
1pzqKUS4T4vEF34+xnUD/CayE9IXHhB09QJthSZaDiKex1olLi0vDPN1XFjNw7BODLzP2m4rzU6s
7Y6zbe0FdoS+st5sTa7qqXyewvy8RutVG7T7aG2uXXCJMWkXHTOrwHVQ6pO3kJu5sGMKtroIsZzg
JkhH4V4czZF/IpOOFSP+ZsmrF7xA9xTrnOUGZ5ijOinzyo/tSt6Dw7uHfHUDSdva8kK9F47HYuax
M+3CbT9an1lfH2fhbUXIskJZx4KXJxp22RiNJ+5Pj87QX1XEBrEfIUQwVruykPuiW5AlmPh2kCWC
X044xqvVZTSEhBgijwECo4iDqVvjIKj3jluextLZTsg4bND36fU7n66kSIlmTXD2uMX9C/T2J6RV
90jWJVTmQ5MNzgD8ApvmxcrlKw3nV+CHO5db23ZpjmLG2kwVqMNRPnIkDzxcIWBjgLraj0OYC1zJ
QIaWIFakBprm6TBWTh4HEhratCoQLqE6RTroYqSzBOyAGrdi6KS2z266CECioEcfEJ7lyTSyewZb
tMwsrI0IWiAq0Bxc4V3lVh4lsxslPgVVVQV31gpicSz77Vi5SDYEj8OI/7dE3os5yMZQ6oEuk+Bo
SRIiYhCj9SVhvP4aDna6dN2j366nyB6uLNvObB4+Bw088pZuw8bGHRBuhRKfoO9iK3OQa7RO/TI9
l4O1AZHiRgNGWA0eDxqwB8lUaZaOrHwJxhr5CCR6bIpJGQ5X6/JjznG7SwOo4ify3usCCcGO40Ii
XzUYKpBACQNRroIoaxv3VksSpnOXf1J4XKuu2DJ8Q8qHVZ+zTyW+cZkXe+Qwk6jz8ZLIdOzXGztf
PjUQMf0QaA4UFMzzfaaabajgIpGsYLCxCpI1rs5qTPUBZnhlLQ/dYj2t/pRWQbOdLWyantp4Un+q
8ihrKgCe9FBoecgtwLiRBU0A3pffjpsWBh7meHCyeILZKyjJZHYspDTcU9szRI10VMbdQo+drRje
S2OShVOULou8zIsEbeB06tOqCpaNCz6aQOgbMkePExlfgSFVMQuHN5RbdkA+h+sSYozSUCNXo88o
X4GLduY+Qe0p2RHIOMIir1qwJxE406kxe4i0WcO3bY5/1qZzhWslQJC7btfaPrEz+bEd1UYygiMA
9SgyQtKf6+/j+jMrwj9ffz9KM/6+kpiv/H7xoVEY7ZbwjlAM4cDO/uniM20S2FOQAqE4oLC4/FhJ
PioCEEiLIGCGH3vHT1cfGHOKmL0X4NpChcy/Wkn8341xmEtYiFAxhBAcbkH620oSraCYETTyd15w
BYYiTHpfv9gWvYE+Ph69oGrTUVvNTlgi2E31aj3mfefFjpHewwkvfwF0bmODTE0gGY1QG/1PFY++
lN6CeBrNT9Uw8QQu27CtcRht8DJOm5k7CjOcTIeOFcZvH2OfjtBERfPFDWe6H3IHQAlENlj253Yd
ijT3HGj9ZH0PBi3SQk/0qNc+HSO7TcWEXWD2+uEcurKNg3K90ca58LlqEwCMiazwCsuWLZlXTyqW
pQ4TB+ZHSNYoweS560JniSPjkCDlgfSawA826+EQDnOX5cqvMobI4E4MNUn4XEyPs2hZ80j0UoRY
Sybw7Vhe6ha3aO5iT4t9zzmTpoJN5zZnDNIv9uyfm6FgieL+rZoIEqcOP0J3O1aavrDa/ZzDLq6x
4sEkKl4lfr0EyFAC0fOo1q6IR1smyrYvXei+MM4PHZ0fkNHaWKCWEWhfcRWFDFQ0cc/BEp1ZkW+6
gF+VM3uzis5OsWfe2kKchoUmlpffl4HAr959IuiCiKwqlT4w1GKo7G2j8/NYNC+BDdccdzucKqTp
yAjiOPZdhn1HKoSt5PiMVHUYh01dbJe5sK5zp+mzrom6WCBUtCURT60BkJQdzut5ohX+MKhQiXKE
k4kO5LKshHWJWiylo2p9zD4c2ipicDoLQ/d5slGvAN5hkOkS9mxLhym4WUatruo8L2J3LpBP1fZT
QLEODgCTGj+3s4gsOLrLFrJ442VLhRFgWY75HBYJ8QWPRd7vodIiJ818IKcOf8Pv+3loBpbVkf9F
ICwfr+PkAanqimwtsEgw5n0xFi0cuxyrMZWnWc9XjCxPIEjbZO6Go09ykgT98LDWrXfgC4DoeaBW
MkpZJr2yg6OLZ5dT8ZXNXQgwanHaBC/5sQ6DF9RIqCNgSB8pdkdsKuZ/wc/62AYCLpYnWbKOuTah
5C9guDSIq/KdlSNBUi13b0sZfJ7q5g2FC/URPOtDV9Qso7IvEseuXjqre+Gt7cXaVQw3Nqmw0vVd
THqgCCE9ABkfPkviNDF4tru8We8l9fW+HvosCqxjNAkPGOl8NdXOUbXOLvRlu+c+2Sye8HaIqZ5n
QrB3uW2PTDeSA+Df5qzmmEI9RrzEhdkKDtaKa6IuvrVcI2syZxjmrroGeEU5VXzj0oilc10vp3Hw
L449Dok/R/pajBoORT+oWHUhTFfErP9wEd92L9wz/3x5ffuIgr/fXARf9v3mgmIWBtBtA1xRxMct
9mNlC/7j2ra5g3ALYUEz/9N3Mc3cXCTAhhc5wLdABv28tGGaNOoyCDFMK9iy/oUg7HzU1/y2tLkk
QuAJVGpg4mu/Lm1+P082rBZnx7C6xasm1bYrIjSK+KI++GPwjrAUuaq6/KXHWR0TKwLBMGNkF6O6
brVnHfrB/Tz50HFkUMcFD06t5W4QmB2TccFN2ArOMXsOXgLYucTEbTjRzqEbyOQsqWeAErTAOeSQ
JlalvHDNnCxc/HUL/+o4u01qR/02IgWU4mZ4WqbIWPH8keH1Q47kccL4DHMEx81sPfdRDpxs3Vpm
0h6aZucX2zGarq263+Gjk557DOYwLw96VikQ+uvKfvQwu4eFey4tD7M8RMM1f84x4y+zuqKY+cEA
PEbYAQrsAsA24AFhOagjkox9uwXriygD1gexzCZDOyPrFTwqbBh+N2zX3nJje4juKqvaLNhFLLOU
4NW9irCliAqqXtukPuyqxQffgCE3rTjJfOw3FHgEwb5jUTf1zQJURthqEbPu8G/zSZk1yeW4gCds
Tl6g0EBhlinErGP8Ml5Gs2Z5q/u4euWjj/1LYA/Deve4zNqJOTa0Wcgj9rttVctdN62vfBleG2x0
Q8iEF5eNBTrYK+ZkEME+0O5T4WBzvchuDbG7WfDINKqBmrceHEVk+deiW0nSud4tN6hFLqBngt5I
aoNhSFndFAbMaKfmhoHUKIHXbpyF4koExcHz4KE3WEfn2G+RAT16P1yTwhvauDcYSLNgO+DE+4ww
wpdOtFaWgxnxDTzCDUbCavKFgStBOdSn1YAmnkFORi6sRBoMJQeP4hkwBZptKqJ2n3f9FjjFusGf
69Edis0a4tH3rX1vIBdEiLYdnEAC+KUblz2+tb0t/FNu6JgVmAxmOzeDEnDuxyBMCFAaLewhngDX
LIBsEEz87I/ifjX0jZZII1LSPgyGzEGKG5YwWJ1FNIfawDsNkElpeB46q7gF4FNz70UC+CkA/khb
3DOAQKUhgiwbNzIaE64dQwsh4zWgS8J9dTRIorDAu2jYosE892B3aVIDPLINgTSXUIyFNVtpCDwp
oG6froZYWsgitixc6bXHBbvxADa5yrVweRZ26gN6shTi1BaiU26rb+3eGVKMcEtiueJVAZlyUL+1
/7ME/aUBwuv7H/eI+ciM/3KL4Iu+3yI+zBWKWDGoCwPJgeP9SfhzUH+GPzfYMR9RhJ/vEBsVtJg/
kGz6oO5+CH8uxdWD6yM0zWnIzf+LO4Ti+/pN9wMmTyhWLOB9gfd7mDxa2QiHfV12Ux9MUN5Ivcmr
8EpW/h4E+hw30AK29SS7jctQTsTq8rHoonUTwkdcyvKrb9H3EE9W2VKMgRMijjS3UEdSHwbUZeA8
t9f9uKLF4mYKg0nsQCYUUQKNEVhuaIXumkksYPquygndgE90nQ1hEKst1Ie9eTa8jrQRxE1bZSHS
SIq+3AAgHo7dUFhg9ZBPbbIKw9Mp6B1+qEYNFdzW1R1an+qz5LPcyMZfrycfKoZ0G9QysCo/40Dj
iHKD4m/tPo9z1EltKx/vaCNXBOerEd6IN0+bOrDwGpH+OV+jveUgqk5afqQjvIAA0bHN2gmVRuvU
/BnK/hrK7P8pqH/7mIG/v07my76/TvQ/AJtCpG2wQEb0lwAP/Q9IenR4G2ngvwxl0CBQOBtF5i3E
lPfjhXKMO483ACq8cfD/zQsFReNvbxSKTTHk4Y2mdgQw8dehzAY/MvU2KgC53Qfw0j02O7hKIuvc
cHf96q2o2PKbcjMyQa7t1UFusVnqc8Cs6q42z29onuTaPNP+x+Pdfzzq0jz1tnn+kZPFq9Cat8L/
eEEKgXfFNm/NMNVvVGLpN4w8UXHdsT74CtYL4rAyOvEAwdiGcEwhIFOjJEujKY8f6jK4AQ25eTa6
M7r6EA5wBFxNaNKlbvYFx8sLsZo5GtgR5Gvg448D5GyUrWVWWZ6s0TpyI3cHzraA/N1BBvchh9sT
P1s29HHLmd+ZUcw7SOcKEro/9vfMaOqrUddzyOyUwE6E7B4pRNmNDj/Xq45to82zyr4gP4gONCzt
PrSWBTK+Cznf89YTin3meDVKv2M0/xBqaoP1y/XsKwVToII5gFK3qw5mAYdpMME8KGAisMg6auMq
hA5oRytvHux1dTHTlpfJeBCLcSPaEi1sEQwK5Py8GBFJRJl66NjGxFiMn0HbYNO6PvoWHe+WGc9j
qGBx+sYHoUN7UrpwIbjbgGihD6Uep26CXrF6oz/MFPh7f1Cfbysd3qX/cRWzj89g+vvpYYJ8P04P
010L+gClbAQ1JT9dxljpHPPhsrirDaxj8jvfr2PwEej+x3+PE8IwFD/5cOF/ECPE/Q10AioilMx/
dXqEBuL5daUDjIiDzTSpOJAkzX39EzPJNSo81t6dd3xaRrbxROPisZ01AOUWxtvQPlgAIpykd1Hq
wzuxJMB4JXj1Kjw7gQNTBQ1m9zigrhie5bikbtZXURYp8WJpy98Prv+6dOXXsKzOPQ/lLgfl6IX+
k5ihPkWyOg39RMXBR9tUolauN+4ym2AgpoQUJXUb8NtfBlrT7eqzCH76FLxiJB2OgaRbh3ZoZmrc
/bTIN9spbgpXXCJwEuis2sM4OyDPiICitS2HkcVLD1gOQZm5GiH3C56gnNDOel8irZ4vr3PENjjJ
YZYvD1DsUpQv3qLvAL1K1VEhYJ2UGuEW3OsZPkEZ863AQWUNvYWVg+bTeba7IJHUe1wadd1USN0P
lc6WAmGXFkmdTkfFRi5IEEI8rFON5o5E6IIkK8lZSmr66M9LcUBtQ3C/+uQJjT631FVDjOaF8+ja
IutJVMfdLMdMYEkiaU2W4BYur9wNecD3DtbTum/ny5ov8spelv5qJTbAlGDUid20Wqft2soUFZjF
61SNakPzoE/naOo5BpL6cc7dA6rdxqSswIZYU1WidUGB8hLul27Im72bkwIsh03jKBrCvbJza+vb
+OcIPgVxNKD+zBRPts6wr/JwOXcC4H8t6PU4YBgSk1fua8BCCeRpbFB1WMbI3fO9xGfYXM1Tp1HX
gS0UBa2VRDJ+LfYLxOnzuuZTxqCHYT0H8TUoB8QOFr9NZUX0ekEWNaa1xky16jd76dDfqW8i3Zh+
mHyZ00Chwq6l5ZIqQZad4METL3DwLwxiHj4tGVcaHzM1i1SM1efQy7t4Wenzgq6ZV0yVd1YULBCC
8QO2NevfRDNBoCVjBdUXt14RwGKsYSE++S66CMkQRdvQehp1ALuQdWiw451u/wxr34Y1jDb/fNzu
Pj496O+nrelX+um0xSczADlz/h8b+Z15QOIIuw0QddgJ3w7i76dtBFcIZyxMWtfEKA0Q8WNWs7Hy
uMQFQxYgxvivTlsYPH87bbFRYGREJwmMKUSvfz1t3Wil0FtnFFQEajvqXCV0KHdM65N0oivb5mdR
g0wepuEK4dztQHLwxWS+2KXJILvudV+griFo6rhXULH8dngcWl5/sZzmThFC0o9aWxmydCnEsRU0
QU74iufwvVuMOou+0HnTh6+L8G8XBcHnC2IxMUVMowNj3usmi2qFBYhfmppkKPhJBWlhHHgpykGM
6CyQl9S9dZXLT+6QVkWezNU7zNIUwMCpGW6cKgQVlPWlSp3ibgLiHkGbtiv26NM+tVGYKJtuz8Ny
1zpfC9oeZtiytrFnYdNKVaLQ0EVmqbqWSG/ajXiXq9oMXO+07V03Xn0M7H4LYuxqDnp4/8PQQOxC
KgTZK9Qjbd3x0fLlZxY5HH1AcIbddTEyu967RANKwC1A7SdK21jWUWoFzgVFlqntWTfNNCwxWJUT
OkCPHXiDqfduWwdxrsLJ3GFKuxK+/IwqBnc8lBLYOUoYnKjdAQqJOYXtLaCcKJlWC7mdYHWTqd6g
Ggphcgy2Y/BiqegNC0GKSPY2EPOG9uEeASLMgT1sOBHie104Yl7w14G/b3gF+IWEj91YHgKOzGao
Usaf86Ld9fODVBJB0Pmm7rzMnqHYLW1adj6IiOZ6MfZ+3qgUJTlPDhZpSDMoY3MT5r4uPEp7lGrV
wOtafjO0X9C9FWsOP3tEbGtaT3xsP/kjTWhlbRfUnRRQTk32fZ627fBWVBemvtjImRtrAFz9AnML
eJsjt8xH4SnEVw9MXAWPL0KUZ0DEdIVUWy0RGN/KPi4r8ghRmbm0T4b6leMFQLgqW93ogk7ZtBX3
CjNvI4Pz2Pa7SD7O4ecaN6XVo0oI6q8V6Hdh813TzEfkr3YO6/Fzi7Oei62c/OtmsDNh+WkR0g0B
/1fBDuHivDR2ptl26pYs98IMdd6ZGp9rBIbjarhf2umomnGJp/ZLUb5As0KD8YTuLkTb7FRCoHb8
93DaWOGnWmvAclfW6hya5uav7rR2uw7lRXL4LTNaaK2S3bflDtJoGqwtdAUNkPkmQGoxltYjRa2s
RectYcueNWW6VB36JEGwgN2LaLExT4bqGhnPufVG7AmiN1Rg0DJXruLbMBQJaj3RFGkkSH6aAGGO
vEuE0+/IZGWu2BOmUmSu/TXa2cx/pTVYEfc4I0HmTP5dEM5oekUdfsyD5WaGMtoPU4bx9SLKPinE
yXmyODTgct4GfL6KLImCAn/JnFkclHOr9FuoljhHqTPivke78Td+dUHhK4ry1p0u71BLF3fVE5IJ
krcw99ZnbXcHSlNevbXr51l8GuVLNeiUVMhM4CFQ1ckB/SOw90yAomo77Xt3i27ejdTOY6DGzazx
4o6nApVyCPBEe9RwXhVihur/JZgwYJEnx/3aODlWNx/iNo0r1e/brgcidCwWdhBetG3XhznksY3Y
M5o1Ec5EDVyAQq953AzhsKPFuW/d3ci+dKXYSoeiVTHcYubMoPfHbk3wEIgDmmliPbknR/TXay6z
eqRx7x4tlwF5RHWSqM99joPclbtSl7cBzbcL6zeDule5jWD2bbA+FfJdjJ+07xyqtT8784LCxx3S
ntsIY8VaHif1BjMPWcZ5g3Yi4G1YOdmnwG1Bv4GIsfS9hd4lbcn9xPJNJFbQNOrMx+FScHp0rO7M
PQGESbRHdFGgGBwR9Kgn6KAj1WUMZx23PoJ4yKmj6vtpCJHnRgIVTds4Dx0Aavq6dpebtsa34NNL
NdqbDkn3ukUYCbwzBRgkPJxWqERGfy56wFcXs6VXfXILfRgV2eTtWwD3OShbHCoo2gmB+kTWHgXw
x8UC/YYAdlIz94iE+FHUxtm1nKM1gJ2eYJ56dbmbEMrHM4lqYJzgXY6oaX0OKX/hJTjAEl14rQzu
LaeFwq4edcNAMPWf0WWWNEu/VxFM6o4tVzkLnoZ1TlBwe4Mf+9ZFg3JUjCCie/rSewAj3Hs8GDA1
vM2wqGdWqRnVU/Ro6yIRIdyjIXjJl2CHbvm0X4szDYtMNw+rPZ0mh8Xeam/cPoD+h3u0/8qqIP6j
bv+F+PxPl/Ty66ff/pdh7xe3lBr1jQIijb5lDn8Me2iwMM2giK2Yae8XtxTIKUxW4jv4JAkocz+G
PXz0MUZAiqa+j1UdoZt/oXQ7Zmz8fbWGWoePI3E9jKOY+X4d9sZwqBa2qmXnrsEWI4O3m1Dzuy/7
/IyK9wVDC6VXYCSBJHIRiw7dkKg0DQxAwRN7tqF+9wiK11i/t72zPniAqbFCdvdqjt48/AtUn0yk
YegH2XLshsOQLo5350PfSoin1SHvKdbcNj+DDQ/Mx1NYcQean5tcWYuAWdEiaWabzFmH8Jlmxame
icJO5Kfo8oQ0byOR7lV3vkmuSW9+XxBlW1eEGnOTbrMGP0qILNBOgeibnrGGOQpRc1/JEp1rqIZG
00SdOExeBpOe8xGjG10gS2ihfvYRsGOo1kbLGbAgBClyKGU2ongVCE1qsnkgfDnYP/2A0lKwvgjw
9SF5QDeQkyxdD1oXEIpA2M/5SP0h/odutNT32hcBvhMth9tQ8FMhGSBd5AankCerSRJSRApt1Aux
5bFH0BDtkX3cm+wh5IyjMmnEyUGjOuKJvckpuggsCm5fRpNgLCqG2dukGqt8uVWIOeZhvisRe2xI
k9kmBzmL/gFdz0+dh4QkTLxnDPAsqTTgLIIYZaG9zWhylXItDpMJWvbB3WCSlwVHvTgxaUynnJGl
RECzMUlNJAEO+GyFS6/DTPaj2pd+/9qF6HBES7J9me3wxkEbY7DUKLCOgLX2Af5Z2KdRRocfs6j6
jeRUNydNPaDWXqXqFNXwC3qXcG416GBhEn9o1Qjc02JsG8m835pPssnPZIZ7cpYz6auEjNw5dxY+
OCRuCxCjuj8K7YJlXbGbKAdwTVDAiC+VuFKLpzeekSYqI1LwD71Cq2nMGq9AL9MUiMzp3LMu9YB+
Q3o7Ne6TViy8xydwFAeUKT2iMJ6loaiQwDdSiYefLm2NfCKNkDIPoNxmZ8ava82CHsPEKOZrJCEe
ZzUFcJKNIpMbcSYyMs1sBBsggxkzEk4+IQ5jVdWRj/o6hMojtJ/6RvVpnP0EFWgZptfOyEKjEYi0
kYqK1uDQ4RVq5RJmxKQGqpKGuuRAZWrk/7F3Jk1tpNu6/isVd3JH6ci+ORFnR2ylWkCitw2TDGyo
7Ps+f/15PgHbgG2qfKgBN66pUYEloSS1vrXe9TbqxgZ1ktT4xFDD0xY0qgGVUgQ89ftcuD8XqJ4/
n/2fpo3+4FDgsY8IAMtPmjxbhqLyUlHJ5A2wSHAu3kj7hcy3+V84FJmkCymgrvpztBUmOzscNpWW
wRbI+aUjQeFweXEkYF+CXA7ZA4DCve/IE7SVBJiY7es4rK0mbFOcgdViWxE9wSfQ0060hkGa4Ure
xDiKrFI8CMGuhsja9Z7SIQEnVijyAi+bNV5czzTHu8AuVgI9nAxXTcpDJW65vVUDwzY8AheRzbzv
t8nKNAg4kMK0P0tzmNiF39dum/YVpkPGSZS3h7opXcZNc8oC7Ghi1DfHQZrVjT9uFC0GBzS6A6+F
x5GPTb2EqH5gFbiZoUKb1rXafh4KOutGN74A9OHpYIVXrZRUW0NS5lqP80UfdjMTOsOgKFe61R1E
DF5DmOFv0ZsgfpXfX6jY8sDqli4bPd01nXQbY2cP0dGCIGmszdG8rMmmmIVqeoyNKxshNd7khjpv
7AGvysHCHE4eVjKm/4oUnXOynuRmd54lFqo9FQVpolwHRbwKfQ37CUNIuiPsRc1C6hiF0HoVoIfJ
tAmBax1TOgFnHej6uw1E8UXcJielP37EQO8yrKHrSNE6LRKQSu0qytXPU2aj4+v8pZmQJ2JqjX6Q
Js5JVE8qNREPUqc9kQo9BuDpAjxbfO+iquy7rNA+d3XifI1TKK9tC9PGtTTPyqFojETHeHpwxrjq
hp29Hkf7Bv3gys7trTPCDmkltAJxEVjk5NiXjTYsg6lRl2YAoaYfr9sxv+ixJGGSFX/NeIPE8Ujv
pJaFMq0C4WRHJTgQSpDm1CqsswyXptUUwp0ZYrw6swh2YhqEd7UCkBA3RjlrMlsmnqG9DjTkeT3w
UNT6N31c54ekTZwUfqbRyRRKO+9yeZc1RDq0RoCJYGx2+CcnmpuUnMRK+0lqA1b3qYTRnA7xS6u5
aH4gH/AR6Be6p3zVqzzbeSammTO7DY7yKD+oDX90sVv1LiI7x6evzekgPCkvaXiwHqywnd61Y0wU
VZ1vpTJAspKBIFuWaK8QyhxInYZbQtrKX3XDX5RByjqMOXZbSCFE4QkKgWTiSUA6CqMt9J/JV/wl
hDtIqVlVEHhSOvWfSqHI6DaITkqiFvFyVVk5NudxgK2EAncCPzClUX6PAg9w76vbtcdM2x+U+yfr
NYOW3SG6z3BUwl2/47qwJLNs9T7XD5j4seDbH3DOxOCO9AUV6qT8ZL0m4gDJFsSTSrMsRxhv/sIM
oAi3qhcFH8TZNFCL8Eogy0IL8KTgF1VijoXv1OvSh/t8jDl1pSzp3y0mattGkApdrRMWS5m0UAaD
IbjVOi9YsLTD1loKS1zL6LKMeY4w97ROcgsPZkmH61Y665ouiMiMmjND+RQleuDaOQ0vvuGM6ebW
Z33jOghdCxbarNoANa0uvZAT/1YbBzwjQvNYywIkrOhyZxBL8SkqdYd7uExWuF+lQKtYTJESdtUH
2RlwtQQjMzoiU2lrB22zlrPgOmxaDEEzPybEpDucBKQdjuWnIa5NylhZ4VhO8SD5sGCQ8X03GFtc
UTJjZiawAbBWgejY2kKDF12mobLxnXyHP+BdYrJnY8I2vPgoL+1jXuIoSqXj0vQuAls/xYt9VxjG
SeiZm2gIVlreXUZNxlSgmgwxXj2XO7r5ocuW2GKwHhpAHOvEX1WxAq2n6Wexkd3qaXM6idbfxuRS
GTTNlUdHnqtJf1LSZGxG1CSsIkv8murcmxVVeZqoaXNekGfijnlVztO0/CR5LQwGG/1Wl6kTagW9
cQvP8iGxQhMwJSwETd0ZliEmnbNSH1TCb8yPukjKihKfcWxoN/hUH/Yyi3s1LcH8S2ytYq+/nELv
M/kb5SyveopnfzqE1rmGOAC+UKXBBqz+rOzws5RSu/IG5TbxQ9F0GGd67vol4gj+UNmikYtp7jQN
poXqyJ0HyWtmYca6a7UMRylbL8RykwQWNpLI//BlGrKyAUXTY7ch1EqaSbZFy+Dl/V0D4eFLlSXx
Jio9XWY/iReyq4LfF4jKM9U6wLwBp8ds8AitsFEu/26BH+ohAMHPW+D7MOgfVEMe9a35tVl/sVvC
cRiI46nyyUQUJfyMkfXeM/yeVkNMSKAvgVPcC6aeISLQimzBN3dg7VAof6UaWi+VT46sUAw1IBZW
YAbm7M+rYZ/bDslseMlaTMuuwY13nPV9cqg74Myd3E2QC+DDhToxaDWUaaGQ9eW5lCIjavXuHBv3
FH51pqw6U94ZiJ8Wk5FcjryDGXPhuIazJLu5IsH1G6prUehnQQCxJvEbEsXMUl+3lnRZmjLGQBIp
X51hsZNmgoPQzQpL+lgrBAcYrYnaXy/gjqceu2jW5jhIYZvGp/JIRzWcOUhBiDv4lPitj5/bEC0T
Z7iWiS5a6UzhfYpKeSzE62YhQAOqi94OBjcOidYbvFMkKsS6RbjdZ+k6sIdTGJgik1HHDr3ceXa9
i1VraWuB53IZtoTvbUeY6W7l4KoMqf5IxXeX9KL+Uk4Ehh7EEKh65DP9eQNLylTKz1JuIN4c0L6I
DnsUzXZM192X7cFIF27Rjdch7SBRXGuTPp3hu9wmdO52Ko9uTS+fkJM3q+juddHmZw6d62g4B4UY
AXDnYxjI2wNVjAeNGBTKqUH8zOygpsZRXVen/eBcdnJNkox2wluCZC1XtZuJAaSiNz8zxFAS+lmy
kuz+xBYDi1qqbNfFEKMxzcQeqlr0TdAumXSMPMeFfj/9WGIQ0r2uW/S+Ye7aNGFOqmUWpkM8yJvJ
bmFvBJN20rWcIj6Uty0SN3DrQSKkAXdFvOvcvOMAmJWdZeCLQZotyw3LMoDcO5ZyCOIIJgiOWl82
IIzmyqbPKxsbO1rVKtSlIz6FxbJOvY6s2aC58gJJWfk6Wy6HNBl8vlhxBH1wWyGa3slTP2zzzmtu
Im4MJhbWj/qoBnM8Yc9zX652HB2fNUeVQSuAR8ypB/pvIGdPFih4k2HhHNfeF+RruFD1nCa/MYU9
piBCo35eUD89hHR/X1LF476VVIySkWmq9ILPyZ/GB4qYDiigyLR4z9jUAMnoSzULZxt0oxicPq2o
OCtgioNM59594Zcqqs5v9qK/pC/DSNW0oIrh8fBCkZPmqRwyXjfrqvAbl8gSR5r5HWvCpB2bTdky
jkPJYuCJklGYvCFotOtyborDP8FPbgZdPHAHc4qWhd9Nc/JrkHKwMppFooUIu+GwnIZNS28RWSSG
0mvk9Bxa19GpiDYkcfRzDcoNaDNLEhoVqfevIjqXtoiYM0UzkxMEQS8oHcb0OV2Y1gu9t6ny9EBj
Sycy+iptETptBmtu7lg0Tblon/D/bFximjCvoXNasUbrjhUgCBRARqLGny0ncrB+1j5OBM4spNjZ
NnV15OvNVyN2cKj0s9OxIWMUoThe9kz6aRlRIhDIWDnjpNUDj5qWFy6dtl4GfpxhTMP2yq68+eQo
GB6oc7KtDwpDcY3QGKixRbhIJt7kGDI/ViyBSF+7wXGQfGElwbC5BWqhz3YlthPZRRqC7q/7hqTD
deJ1O3VglUo8YXuQtXjlT5VSu7mmtCwIkmie1n69iXHKXDWV4m8laYTjSpb3uhhtZTXlJC4Z1rGp
DdWBrPq3ht1z1bos2vCKx02p/qlq0Mj7yrkMqrFahVrfgK+AEhiDRuhRDjUq0Mz5FGaYXaC7QfM4
LvqWkFU/NLJFpNbyxh70a6Nro3mkkiFLTmlDOlgmBxvJsfvl5AU48kQ+fvDTpM+VOmc1bU/ldhjs
r56R3BHvw19a0qYDfGMfcuj+f3eDhwD6at/37yS582+y8WWZun/cY5lC2A6kqBh7aHNvF/e4CnM+
yEwq2MXtcyT2BNTHMXgveae1kw2c5hiUn5Qp5wOzNKI69cGA7pc46qr2chVmyzZzOKArpso6HnVM
8E/H4Dy3glopfWlt9IyaqgpSktls5Isc3ZbnK1QuKXZhOMJNZ7VupeRUN7Z01rcDqH4ezDU9UVdh
x3aWG/a0xz6OIpIDhypQGsnZhjBaltdaVB/3TnvWdLhSwaw+0EbPX7RqheE40XmzCe7zkaGln+KI
kgSNncEP7gr0koF1HMaXkRKgzarjc3PqWle2wxunxsi5MNJPEvx4sp9R32s1cW10CaaqS/OxsQ+y
CGGWR6rfqk3zq5Bl4Mx3pI+OaM56jY9QXip/Trp2rDfqSQnVnQgK/7YsU3zIg5HgHgknCfJlUPoO
KcJF2wH1lSW4Kb6M8is8r0uU9aNfr2K9JaQmBULIq4Vs2K0bdVrmWpZ0ZQfarMdCFBPe4iY0jZNM
Z3L26eHIdoVSb5QQH4wwW8mWP8wRzTjspPRygWlqjVLNU4FTYdqH3I6dBTathFJwQfjHrOh0Aq68
YNPW8idCeoTvinQ+sj2TJw4APKUEj9dKMUduclcXYm7N84bLusyLI6m0iCpLUBqWEIjx7vDPBxlW
q2WWKDv1YkCp3XxGdcZMLNfHLYmFi9RQLn3NWYc6eb11ghpzquwzw4KJhNPRR1Xs4riZCCWBizIo
ao0WzvpTLapoXQ2NvWCxb++IwSLBfcJWLKkanPvhE4N2S/GaHLhyrkoo4jrRX3smRxEHREab7iDx
J0b2gJVeuAzD7jDpe0hm3Jpg7bCqvHEgMcCSPjVmR8XtTmxpwPCrDz/G0zTAXuYczgv9PE27TRAI
lzIpP4Wo2JGF3X3RhKzfFgJ/otGJ7/N3gZD+l8IEYLDT+YQrQFh+DoRJgG94l3VtuSS9Hdm4CFRt
p4iG8mupJLsQnwFb+A3gO9AJAwKAZBGIhymBZSfLApeCELeCsTERHignLS4GjbAz4J0fKnuDg0Ke
eTgeqKWwLwUVCPFCgBp2zc73sBMmCd6gLBpcE4BaA1fFR8Hzxmui7bfIf7OZM+hb3mNkz3xNa480
u45KxiDStX1cGsM6uhgzLcyvmOVwhfV3vowPWZTEXC8Ws73TnBGRuGsU7ZZfmqA7J7tmm0khiNKT
PGaVqad9ImI4uUfGLk6Ofve7+35X4Jg/73dRoOdJmN29PEgABXjc40HC/gx1joGYnOb12UGCDgoH
G76loWi4Bxe+HSQKrs9YmBJGsj9Jnva78HE1TcY4TOgYfk09iO7qu37XAJgV7TieZpqsCDnDEzy1
piUsysJs1jDEJMlXbrNk0MplF04CQXAk5SwYB2flD+zIl4HZIJsmA/qEGLNqO9TWYRFw7mGjO02f
bGBGHBG9nYanBu2PNawqS/7cdMWZ2TkzvCkvFEKfSQN1Lsykuu2s4Qyl3kneOktPxpW0LwtXnrwV
zRA2Xazw5ximn/idQbpFujKTHgWAgQCxXcKHOGoT66TnY8I40butRF4bjv1j3CWsV0LVVbyjoLfc
EM5qxwe/C0HeIlLQMgnBuXIV6OQVGtncqmH0ywRfOgkfDWh8NOZ+Bn8iNnAi7D5WanfoZLt2Ktha
IdPAnUOJe7esOniHLXYu7LbMFC8nmK3qCNMgTU+lHhv+psc9/lCKE3ec2rVQqXtSt7ALh0ka0ivT
Q62RRK6BOxgtEZVoFZQguvXZScVlNB9189CTS7fQ0wWW1JuUxVuvNOcsWtzQ+TKBHmZmjyMGh5R8
ZcRCgV+4A+8yJqNEIzx0FuNcqPd3ceQQfeAdUKjmKeFvPeFPQ2K6dXVcs1spgG7C+FgaKoyR42N7
hNpshjcmxFavrzEn8ecSZAaLxSE4xxEZLjASzlmzrYxeWoTSpQLLL8K4qk9hiZ71Qu/ZmPMO33uZ
VtjDXN/x5IUIrCtZS9ZAKIREzQhKnVXjeDw54Oa+DFcv2GYYW+UpfiFAL23iRTO7OHZIesQ/YBPF
MNIic+XX06mVNUf9dGviTRuSY8uJuaqTbibpyoFa2MdRieu/mmxN1Bg2b9SvoxW9zUIujEN2xbTi
1lLEBuh5vkTft8sbzc378mMSwBdMmahGxYXdsfazYtUU6taHH1EDMMUATXzUl0qC/bakO3AxDvTJ
OtMCoGWBSxVBMEsx79EzVGJjfRpl6AZLwhozIz+Ko37m1YxfbbXAcsFNsYhx8RzakQUwZ7V9UnMR
B3YECTAY8B1PY16ztXbDKjhybPYG6CmKmRbK5nq0sRxNfLcyCWV0mkuypHcI5skKHpyPBtQUd4qm
OZnRLqnYbA2tTSmcRj2jWoROd2bZUISHyflKUNmlVxYLu4nqRWs38K/LQys3Di1siCeVzPt4HPA3
adetqh3WQXFNpPjCjzmyJF0AgwIitORupk4EIhRZAasdjI4WySnyZmFI+VxuhvkQegYEJHPRmhUw
jhBwWHV5nsjlJpPydV1B7jachd1faqp64vvaweDQB8EzqQsoonCOSqtZedG5U5qsK7+GVYN5wLkB
sbPu4y8KYJXFlc2lW0IDA8zx+i5dRc6XrmlXRnYdQn9iI41OZ53AsY5It87UbFf7sWg7z4XFD0rO
RaVfljlE4jDcJvGxZ3+mj1viwlq4uPtsnVBvyCH1yZafSmis7DGtITuTyf1yK+iquIn68zCxqk2q
4NATQHtxo7D+KmWVfoA8M59nLQT73kZPKbUrWR7mjmdCKiL2W92wbl41cuMS8nY9DuPSY1luO7hk
2OziRync+r6ItM6qZVprPh4hmnmURKxi8wHlzO/T/P40Bz3/+Wk+z6uvwV3d3FU/OM955NPzHE2L
bSJiftC2PE6GrAQ0W7AjVSAkoCzIKo8HutAf6uBewEqPyYSPihj7A3PFI1EGa7Ffwq+Ml4MhGwGa
BqZSzNocdrHivH9ynuNqExuQdJu1PyLQOVAhTBbzFhZYiFXTiH6qK5p4U0iB/xU34f7Oaifyj3Xm
IqxVOLYAHbDq/TqZTrlVBR4RRgZ+ghJ2HtmYKq41RsMyy+1gE0WciZmm0l033YS2MMLcT2Aeve1l
TGiOP4sFIlIZpPQIjCQWaIkGbOLE1jTDiUuZhZFMqFVnoHKQpUu2EhXLf+NPEwCmEkhMQo2Y0Q3f
mpgRHNSacywD25QCv7Gw219XjR0eFYnkb+Mapnk65vUmmjg++5alCHnjTGIJH7HYG+BuYre8CIxh
15AUwSwRLzOnipdeY2gwcsw8RhNjx8dG13xRxG9St9Wpx2dU4bMaaM3K0a3xwM/5PHd1PSzbJBpO
7L7oD0FpnOXUOTxEVjD6mnR13je4mijBtJgoL6GCes6IkmTG5V7jlLWdqmwdpMHJqFcrrdAIaJsA
+lXlyhzrVUkYA2MPOwhNPtEnykOBq7Y6NedVSr5Nn1vgiiiU2MWIxc7U9OwVQsSYvZGSPdZlyaFT
D/px52OLQ4VUCYQB6Sb6CMwb8FsWKPgk8PAxYZQLAnSQUzGBlgObFwI/50A5NwSi3gpsPRYoeyHw
dkUg71LbhMKT7VYSqLwn8PlAIPWepimrRJrqK4JAsbXPUMZL2D4QbUxTBl/GPmBcVTapCW/ckaRD
OQvNm7GD60GYBquCtkEvhBvD4G+VMveqSyYbb8GxAtcl6tJi25NZPM4F69I51vDfDlemH1UHv+vf
vv6J7eDP698hwQrfVz7xmCeVD3W1IT8wQ2BzP7FBgZUhtn+wKPaeJt8qH8AXcBj2KGxJwcyecwEp
UdC4sVnAXAW0/ZdK3w+ge3lPRYQ4rhIytl+WPil9rZ3FbcWNj5gJRnSWW/6mQtExk2EwdYLKRNQx
H/66whaclRikBDm9ymhkkB1DHbmoy2R0ES9yJ8OxwoZQGbNdLxN7JXhUAYSqCBfFeZOMjat3+y4J
O8AO3AaXhq0lGFmD4GZ1gqU1RQ1xLm1RrsQUBwY2midgx/lhCMlLmWp5kXTlNjf661rwwHAyKWeV
4IbRhd5FOZu0fs8bC+AtTEbdrUxIZT1Lt9PS826KXjmaBO+sh+1CSFd4hBnXRoWa1idMb3jOXQAt
X8MIx8oIFpsx9EsfWlsk+G2NYLrZgvNWh97WZOAYIMOFtrNmPwOHOUZrI/hymVb5KIBigzrfAbQ3
Jn4wZZAchMIhpsMqZpQIKqx9iM+5ftsU0l3tUZOEuwyUv4+TNKbz1gvLpZWq0soSbjRwhjcS9jS+
1KRL7iUifIT5ihZKzdwWhiyWsGZR8GiJTNOepbG98ZXqKhM2LrIwdClsDGmnmIoX1PTEkjB+KYQF
DHGYNu6U2MIEwiCmFFYxvYFO2m+DcKmXDKNpNv1ZRpO09ZuKaYJ4xzHHaEpfxGyJRZ5AyN+IaLlN
WJqcahMuEDfMM1YoInEQow+draOrsfxlKxhtteC2mY02MkO1Eu1neI3rNAw4wYUzIMXlgh3nCZ5c
LRhzv8vUfZl6tU07bz78sb2pxv9b/6BYPWnTTEKdFd16UC0LKcm3Lo2wQ4F57B0BX64ZcYJQiGgB
p7efrRkFjU18n/9ktoLqL+mWFVFGX6wZH2hshG7JIB8vYJfIZEFlpdDY1FYBz4iSRrspcGq3F/r+
XJv2Z9ywP+9icfQVsJEIRw0ib2ZA1t+NZkDwhkVC+qw2MV9RwspYScDwMxsNJwJaPDvNXlvrhDTM
R5zecH4XuQadol8OEVKYjvXkR2Mc+0MgkIuGUINApBs0Uj2uGy/tz0Xz61ZRU34uvFw+qWIdZ2y9
NdxR69RPSae1cy217XkjvCT8AlMJmqJIuEzoe8MJz7GHZSNIH7Ln6fHBIEdHRN7hwd1qn1OjXWmt
XKzjKto2g3Qnx9oNLnHGxhNGF4GN44S2SMJ+msEM2NnCEwMxeTFHiGZtU+GYgUx1wPQOFw1vb6iR
YK3Rg9MuQrkaXUQc6o70vDpY2sZEmcZc1piiYttlerTQ29gjbcRnwtZaZWGTmYq3WtU7DpH0tD2K
nJ+ZtRId6j7yHOKENqFVFge13WpYEXbqUVqE08cEVPYiZ6ZEI2MMK9Ko2lWOdmHVx2N/rCa5sWb1
GkPnwNY8N3xSrYsWi/kszs6dwL/IzMw59eSk/pKoVn2c6LWUYpaqhR9bFrfrgQ3qqjCzcfG7cuwr
h3By+nmD84kB7yfznXjgty6HlGXaGPWBAcsQ91g5jA+mcCygySHBVARMfety7A8A6xQH6FgE0BPA
8A2wtT5AzlLpmh7MqX7J7JpYqu8qh6Fb8CNUUiMUWX0pgnNgkGpRbJZrxKdlwBGu2tuyH1faoJGH
4EYSc03b9LqySuVavarNUXzUsrGXV5lpgLz5vd4fjF1yEQItGq3yyczHCxxrQiTQahohazdwi8d/
KutoJ3QP0LRXB3RJzFArja18KdbzWIPelOzrsUFKl7FY4Zdima+LtX4qW6fku65Gdv5xjYI7wW07
MaTUteEFGIIgYO6pAoI0gMyXBBl4BGj+IBQ4A+aIcAwyPzlNaoNY9LD6OqjFETPWNst8ZRF68kep
A0ehy4mxCdFK6AsSU/GxJ2ijBMx8GgSR1CHaAiE35FL+71QTdFNyJwioExTUQpBRFVipk6CnyoKo
WmceeXhQV/0UW0y4rPUADlkKdmvrScvWKN0xhGCMTWq2rO2MZRak2KSxj0JBk1XhyxIjuBpbg8Wf
caJV/Y475rSAX5vlzrE+eocZvNsGwu8IDxfzCYbk8k4Ps106TZsOvq7VINGY6sJxLUHm9YXkt0mb
NQMuXt4Wk7wTQO1wBA14FITgCGZwRw6qO0btIR1PPDPH0pwRzXxVVzzQg1ksy9CuBNV4gHOcwT0O
+0okpbIZnQQxGSEFFGVBVoayKrEthcCML/KxKijNthXemnCcRUSC1wZXhWKR+YEDzP8rJemBLTG/
aW4WWRM2I8qoajy7q9ukqR+5meKnJ3mYNRf5/+4fvf5EfzB68coXY3H33//n5jYlWgL/pCr8+mwg
U1G8vmyN9r/U/jd+7TmSG56+veXJNSLpDcRayK7+SPLMf/i2ZO2jxVT8KnVgI77oR6ikTy7Oz97+
6+/s/jq+/m9+/puL2XN/ZZ7k8fC9ZyX+71wBHvPsElBAaf9EnIH4osC+uBQE9ew1Dvc/v7/m7+1S
wFbhb/jmS+Fw0Am6yv1b/f5S6ASi2QpqkP3X+7wUgoT95ktB3jlhusQmsVcVX3wAXtwVJgoWMtS/
3TXv8wNC5/HmuwJNp6rgiPezuwL1JmZ6XIv9F7PVu7wU34Wf/HqtcD6Y2A3Y1Mv7t8p99uyusEgV
FUQwMb+9y2sg3/9xvg7/RUbpf46xvzgxntdLrgE8BEgHD7fDy6PD+ACvDfNVgqf3X/efxfdWLykS
L8nL/5vbQZcxPdNe3gYmlwhrY8Qe//nEvM+7gWHmjcXB+YA2kEKoU2eefRRMxhygERnayv7r3X4i
OOTefA2wWgC4gY7+eMc/uxTkJUHngZz50EzdH9Tv7xMhyD5vvhTik88wTOL8/uvFXYFJoDAIQOl0
/3V/A77DS/FPFAfMbthzqN+KwLO7wvxAdIhugSvcf73bS/GPNFMsulFRPPzVxYHyYtrARUjh4Ly/
FO+2g3h7vbQ/0D6L3ddPOggGL7Zj2CN9+/m7PDqEj/HbawXW7mDyD2Xz+xYblMEkJPXhrni3ZfOf
aLExL2C0eqwFLwcvkEYwQwPt6UOx2F/8d1g2336YwozBD2ZPd92/V2bMF7UCuQWYBVyW/dd7nUG/
08b9enspwhQpBkC792/1ZZuJNwMJjCJ5/f7nv9Bi/Y1b5z9oF9qQ5HaPc2FH8iM47Gf/4BHn+f7n
T3Ccexjr2T8VwNf9q38Dwv71DAdT91DUk58+QlP7l3p4/MN7/P7Vn73Y4xt7/OY6vKtuoH6N+x+M
D7/p7iYFLvsLqdDPULunGNWrT59ld3/8u2qz27vvEmhEZXiEv34ADP7dl/ibCddvfSdPXgYg8/H3
fgLbcSt/++u9ADn/7ntxb5Lurmoen+nJs/MM/8Czv8rmf+sVej2u7s3P/kqI0Zuf+9VUhrc++1/S
Lt/6Asvq7vYOLD1+vEee3DecXm++b1Y3VXXX/Oiu/Cc+v68H6rz12rzqAP/WJ3+FUPbWp97mWePn
KYuaxz/gtz+qGGrf/Ef9e7apb30bnK132R//5hT4IZuFjvvNb+QvTJ/e+g7+ko3z1hd41aTlrU/+
l/nXb36B1x0R3vz0f8FoeP35f9Qu/Wfl930T9bjK+9HDnjeJ4l98Te5uqn/9DwAAAP//</cx:binary>
              </cx:geoCache>
            </cx:geography>
          </cx:layoutPr>
          <cx:valueColors>
            <cx:minColor>
              <a:srgbClr val="EFD4CF"/>
            </cx:minColor>
            <cx:maxColor>
              <a:srgbClr val="FF0000"/>
            </cx:maxColor>
          </cx:valueColors>
        </cx:series>
      </cx:plotAreaRegion>
    </cx:plotArea>
    <cx:legend pos="r" align="min" overlay="0"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endParaRPr lang="en-US" sz="1197" b="0" i="0" u="none" strike="noStrike" baseline="0">
            <a:solidFill>
              <a:prstClr val="black">
                <a:lumMod val="65000"/>
                <a:lumOff val="35000"/>
              </a:prstClr>
            </a:solidFill>
            <a:latin typeface="Calibri" panose="020F0502020204030204"/>
          </a:endParaRPr>
        </a:p>
      </cx:txPr>
    </cx:legend>
  </cx:chart>
  <cx:spPr>
    <a:solidFill>
      <a:schemeClr val="tx1">
        <a:lumMod val="95000"/>
        <a:lumOff val="5000"/>
      </a:schemeClr>
    </a:solidFill>
    <a:ln>
      <a:noFill/>
    </a:ln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00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3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CD5861-D0DA-48BB-B68A-41760945E3D8}" type="doc">
      <dgm:prSet loTypeId="urn:microsoft.com/office/officeart/2005/8/layout/vList2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B438B7D-D00B-4CFD-B2C4-4F13625B89D9}">
      <dgm:prSet/>
      <dgm:spPr>
        <a:gradFill rotWithShape="0">
          <a:gsLst>
            <a:gs pos="0">
              <a:srgbClr val="2F456D"/>
            </a:gs>
            <a:gs pos="34000">
              <a:schemeClr val="dk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</a:gradFill>
      </dgm:spPr>
      <dgm:t>
        <a:bodyPr/>
        <a:lstStyle/>
        <a:p>
          <a:r>
            <a:rPr lang="en-US" b="1" dirty="0">
              <a:latin typeface="Montserrat" panose="00000500000000000000" pitchFamily="2" charset="0"/>
              <a:cs typeface="Times New Roman" panose="02020603050405020304" pitchFamily="18" charset="0"/>
            </a:rPr>
            <a:t>Six Attorneys</a:t>
          </a:r>
        </a:p>
      </dgm:t>
    </dgm:pt>
    <dgm:pt modelId="{AB6B6449-7DB2-4B52-B77A-22A8E99DD90B}" type="parTrans" cxnId="{8D742DB9-0556-4724-9EA4-EFA21DAF5FB7}">
      <dgm:prSet/>
      <dgm:spPr/>
      <dgm:t>
        <a:bodyPr/>
        <a:lstStyle/>
        <a:p>
          <a:endParaRPr lang="en-US"/>
        </a:p>
      </dgm:t>
    </dgm:pt>
    <dgm:pt modelId="{EB0D0E03-C656-4007-B0E7-EC7B6D36F428}" type="sibTrans" cxnId="{8D742DB9-0556-4724-9EA4-EFA21DAF5FB7}">
      <dgm:prSet/>
      <dgm:spPr/>
      <dgm:t>
        <a:bodyPr/>
        <a:lstStyle/>
        <a:p>
          <a:endParaRPr lang="en-US"/>
        </a:p>
      </dgm:t>
    </dgm:pt>
    <dgm:pt modelId="{21F0B3C4-2F79-4E20-B9EA-2F9C07BE1E23}">
      <dgm:prSet/>
      <dgm:spPr/>
      <dgm:t>
        <a:bodyPr/>
        <a:lstStyle/>
        <a:p>
          <a:r>
            <a:rPr lang="en-US" b="1" dirty="0">
              <a:latin typeface="Montserrat" panose="00000500000000000000" pitchFamily="2" charset="0"/>
              <a:cs typeface="Times New Roman" panose="02020603050405020304" pitchFamily="18" charset="0"/>
            </a:rPr>
            <a:t>Victim Witness Coordinator</a:t>
          </a:r>
        </a:p>
      </dgm:t>
    </dgm:pt>
    <dgm:pt modelId="{D4386DA3-66E0-4DD0-BC5E-8A067BA5B36D}" type="parTrans" cxnId="{4DAE414E-5C38-4B80-9DD3-657A09CE1BCD}">
      <dgm:prSet/>
      <dgm:spPr/>
      <dgm:t>
        <a:bodyPr/>
        <a:lstStyle/>
        <a:p>
          <a:endParaRPr lang="en-US"/>
        </a:p>
      </dgm:t>
    </dgm:pt>
    <dgm:pt modelId="{C1A5F8CA-6224-490F-AB2A-E57223D32A47}" type="sibTrans" cxnId="{4DAE414E-5C38-4B80-9DD3-657A09CE1BCD}">
      <dgm:prSet/>
      <dgm:spPr/>
      <dgm:t>
        <a:bodyPr/>
        <a:lstStyle/>
        <a:p>
          <a:endParaRPr lang="en-US"/>
        </a:p>
      </dgm:t>
    </dgm:pt>
    <dgm:pt modelId="{1270A0E1-86B1-4026-8BE7-EECBD1B7EAE1}">
      <dgm:prSet/>
      <dgm:spPr/>
      <dgm:t>
        <a:bodyPr/>
        <a:lstStyle/>
        <a:p>
          <a:r>
            <a:rPr lang="en-US" b="1" dirty="0">
              <a:latin typeface="Montserrat" panose="00000500000000000000" pitchFamily="2" charset="0"/>
              <a:cs typeface="Times New Roman" panose="02020603050405020304" pitchFamily="18" charset="0"/>
            </a:rPr>
            <a:t>Paralegal</a:t>
          </a:r>
          <a:r>
            <a:rPr lang="en-US" b="1" dirty="0">
              <a:latin typeface="Montserrat" panose="00000500000000000000" pitchFamily="2" charset="0"/>
            </a:rPr>
            <a:t> </a:t>
          </a:r>
        </a:p>
      </dgm:t>
    </dgm:pt>
    <dgm:pt modelId="{FAA92DD0-4121-4538-85CB-A4C37AC1AE1C}" type="parTrans" cxnId="{5E35BD54-0E77-4AAD-863E-9E8D134105DD}">
      <dgm:prSet/>
      <dgm:spPr/>
      <dgm:t>
        <a:bodyPr/>
        <a:lstStyle/>
        <a:p>
          <a:endParaRPr lang="en-US"/>
        </a:p>
      </dgm:t>
    </dgm:pt>
    <dgm:pt modelId="{6CE5CE46-2F9F-401D-991A-93D92A940FA0}" type="sibTrans" cxnId="{5E35BD54-0E77-4AAD-863E-9E8D134105DD}">
      <dgm:prSet/>
      <dgm:spPr/>
      <dgm:t>
        <a:bodyPr/>
        <a:lstStyle/>
        <a:p>
          <a:endParaRPr lang="en-US"/>
        </a:p>
      </dgm:t>
    </dgm:pt>
    <dgm:pt modelId="{D19D50C8-69F9-4322-83CA-9D0761226DE9}">
      <dgm:prSet/>
      <dgm:spPr/>
      <dgm:t>
        <a:bodyPr/>
        <a:lstStyle/>
        <a:p>
          <a:r>
            <a:rPr lang="en-US" b="1" dirty="0">
              <a:latin typeface="Montserrat" panose="00000500000000000000" pitchFamily="2" charset="0"/>
              <a:cs typeface="Times New Roman" panose="02020603050405020304" pitchFamily="18" charset="0"/>
            </a:rPr>
            <a:t>Eight</a:t>
          </a:r>
          <a:r>
            <a:rPr lang="en-US" b="1" dirty="0">
              <a:latin typeface="Montserrat" panose="00000500000000000000" pitchFamily="2" charset="0"/>
            </a:rPr>
            <a:t> </a:t>
          </a:r>
          <a:r>
            <a:rPr lang="en-US" b="1" dirty="0">
              <a:latin typeface="Montserrat" panose="00000500000000000000" pitchFamily="2" charset="0"/>
              <a:cs typeface="Times New Roman" panose="02020603050405020304" pitchFamily="18" charset="0"/>
            </a:rPr>
            <a:t>Investigators</a:t>
          </a:r>
        </a:p>
      </dgm:t>
    </dgm:pt>
    <dgm:pt modelId="{95F6C3C7-526F-4DBB-8D0D-9C799A214284}" type="parTrans" cxnId="{81750C85-FBF5-4D30-8A35-9C173947253D}">
      <dgm:prSet/>
      <dgm:spPr/>
      <dgm:t>
        <a:bodyPr/>
        <a:lstStyle/>
        <a:p>
          <a:endParaRPr lang="en-US"/>
        </a:p>
      </dgm:t>
    </dgm:pt>
    <dgm:pt modelId="{87C9514D-9C3A-4B57-96C0-E40FDE68F9F7}" type="sibTrans" cxnId="{81750C85-FBF5-4D30-8A35-9C173947253D}">
      <dgm:prSet/>
      <dgm:spPr/>
      <dgm:t>
        <a:bodyPr/>
        <a:lstStyle/>
        <a:p>
          <a:endParaRPr lang="en-US"/>
        </a:p>
      </dgm:t>
    </dgm:pt>
    <dgm:pt modelId="{BC92E9E9-A417-4806-ADBC-E9B71F09CB05}">
      <dgm:prSet/>
      <dgm:spPr/>
      <dgm:t>
        <a:bodyPr/>
        <a:lstStyle/>
        <a:p>
          <a:r>
            <a:rPr lang="en-US" b="1" dirty="0">
              <a:latin typeface="Montserrat" panose="00000500000000000000" pitchFamily="2" charset="0"/>
              <a:cs typeface="Times New Roman" panose="02020603050405020304" pitchFamily="18" charset="0"/>
            </a:rPr>
            <a:t>Multi-Media and Video Evidence Specialist </a:t>
          </a:r>
        </a:p>
      </dgm:t>
    </dgm:pt>
    <dgm:pt modelId="{C2EB7AE1-303C-445B-8BCF-B84C0A8F18AB}" type="parTrans" cxnId="{8447152B-FBE3-409F-BB74-4C60CF63B134}">
      <dgm:prSet/>
      <dgm:spPr/>
      <dgm:t>
        <a:bodyPr/>
        <a:lstStyle/>
        <a:p>
          <a:endParaRPr lang="en-US"/>
        </a:p>
      </dgm:t>
    </dgm:pt>
    <dgm:pt modelId="{970784A4-42E6-4BC0-912F-84E049770E65}" type="sibTrans" cxnId="{8447152B-FBE3-409F-BB74-4C60CF63B134}">
      <dgm:prSet/>
      <dgm:spPr/>
      <dgm:t>
        <a:bodyPr/>
        <a:lstStyle/>
        <a:p>
          <a:endParaRPr lang="en-US"/>
        </a:p>
      </dgm:t>
    </dgm:pt>
    <dgm:pt modelId="{4E8B917C-522E-4057-A239-D4EAA2886764}" type="pres">
      <dgm:prSet presAssocID="{22CD5861-D0DA-48BB-B68A-41760945E3D8}" presName="linear" presStyleCnt="0">
        <dgm:presLayoutVars>
          <dgm:animLvl val="lvl"/>
          <dgm:resizeHandles val="exact"/>
        </dgm:presLayoutVars>
      </dgm:prSet>
      <dgm:spPr/>
    </dgm:pt>
    <dgm:pt modelId="{15929DD7-99B5-4205-8D57-1E54757783E4}" type="pres">
      <dgm:prSet presAssocID="{0B438B7D-D00B-4CFD-B2C4-4F13625B89D9}" presName="parentText" presStyleLbl="node1" presStyleIdx="0" presStyleCnt="5" custLinFactY="-84577" custLinFactNeighborY="-100000">
        <dgm:presLayoutVars>
          <dgm:chMax val="0"/>
          <dgm:bulletEnabled val="1"/>
        </dgm:presLayoutVars>
      </dgm:prSet>
      <dgm:spPr/>
    </dgm:pt>
    <dgm:pt modelId="{9F636721-FB7F-408D-A3F1-87AF13922C61}" type="pres">
      <dgm:prSet presAssocID="{EB0D0E03-C656-4007-B0E7-EC7B6D36F428}" presName="spacer" presStyleCnt="0"/>
      <dgm:spPr/>
    </dgm:pt>
    <dgm:pt modelId="{B0951254-374A-4F0E-B2B8-EB02AD03797E}" type="pres">
      <dgm:prSet presAssocID="{D19D50C8-69F9-4322-83CA-9D0761226DE9}" presName="parentText" presStyleLbl="node1" presStyleIdx="1" presStyleCnt="5" custLinFactNeighborX="-20645" custLinFactNeighborY="-27818">
        <dgm:presLayoutVars>
          <dgm:chMax val="0"/>
          <dgm:bulletEnabled val="1"/>
        </dgm:presLayoutVars>
      </dgm:prSet>
      <dgm:spPr/>
    </dgm:pt>
    <dgm:pt modelId="{B28EF6DD-6281-4536-9FCE-2CB2D7C378D1}" type="pres">
      <dgm:prSet presAssocID="{87C9514D-9C3A-4B57-96C0-E40FDE68F9F7}" presName="spacer" presStyleCnt="0"/>
      <dgm:spPr/>
    </dgm:pt>
    <dgm:pt modelId="{14DB5730-94A5-4D68-AE45-1AA92D9C3B3A}" type="pres">
      <dgm:prSet presAssocID="{21F0B3C4-2F79-4E20-B9EA-2F9C07BE1E23}" presName="parentText" presStyleLbl="node1" presStyleIdx="2" presStyleCnt="5" custLinFactNeighborY="9273">
        <dgm:presLayoutVars>
          <dgm:chMax val="0"/>
          <dgm:bulletEnabled val="1"/>
        </dgm:presLayoutVars>
      </dgm:prSet>
      <dgm:spPr/>
    </dgm:pt>
    <dgm:pt modelId="{535E6403-0F6E-4F64-A115-80F18224E0D6}" type="pres">
      <dgm:prSet presAssocID="{C1A5F8CA-6224-490F-AB2A-E57223D32A47}" presName="spacer" presStyleCnt="0"/>
      <dgm:spPr/>
    </dgm:pt>
    <dgm:pt modelId="{D839B9A3-B139-4E4E-B88A-A3DD4F3E5179}" type="pres">
      <dgm:prSet presAssocID="{1270A0E1-86B1-4026-8BE7-EECBD1B7EAE1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081003B-7068-450E-B94C-48A1B51E29E2}" type="pres">
      <dgm:prSet presAssocID="{6CE5CE46-2F9F-401D-991A-93D92A940FA0}" presName="spacer" presStyleCnt="0"/>
      <dgm:spPr/>
    </dgm:pt>
    <dgm:pt modelId="{2ECD9A35-80EA-4D0A-84C6-E590481BADB7}" type="pres">
      <dgm:prSet presAssocID="{BC92E9E9-A417-4806-ADBC-E9B71F09CB05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75EF180C-9505-47B6-8ADD-428BAF587CD6}" type="presOf" srcId="{D19D50C8-69F9-4322-83CA-9D0761226DE9}" destId="{B0951254-374A-4F0E-B2B8-EB02AD03797E}" srcOrd="0" destOrd="0" presId="urn:microsoft.com/office/officeart/2005/8/layout/vList2"/>
    <dgm:cxn modelId="{8447152B-FBE3-409F-BB74-4C60CF63B134}" srcId="{22CD5861-D0DA-48BB-B68A-41760945E3D8}" destId="{BC92E9E9-A417-4806-ADBC-E9B71F09CB05}" srcOrd="4" destOrd="0" parTransId="{C2EB7AE1-303C-445B-8BCF-B84C0A8F18AB}" sibTransId="{970784A4-42E6-4BC0-912F-84E049770E65}"/>
    <dgm:cxn modelId="{507B7F36-14DA-403E-933F-CE4A39267898}" type="presOf" srcId="{BC92E9E9-A417-4806-ADBC-E9B71F09CB05}" destId="{2ECD9A35-80EA-4D0A-84C6-E590481BADB7}" srcOrd="0" destOrd="0" presId="urn:microsoft.com/office/officeart/2005/8/layout/vList2"/>
    <dgm:cxn modelId="{4DAE414E-5C38-4B80-9DD3-657A09CE1BCD}" srcId="{22CD5861-D0DA-48BB-B68A-41760945E3D8}" destId="{21F0B3C4-2F79-4E20-B9EA-2F9C07BE1E23}" srcOrd="2" destOrd="0" parTransId="{D4386DA3-66E0-4DD0-BC5E-8A067BA5B36D}" sibTransId="{C1A5F8CA-6224-490F-AB2A-E57223D32A47}"/>
    <dgm:cxn modelId="{5E35BD54-0E77-4AAD-863E-9E8D134105DD}" srcId="{22CD5861-D0DA-48BB-B68A-41760945E3D8}" destId="{1270A0E1-86B1-4026-8BE7-EECBD1B7EAE1}" srcOrd="3" destOrd="0" parTransId="{FAA92DD0-4121-4538-85CB-A4C37AC1AE1C}" sibTransId="{6CE5CE46-2F9F-401D-991A-93D92A940FA0}"/>
    <dgm:cxn modelId="{81750C85-FBF5-4D30-8A35-9C173947253D}" srcId="{22CD5861-D0DA-48BB-B68A-41760945E3D8}" destId="{D19D50C8-69F9-4322-83CA-9D0761226DE9}" srcOrd="1" destOrd="0" parTransId="{95F6C3C7-526F-4DBB-8D0D-9C799A214284}" sibTransId="{87C9514D-9C3A-4B57-96C0-E40FDE68F9F7}"/>
    <dgm:cxn modelId="{DE229BA6-FFE3-4C71-BB45-576BD1D6643A}" type="presOf" srcId="{21F0B3C4-2F79-4E20-B9EA-2F9C07BE1E23}" destId="{14DB5730-94A5-4D68-AE45-1AA92D9C3B3A}" srcOrd="0" destOrd="0" presId="urn:microsoft.com/office/officeart/2005/8/layout/vList2"/>
    <dgm:cxn modelId="{A19AE1B0-3F68-4C8D-8E13-00A8F50795B7}" type="presOf" srcId="{0B438B7D-D00B-4CFD-B2C4-4F13625B89D9}" destId="{15929DD7-99B5-4205-8D57-1E54757783E4}" srcOrd="0" destOrd="0" presId="urn:microsoft.com/office/officeart/2005/8/layout/vList2"/>
    <dgm:cxn modelId="{8D742DB9-0556-4724-9EA4-EFA21DAF5FB7}" srcId="{22CD5861-D0DA-48BB-B68A-41760945E3D8}" destId="{0B438B7D-D00B-4CFD-B2C4-4F13625B89D9}" srcOrd="0" destOrd="0" parTransId="{AB6B6449-7DB2-4B52-B77A-22A8E99DD90B}" sibTransId="{EB0D0E03-C656-4007-B0E7-EC7B6D36F428}"/>
    <dgm:cxn modelId="{75ABFCC5-1DAE-409F-8A77-E7F4C5E4D6B9}" type="presOf" srcId="{22CD5861-D0DA-48BB-B68A-41760945E3D8}" destId="{4E8B917C-522E-4057-A239-D4EAA2886764}" srcOrd="0" destOrd="0" presId="urn:microsoft.com/office/officeart/2005/8/layout/vList2"/>
    <dgm:cxn modelId="{51377DFB-2FD8-4700-A1FC-B5C664AD10C3}" type="presOf" srcId="{1270A0E1-86B1-4026-8BE7-EECBD1B7EAE1}" destId="{D839B9A3-B139-4E4E-B88A-A3DD4F3E5179}" srcOrd="0" destOrd="0" presId="urn:microsoft.com/office/officeart/2005/8/layout/vList2"/>
    <dgm:cxn modelId="{9C90FFE4-9B28-4ACA-A02C-AD323756D966}" type="presParOf" srcId="{4E8B917C-522E-4057-A239-D4EAA2886764}" destId="{15929DD7-99B5-4205-8D57-1E54757783E4}" srcOrd="0" destOrd="0" presId="urn:microsoft.com/office/officeart/2005/8/layout/vList2"/>
    <dgm:cxn modelId="{E152D6E7-5373-4BF0-8D91-225C9586FC00}" type="presParOf" srcId="{4E8B917C-522E-4057-A239-D4EAA2886764}" destId="{9F636721-FB7F-408D-A3F1-87AF13922C61}" srcOrd="1" destOrd="0" presId="urn:microsoft.com/office/officeart/2005/8/layout/vList2"/>
    <dgm:cxn modelId="{AB5D0B0B-5CC3-49BC-B60D-6C85B8185C89}" type="presParOf" srcId="{4E8B917C-522E-4057-A239-D4EAA2886764}" destId="{B0951254-374A-4F0E-B2B8-EB02AD03797E}" srcOrd="2" destOrd="0" presId="urn:microsoft.com/office/officeart/2005/8/layout/vList2"/>
    <dgm:cxn modelId="{6A274514-1599-452A-828B-AAB8D1C34DCD}" type="presParOf" srcId="{4E8B917C-522E-4057-A239-D4EAA2886764}" destId="{B28EF6DD-6281-4536-9FCE-2CB2D7C378D1}" srcOrd="3" destOrd="0" presId="urn:microsoft.com/office/officeart/2005/8/layout/vList2"/>
    <dgm:cxn modelId="{AEF074A1-EA7B-4A48-B43E-D6F9B0FC9A4E}" type="presParOf" srcId="{4E8B917C-522E-4057-A239-D4EAA2886764}" destId="{14DB5730-94A5-4D68-AE45-1AA92D9C3B3A}" srcOrd="4" destOrd="0" presId="urn:microsoft.com/office/officeart/2005/8/layout/vList2"/>
    <dgm:cxn modelId="{5DA78161-9084-46F3-AB0F-EA409557DE57}" type="presParOf" srcId="{4E8B917C-522E-4057-A239-D4EAA2886764}" destId="{535E6403-0F6E-4F64-A115-80F18224E0D6}" srcOrd="5" destOrd="0" presId="urn:microsoft.com/office/officeart/2005/8/layout/vList2"/>
    <dgm:cxn modelId="{162A965A-69A7-4E6E-A70A-8DED67A31A8A}" type="presParOf" srcId="{4E8B917C-522E-4057-A239-D4EAA2886764}" destId="{D839B9A3-B139-4E4E-B88A-A3DD4F3E5179}" srcOrd="6" destOrd="0" presId="urn:microsoft.com/office/officeart/2005/8/layout/vList2"/>
    <dgm:cxn modelId="{D20AF4A8-ED74-4495-8631-CA6BE9A1EB0F}" type="presParOf" srcId="{4E8B917C-522E-4057-A239-D4EAA2886764}" destId="{F081003B-7068-450E-B94C-48A1B51E29E2}" srcOrd="7" destOrd="0" presId="urn:microsoft.com/office/officeart/2005/8/layout/vList2"/>
    <dgm:cxn modelId="{F0BF74CB-7F3B-40C0-B3D1-8C411E113159}" type="presParOf" srcId="{4E8B917C-522E-4057-A239-D4EAA2886764}" destId="{2ECD9A35-80EA-4D0A-84C6-E590481BADB7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929DD7-99B5-4205-8D57-1E54757783E4}">
      <dsp:nvSpPr>
        <dsp:cNvPr id="0" name=""/>
        <dsp:cNvSpPr/>
      </dsp:nvSpPr>
      <dsp:spPr>
        <a:xfrm>
          <a:off x="0" y="0"/>
          <a:ext cx="10265925" cy="767520"/>
        </a:xfrm>
        <a:prstGeom prst="roundRect">
          <a:avLst/>
        </a:prstGeom>
        <a:gradFill rotWithShape="0">
          <a:gsLst>
            <a:gs pos="0">
              <a:srgbClr val="2F456D"/>
            </a:gs>
            <a:gs pos="34000">
              <a:schemeClr val="dk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Montserrat" panose="00000500000000000000" pitchFamily="2" charset="0"/>
              <a:cs typeface="Times New Roman" panose="02020603050405020304" pitchFamily="18" charset="0"/>
            </a:rPr>
            <a:t>Six Attorneys</a:t>
          </a:r>
        </a:p>
      </dsp:txBody>
      <dsp:txXfrm>
        <a:off x="37467" y="37467"/>
        <a:ext cx="10190991" cy="692586"/>
      </dsp:txXfrm>
    </dsp:sp>
    <dsp:sp modelId="{B0951254-374A-4F0E-B2B8-EB02AD03797E}">
      <dsp:nvSpPr>
        <dsp:cNvPr id="0" name=""/>
        <dsp:cNvSpPr/>
      </dsp:nvSpPr>
      <dsp:spPr>
        <a:xfrm>
          <a:off x="0" y="890462"/>
          <a:ext cx="10265925" cy="767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Montserrat" panose="00000500000000000000" pitchFamily="2" charset="0"/>
              <a:cs typeface="Times New Roman" panose="02020603050405020304" pitchFamily="18" charset="0"/>
            </a:rPr>
            <a:t>Eight</a:t>
          </a:r>
          <a:r>
            <a:rPr lang="en-US" sz="3200" b="1" kern="1200" dirty="0">
              <a:latin typeface="Montserrat" panose="00000500000000000000" pitchFamily="2" charset="0"/>
            </a:rPr>
            <a:t> </a:t>
          </a:r>
          <a:r>
            <a:rPr lang="en-US" sz="3200" b="1" kern="1200" dirty="0">
              <a:latin typeface="Montserrat" panose="00000500000000000000" pitchFamily="2" charset="0"/>
              <a:cs typeface="Times New Roman" panose="02020603050405020304" pitchFamily="18" charset="0"/>
            </a:rPr>
            <a:t>Investigators</a:t>
          </a:r>
        </a:p>
      </dsp:txBody>
      <dsp:txXfrm>
        <a:off x="37467" y="927929"/>
        <a:ext cx="10190991" cy="692586"/>
      </dsp:txXfrm>
    </dsp:sp>
    <dsp:sp modelId="{14DB5730-94A5-4D68-AE45-1AA92D9C3B3A}">
      <dsp:nvSpPr>
        <dsp:cNvPr id="0" name=""/>
        <dsp:cNvSpPr/>
      </dsp:nvSpPr>
      <dsp:spPr>
        <a:xfrm>
          <a:off x="0" y="1784325"/>
          <a:ext cx="10265925" cy="767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Montserrat" panose="00000500000000000000" pitchFamily="2" charset="0"/>
              <a:cs typeface="Times New Roman" panose="02020603050405020304" pitchFamily="18" charset="0"/>
            </a:rPr>
            <a:t>Victim Witness Coordinator</a:t>
          </a:r>
        </a:p>
      </dsp:txBody>
      <dsp:txXfrm>
        <a:off x="37467" y="1821792"/>
        <a:ext cx="10190991" cy="692586"/>
      </dsp:txXfrm>
    </dsp:sp>
    <dsp:sp modelId="{D839B9A3-B139-4E4E-B88A-A3DD4F3E5179}">
      <dsp:nvSpPr>
        <dsp:cNvPr id="0" name=""/>
        <dsp:cNvSpPr/>
      </dsp:nvSpPr>
      <dsp:spPr>
        <a:xfrm>
          <a:off x="0" y="2635459"/>
          <a:ext cx="10265925" cy="767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Montserrat" panose="00000500000000000000" pitchFamily="2" charset="0"/>
              <a:cs typeface="Times New Roman" panose="02020603050405020304" pitchFamily="18" charset="0"/>
            </a:rPr>
            <a:t>Paralegal</a:t>
          </a:r>
          <a:r>
            <a:rPr lang="en-US" sz="3200" b="1" kern="1200" dirty="0">
              <a:latin typeface="Montserrat" panose="00000500000000000000" pitchFamily="2" charset="0"/>
            </a:rPr>
            <a:t> </a:t>
          </a:r>
        </a:p>
      </dsp:txBody>
      <dsp:txXfrm>
        <a:off x="37467" y="2672926"/>
        <a:ext cx="10190991" cy="692586"/>
      </dsp:txXfrm>
    </dsp:sp>
    <dsp:sp modelId="{2ECD9A35-80EA-4D0A-84C6-E590481BADB7}">
      <dsp:nvSpPr>
        <dsp:cNvPr id="0" name=""/>
        <dsp:cNvSpPr/>
      </dsp:nvSpPr>
      <dsp:spPr>
        <a:xfrm>
          <a:off x="0" y="3495140"/>
          <a:ext cx="10265925" cy="767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Montserrat" panose="00000500000000000000" pitchFamily="2" charset="0"/>
              <a:cs typeface="Times New Roman" panose="02020603050405020304" pitchFamily="18" charset="0"/>
            </a:rPr>
            <a:t>Multi-Media and Video Evidence Specialist </a:t>
          </a:r>
        </a:p>
      </dsp:txBody>
      <dsp:txXfrm>
        <a:off x="37467" y="3532607"/>
        <a:ext cx="10190991" cy="692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2/24/2026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0592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60715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19461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10229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0746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81954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46488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283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7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BE451C3-0FF4-47C4-B829-773ADF60F88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52692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80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219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logo&#10;&#10;AI-generated content may be incorrect.">
            <a:extLst>
              <a:ext uri="{FF2B5EF4-FFF2-40B4-BE49-F238E27FC236}">
                <a16:creationId xmlns:a16="http://schemas.microsoft.com/office/drawing/2014/main" id="{2BDE8388-5974-60DD-C798-2EDD4F766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848" y="692311"/>
            <a:ext cx="4372303" cy="43723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164F582-921C-E6DB-8376-40522297583F}"/>
              </a:ext>
            </a:extLst>
          </p:cNvPr>
          <p:cNvSpPr txBox="1"/>
          <p:nvPr/>
        </p:nvSpPr>
        <p:spPr>
          <a:xfrm>
            <a:off x="0" y="5421888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Montserrat" panose="00000500000000000000" pitchFamily="2" charset="0"/>
              </a:rPr>
              <a:t>Independent Investigations Division</a:t>
            </a:r>
          </a:p>
        </p:txBody>
      </p:sp>
    </p:spTree>
    <p:extLst>
      <p:ext uri="{BB962C8B-B14F-4D97-AF65-F5344CB8AC3E}">
        <p14:creationId xmlns:p14="http://schemas.microsoft.com/office/powerpoint/2010/main" val="1953255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AA111-A609-456E-9C11-C3DB7FE42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55814"/>
          </a:xfrm>
        </p:spPr>
        <p:txBody>
          <a:bodyPr>
            <a:normAutofit/>
          </a:bodyPr>
          <a:lstStyle/>
          <a:p>
            <a:r>
              <a:rPr lang="en-US" sz="4300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Media Response Protocol </a:t>
            </a:r>
            <a:br>
              <a:rPr lang="en-US" sz="4000" b="1" dirty="0">
                <a:solidFill>
                  <a:schemeClr val="tx1"/>
                </a:solidFill>
                <a:latin typeface="PMingLiU-ExtB" panose="02020500000000000000" pitchFamily="18" charset="-120"/>
                <a:ea typeface="PMingLiU-ExtB" panose="02020500000000000000" pitchFamily="18" charset="-120"/>
              </a:rPr>
            </a:br>
            <a:r>
              <a:rPr lang="en-US" sz="1200" b="1" dirty="0">
                <a:solidFill>
                  <a:schemeClr val="tx1"/>
                </a:solidFill>
                <a:latin typeface="PMingLiU-ExtB" panose="02020500000000000000" pitchFamily="18" charset="-120"/>
                <a:ea typeface="PMingLiU-ExtB" panose="02020500000000000000" pitchFamily="18" charset="-120"/>
              </a:rPr>
              <a:t> </a:t>
            </a:r>
            <a:endParaRPr lang="en-US" sz="4000" b="1" dirty="0">
              <a:solidFill>
                <a:schemeClr val="tx1"/>
              </a:solidFill>
              <a:latin typeface="PMingLiU-ExtB" panose="02020500000000000000" pitchFamily="18" charset="-120"/>
              <a:ea typeface="PMingLiU-ExtB" panose="02020500000000000000" pitchFamily="18" charset="-12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7F44F-CEFD-4A59-B783-A987F85743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342418"/>
            <a:ext cx="10058400" cy="4463578"/>
          </a:xfrm>
        </p:spPr>
        <p:txBody>
          <a:bodyPr>
            <a:noAutofit/>
          </a:bodyPr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effectLst/>
                <a:latin typeface="Montserrat" panose="00000500000000000000" pitchFamily="2" charset="0"/>
                <a:cs typeface="Times New Roman" panose="02020603050405020304" pitchFamily="18" charset="0"/>
              </a:rPr>
              <a:t>The IID will generally </a:t>
            </a: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release the decedent and the subject officer's names within 2 business days, though that period may be extended if the officer is injured </a:t>
            </a:r>
            <a:r>
              <a:rPr lang="en-US" sz="2600" dirty="0">
                <a:solidFill>
                  <a:schemeClr val="bg1"/>
                </a:solidFill>
                <a:effectLst/>
                <a:latin typeface="Montserrat" panose="00000500000000000000" pitchFamily="2" charset="0"/>
                <a:cs typeface="Times New Roman" panose="02020603050405020304" pitchFamily="18" charset="0"/>
              </a:rPr>
              <a:t>or if there are specific officer safety concerns.    </a:t>
            </a:r>
          </a:p>
          <a:p>
            <a:pPr marL="171450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The IID will generally release body-worn camera and dashboard camera </a:t>
            </a:r>
            <a:r>
              <a:rPr lang="en-US" sz="2600" dirty="0">
                <a:solidFill>
                  <a:schemeClr val="bg1"/>
                </a:solidFill>
                <a:effectLst/>
                <a:latin typeface="Montserrat" panose="00000500000000000000" pitchFamily="2" charset="0"/>
                <a:cs typeface="Times New Roman" panose="02020603050405020304" pitchFamily="18" charset="0"/>
              </a:rPr>
              <a:t>within </a:t>
            </a:r>
            <a:r>
              <a:rPr lang="en-US" sz="2600" b="1" dirty="0">
                <a:solidFill>
                  <a:schemeClr val="bg1"/>
                </a:solidFill>
                <a:effectLst/>
                <a:latin typeface="Montserrat" panose="00000500000000000000" pitchFamily="2" charset="0"/>
                <a:cs typeface="Times New Roman" panose="02020603050405020304" pitchFamily="18" charset="0"/>
              </a:rPr>
              <a:t>20 business days</a:t>
            </a:r>
            <a:r>
              <a:rPr lang="en-US" sz="2600" dirty="0">
                <a:solidFill>
                  <a:schemeClr val="bg1"/>
                </a:solidFill>
                <a:effectLst/>
                <a:latin typeface="Montserrat" panose="00000500000000000000" pitchFamily="2" charset="0"/>
                <a:cs typeface="Times New Roman" panose="02020603050405020304" pitchFamily="18" charset="0"/>
              </a:rPr>
              <a:t>.  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effectLst/>
                <a:latin typeface="Montserrat" panose="00000500000000000000" pitchFamily="2" charset="0"/>
                <a:cs typeface="Times New Roman" panose="02020603050405020304" pitchFamily="18" charset="0"/>
              </a:rPr>
              <a:t>At the conclusion of the investigation, if no criminal charges are appropriate, the IID will publicly release a declination report, which includes a summary of factual findings and an analysis concerning the lawfulness of any subject officer’s acts and/or omissions.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600" dirty="0">
              <a:solidFill>
                <a:schemeClr val="bg1"/>
              </a:solidFill>
              <a:effectLst/>
              <a:latin typeface="Montserrat" panose="00000500000000000000" pitchFamily="2" charset="0"/>
              <a:cs typeface="Times New Roman" panose="02020603050405020304" pitchFamily="18" charset="0"/>
            </a:endParaRPr>
          </a:p>
          <a:p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75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0D9E1-9900-46E9-A170-051BDFD14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42228"/>
            <a:ext cx="10058400" cy="846987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Completion of the Investigation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82C29F-1F93-447A-9658-7A67744CAD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314949"/>
            <a:ext cx="10627550" cy="4228101"/>
          </a:xfrm>
        </p:spPr>
        <p:txBody>
          <a:bodyPr>
            <a:noAutofit/>
          </a:bodyPr>
          <a:lstStyle/>
          <a:p>
            <a:pPr marL="173736" indent="-173736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If the IID determines that criminal charges are appropriate, the IID will seek to prosecute the matter in the jurisdiction where the incident occurred. </a:t>
            </a:r>
          </a:p>
          <a:p>
            <a:pPr marL="173736" indent="-173736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The Attorney General, at his discretion, may prosecute a police-involved incident not otherwise within the investigative jurisdiction of the Division if the incident is referred by a State’s Attorney to the Attorney General for prosecution.</a:t>
            </a:r>
          </a:p>
          <a:p>
            <a:pPr marL="173736" indent="-173736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A State’s Attorney may prosecute a criminal offense only if the Attorney General requests that the State’s Attorney prosecute the offense. </a:t>
            </a:r>
          </a:p>
          <a:p>
            <a:pPr marL="173736" indent="-173736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3736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090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9D706-1EE7-A79B-D0E9-7AB1319B5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77426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Incident Statistics 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F1BD78E-01AE-BED9-0817-51532F2C1F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9326546"/>
              </p:ext>
            </p:extLst>
          </p:nvPr>
        </p:nvGraphicFramePr>
        <p:xfrm>
          <a:off x="732323" y="1417637"/>
          <a:ext cx="10727354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0977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607D3-B45B-E9FD-5D02-8A6721A9A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85739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" panose="020B0604030504040204" pitchFamily="18" charset="-120"/>
              </a:rPr>
              <a:t>Fatal Pursuit and Collision Data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6AB0A9ED-65ED-EFC8-43B5-65AB59B96DAF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92137749"/>
              </p:ext>
            </p:extLst>
          </p:nvPr>
        </p:nvGraphicFramePr>
        <p:xfrm>
          <a:off x="945849" y="1417637"/>
          <a:ext cx="5150151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EA542B8B-8348-B3FD-78C0-C31246F2B6C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25414908"/>
              </p:ext>
            </p:extLst>
          </p:nvPr>
        </p:nvGraphicFramePr>
        <p:xfrm>
          <a:off x="6209925" y="1417637"/>
          <a:ext cx="5308015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9525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654AE-A424-64AF-98FE-6E1B4E29C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10923"/>
          </a:xfrm>
        </p:spPr>
        <p:txBody>
          <a:bodyPr>
            <a:normAutofit/>
          </a:bodyPr>
          <a:lstStyle/>
          <a:p>
            <a:pPr algn="ctr"/>
            <a:r>
              <a:rPr lang="en-US" sz="3800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Agency and Jurisdiction of Incidents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44873BB-ADCD-DE59-C59D-492039963B8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2253972"/>
              </p:ext>
            </p:extLst>
          </p:nvPr>
        </p:nvGraphicFramePr>
        <p:xfrm>
          <a:off x="790147" y="997527"/>
          <a:ext cx="5103674" cy="4702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843BEDF3-93E3-F4AB-C8F9-B2ACED2C233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86055355"/>
              </p:ext>
            </p:extLst>
          </p:nvPr>
        </p:nvGraphicFramePr>
        <p:xfrm>
          <a:off x="6029498" y="997527"/>
          <a:ext cx="5199246" cy="4702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16886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A324FE2-003C-8D24-3984-386693DED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4F591-9499-0C05-0D8A-706C5A888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8344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MingLiU-ExtB" panose="02020500000000000000" pitchFamily="18" charset="-120"/>
                <a:ea typeface="PMingLiU-ExtB" panose="02020500000000000000" pitchFamily="18" charset="-120"/>
              </a:rPr>
              <a:t>Heat Map of Incidents </a:t>
            </a:r>
          </a:p>
        </p:txBody>
      </p:sp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13" name="Content Placeholder 12">
                <a:extLst>
                  <a:ext uri="{FF2B5EF4-FFF2-40B4-BE49-F238E27FC236}">
                    <a16:creationId xmlns:a16="http://schemas.microsoft.com/office/drawing/2014/main" id="{B4651411-0722-886D-BF35-0C4AF85733C2}"/>
                  </a:ext>
                </a:extLst>
              </p:cNvPr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3091104898"/>
                  </p:ext>
                </p:extLst>
              </p:nvPr>
            </p:nvGraphicFramePr>
            <p:xfrm>
              <a:off x="1215958" y="1070044"/>
              <a:ext cx="9939406" cy="479894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13" name="Content Placeholder 12">
                <a:extLst>
                  <a:ext uri="{FF2B5EF4-FFF2-40B4-BE49-F238E27FC236}">
                    <a16:creationId xmlns:a16="http://schemas.microsoft.com/office/drawing/2014/main" id="{B4651411-0722-886D-BF35-0C4AF85733C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15958" y="1070044"/>
                <a:ext cx="9939406" cy="479894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7911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5D9E9-6267-12E8-BA36-172618BBD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3469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Incident Statistics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B3365C3-AAE8-9694-2764-1EDCE81A4C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0012822"/>
              </p:ext>
            </p:extLst>
          </p:nvPr>
        </p:nvGraphicFramePr>
        <p:xfrm>
          <a:off x="1097280" y="1647481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55527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7002C-86DB-2F84-DFC9-57D03A92A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0240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Decedent Demographics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DF1209CA-1A40-F570-5D76-28BB1F4F58E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04608212"/>
              </p:ext>
            </p:extLst>
          </p:nvPr>
        </p:nvGraphicFramePr>
        <p:xfrm>
          <a:off x="6218555" y="1417637"/>
          <a:ext cx="4937125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77A12528-2B49-346D-2B2D-C99C92B0717A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49873372"/>
              </p:ext>
            </p:extLst>
          </p:nvPr>
        </p:nvGraphicFramePr>
        <p:xfrm>
          <a:off x="1097280" y="1417637"/>
          <a:ext cx="493871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71903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EFCA3-FB9B-9AD3-9A50-75FCB0124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85739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Decedent Demographics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736EFA7-92CE-F9CE-259D-BCDEEA086B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6943560"/>
              </p:ext>
            </p:extLst>
          </p:nvPr>
        </p:nvGraphicFramePr>
        <p:xfrm>
          <a:off x="1096963" y="1305935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66956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7002C-86DB-2F84-DFC9-57D03A92A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77426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Officer Demographics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DF1209CA-1A40-F570-5D76-28BB1F4F58E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75530007"/>
              </p:ext>
            </p:extLst>
          </p:nvPr>
        </p:nvGraphicFramePr>
        <p:xfrm>
          <a:off x="6218555" y="1305935"/>
          <a:ext cx="4937125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473BC1F-1A62-3405-8034-D166C37BB4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280" y="1305936"/>
            <a:ext cx="4937760" cy="4022724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1ADF4BDD-33A7-1123-8001-C0A6AF85FF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3233857"/>
              </p:ext>
            </p:extLst>
          </p:nvPr>
        </p:nvGraphicFramePr>
        <p:xfrm>
          <a:off x="1097280" y="1305935"/>
          <a:ext cx="493871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09078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C65EA-F962-4862-BB74-B3EA0E758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962" y="160143"/>
            <a:ext cx="10058400" cy="1036359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Our Team</a:t>
            </a:r>
            <a:br>
              <a:rPr lang="en-US" b="1" dirty="0">
                <a:solidFill>
                  <a:schemeClr val="tx1"/>
                </a:solidFill>
                <a:latin typeface="PMingLiU-ExtB" panose="02020500000000000000" pitchFamily="18" charset="-120"/>
                <a:ea typeface="PMingLiU-ExtB" panose="02020500000000000000" pitchFamily="18" charset="-120"/>
              </a:rPr>
            </a:br>
            <a:r>
              <a:rPr lang="en-US" sz="1200" b="1" dirty="0">
                <a:solidFill>
                  <a:schemeClr val="tx1"/>
                </a:solidFill>
                <a:latin typeface="PMingLiU-ExtB" panose="02020500000000000000" pitchFamily="18" charset="-120"/>
                <a:ea typeface="PMingLiU-ExtB" panose="02020500000000000000" pitchFamily="18" charset="-120"/>
              </a:rPr>
              <a:t> </a:t>
            </a:r>
            <a:endParaRPr lang="en-US" b="1" dirty="0">
              <a:solidFill>
                <a:schemeClr val="tx1"/>
              </a:solidFill>
              <a:latin typeface="PMingLiU-ExtB" panose="02020500000000000000" pitchFamily="18" charset="-120"/>
              <a:ea typeface="PMingLiU-ExtB" panose="02020500000000000000" pitchFamily="18" charset="-12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FB4FA00-D96E-4BAF-9782-E930FF76AB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183639"/>
              </p:ext>
            </p:extLst>
          </p:nvPr>
        </p:nvGraphicFramePr>
        <p:xfrm>
          <a:off x="1096962" y="1196503"/>
          <a:ext cx="10265925" cy="4319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55273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34398-5250-B12A-E87D-FA48CD398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93557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Officer Demographics</a:t>
            </a:r>
          </a:p>
        </p:txBody>
      </p:sp>
      <p:graphicFrame>
        <p:nvGraphicFramePr>
          <p:cNvPr id="15" name="Content Placeholder 5">
            <a:extLst>
              <a:ext uri="{FF2B5EF4-FFF2-40B4-BE49-F238E27FC236}">
                <a16:creationId xmlns:a16="http://schemas.microsoft.com/office/drawing/2014/main" id="{B7967BD8-F874-023E-2813-016DF7B410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0717662"/>
              </p:ext>
            </p:extLst>
          </p:nvPr>
        </p:nvGraphicFramePr>
        <p:xfrm>
          <a:off x="1096963" y="1527587"/>
          <a:ext cx="10058400" cy="4341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31236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0E8B0-64B4-4DF7-BC69-D594375F1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390338"/>
            <a:ext cx="12192000" cy="576825"/>
          </a:xfrm>
        </p:spPr>
        <p:txBody>
          <a:bodyPr/>
          <a:lstStyle/>
          <a:p>
            <a:pPr algn="ctr" defTabSz="114300"/>
            <a:r>
              <a:rPr lang="en-US" sz="3200" b="1" dirty="0">
                <a:latin typeface="Montserrat" panose="00000500000000000000" pitchFamily="2" charset="0"/>
                <a:ea typeface="PMingLiU-ExtB" panose="02020500000000000000" pitchFamily="18" charset="-120"/>
              </a:rPr>
              <a:t>Anthony Schartner          Julie Shapiro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9511FD-C9DD-4CD0-A7AD-509B92925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0822" y="4967163"/>
            <a:ext cx="11679382" cy="1001774"/>
          </a:xfrm>
        </p:spPr>
        <p:txBody>
          <a:bodyPr>
            <a:no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PMingLiU-ExtB" panose="02020500000000000000" pitchFamily="18" charset="-120"/>
                <a:ea typeface="PMingLiU-ExtB" panose="02020500000000000000" pitchFamily="18" charset="-120"/>
              </a:rPr>
              <a:t>              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Chief Investigator	                  Assistant Attorney General</a:t>
            </a:r>
          </a:p>
        </p:txBody>
      </p:sp>
      <p:pic>
        <p:nvPicPr>
          <p:cNvPr id="3" name="Picture 2" descr="A picture containing logo&#10;&#10;AI-generated content may be incorrect.">
            <a:extLst>
              <a:ext uri="{FF2B5EF4-FFF2-40B4-BE49-F238E27FC236}">
                <a16:creationId xmlns:a16="http://schemas.microsoft.com/office/drawing/2014/main" id="{70F7A496-BEF3-F907-6DAA-290D1A262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5505" y="375842"/>
            <a:ext cx="3845354" cy="384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26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964FE-F622-7B62-5F16-F5DF3A644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55179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  <a:cs typeface="Times New Roman" panose="02020603050405020304" pitchFamily="18" charset="0"/>
              </a:rPr>
              <a:t>IID’s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  <a:cs typeface="Times New Roman" panose="02020603050405020304" pitchFamily="18" charset="0"/>
              </a:rPr>
              <a:t>Role 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  <a:cs typeface="Times New Roman" panose="02020603050405020304" pitchFamily="18" charset="0"/>
              </a:rPr>
              <a:t>(Senate Bill 600, 763 &amp; 290)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25849-454B-18DE-011A-6F8B70608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431235"/>
            <a:ext cx="10058400" cy="475921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The IID and MSP will lead the primary investigation of any </a:t>
            </a:r>
            <a:r>
              <a:rPr lang="en-US" sz="2600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police-involved</a:t>
            </a: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 incident that results in the death of an individual or injuries likely to result in the death of an individual. </a:t>
            </a:r>
          </a:p>
          <a:p>
            <a:pPr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The IID will determine whether an incident is </a:t>
            </a:r>
            <a:r>
              <a:rPr lang="en-US" sz="2600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police-involved</a:t>
            </a: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 and whether an injury is likely to result in death.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This includes any act or omission of a law-enforcement officer while the law-enforcement officer is on duty or while the law enforcement officer is off duty but performing activities that are within the scope of his or her law enforcement duties.</a:t>
            </a:r>
          </a:p>
        </p:txBody>
      </p:sp>
    </p:spTree>
    <p:extLst>
      <p:ext uri="{BB962C8B-B14F-4D97-AF65-F5344CB8AC3E}">
        <p14:creationId xmlns:p14="http://schemas.microsoft.com/office/powerpoint/2010/main" val="502098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2CBAC-0209-3BF4-791F-C376AAA15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084996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</a:rPr>
              <a:t>IID’s Role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71840-507F-6CE5-86CA-81AFF167F9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490870"/>
            <a:ext cx="10058400" cy="4378224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</a:rPr>
              <a:t>The IID may investigate any other crimes related to police misconduct that are discovered during an investigation.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Montserrat" panose="00000500000000000000" pitchFamily="2" charset="0"/>
              </a:rPr>
              <a:t>If the Attorney General determines that an investigation conducted provides sufficient grounds for the prosecution of a criminal offense discovered in the course of the investigation, the Attorney General shall have exclusive authority to prosecute the offense. </a:t>
            </a:r>
          </a:p>
        </p:txBody>
      </p:sp>
    </p:spTree>
    <p:extLst>
      <p:ext uri="{BB962C8B-B14F-4D97-AF65-F5344CB8AC3E}">
        <p14:creationId xmlns:p14="http://schemas.microsoft.com/office/powerpoint/2010/main" val="2580638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BAD39-56B4-42C3-BE90-AB37A068A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470019"/>
            <a:ext cx="10058400" cy="83748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Maryland State Police Partnership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E827A5-0813-B21E-2A21-1633215636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85" r="3300" b="5"/>
          <a:stretch/>
        </p:blipFill>
        <p:spPr>
          <a:xfrm>
            <a:off x="982010" y="2002734"/>
            <a:ext cx="2581513" cy="289514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D9161C-9047-47F1-BE11-574B557A7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1648" y="1816551"/>
            <a:ext cx="8180962" cy="4023360"/>
          </a:xfrm>
        </p:spPr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32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The IID partners with MSP in every investigation.</a:t>
            </a:r>
          </a:p>
          <a:p>
            <a:pPr lvl="3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Criminal Enforcement Division-Homicide </a:t>
            </a:r>
          </a:p>
          <a:p>
            <a:pPr lvl="3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Crash Team</a:t>
            </a:r>
          </a:p>
          <a:p>
            <a:pPr lvl="3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Forensic Sciences Division</a:t>
            </a:r>
          </a:p>
          <a:p>
            <a:pPr marL="566928" lvl="3" indent="0">
              <a:spcBef>
                <a:spcPts val="1200"/>
              </a:spcBef>
              <a:spcAft>
                <a:spcPts val="1200"/>
              </a:spcAft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601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1BA81-2186-B983-13D8-0840932E7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32596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Montserrat" panose="00000500000000000000" pitchFamily="2" charset="0"/>
                <a:cs typeface="Mongolian Baiti" panose="03000500000000000000" pitchFamily="66" charset="0"/>
              </a:rPr>
              <a:t>Baltimore Police Department MOU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3B152B-2711-B3B4-B155-98C86D4F5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566332"/>
            <a:ext cx="10058400" cy="4302761"/>
          </a:xfrm>
        </p:spPr>
        <p:txBody>
          <a:bodyPr>
            <a:normAutofit lnSpcReduction="10000"/>
          </a:bodyPr>
          <a:lstStyle/>
          <a:p>
            <a:pPr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The MOU aims to balance the IID’s independent function with BPD’s responsibilities under its federal consent decree.</a:t>
            </a:r>
          </a:p>
          <a:p>
            <a:pPr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The IID and BPD investigators will collaborate on the scene and throughout the investigation. BPD will process physical evidence.</a:t>
            </a:r>
          </a:p>
          <a:p>
            <a:pPr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The IID has final decision-making authority and may assume control of an investigation if necessary to ensure impartiality.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177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CF4CC-6743-4EFE-B01D-FAAC36A02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7853"/>
            <a:ext cx="10058400" cy="871645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Law Enforcement Involved Incident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BDA71-BFD8-43B1-9B56-8BF7C8697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170775"/>
            <a:ext cx="10058400" cy="443557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“Police-involved incidents” 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are acts and/or omissions of a police officer while that officer is performing a law enforcement function, either on duty or off duty, when those acts and/or omissions result in the death of any individual or result in injuries likely to result in the death of any individual. 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In practice, police-involved incidents most commonly include </a:t>
            </a:r>
            <a:r>
              <a:rPr lang="en-US" sz="2400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shootings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use of force incidents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in-custody deaths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, and </a:t>
            </a:r>
            <a:r>
              <a:rPr lang="en-US" sz="2400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vehicle collisions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A police-involved incident also includes any circumstance where an officer has an established legal duty to act at a given time, such as a duty to provide medical aid or a duty to intervene, and an officer’s omission could be reasonably thought to have caused or contributed to the death or injuries likely to result in the death of an individual.</a:t>
            </a:r>
          </a:p>
          <a:p>
            <a:pPr>
              <a:lnSpc>
                <a:spcPct val="8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293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8ABE6-F5FC-473F-9325-0F66D08F9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78" y="384049"/>
            <a:ext cx="10653873" cy="88427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Investigative Process</a:t>
            </a:r>
            <a:br>
              <a:rPr lang="en-US" sz="4000" b="1" dirty="0">
                <a:solidFill>
                  <a:schemeClr val="tx1"/>
                </a:solidFill>
                <a:latin typeface="PMingLiU-ExtB" panose="02020500000000000000" pitchFamily="18" charset="-120"/>
                <a:ea typeface="PMingLiU-ExtB" panose="02020500000000000000" pitchFamily="18" charset="-120"/>
              </a:rPr>
            </a:br>
            <a:r>
              <a:rPr lang="en-US" sz="1200" b="1" dirty="0">
                <a:solidFill>
                  <a:schemeClr val="tx1"/>
                </a:solidFill>
                <a:latin typeface="PMingLiU-ExtB" panose="02020500000000000000" pitchFamily="18" charset="-120"/>
                <a:ea typeface="PMingLiU-ExtB" panose="02020500000000000000" pitchFamily="18" charset="-120"/>
              </a:rPr>
              <a:t> </a:t>
            </a:r>
            <a:endParaRPr lang="en-US" sz="4000" b="1" dirty="0">
              <a:solidFill>
                <a:schemeClr val="tx1"/>
              </a:solidFill>
              <a:latin typeface="PMingLiU-ExtB" panose="02020500000000000000" pitchFamily="18" charset="-120"/>
              <a:ea typeface="PMingLiU-ExtB" panose="02020500000000000000" pitchFamily="18" charset="-12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103EC-0D82-40F8-82AC-76F7CEEE3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278" y="1367327"/>
            <a:ext cx="10112190" cy="4881073"/>
          </a:xfrm>
        </p:spPr>
        <p:txBody>
          <a:bodyPr>
            <a:noAutofit/>
          </a:bodyPr>
          <a:lstStyle/>
          <a:p>
            <a:pPr marL="171450" indent="-171450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Local LEA notifies the </a:t>
            </a:r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MSP Headquarters Duty Officer </a:t>
            </a: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of all police-involved incidents that result in the death of a civilian or injuries likely to result in death.</a:t>
            </a:r>
          </a:p>
          <a:p>
            <a:pPr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 IID and MSP personnel respond to the scene and aim to be on-scene in </a:t>
            </a:r>
            <a:r>
              <a:rPr lang="en-US" sz="2800" b="1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one to two hours</a:t>
            </a: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.</a:t>
            </a:r>
          </a:p>
          <a:p>
            <a:pPr marL="168275" indent="-168275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The IID and MSP-FSD collaborate to collect and process evidence on scene and in the coming weeks.  </a:t>
            </a:r>
          </a:p>
          <a:p>
            <a:pPr marL="168275" indent="-168275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600" dirty="0">
              <a:solidFill>
                <a:schemeClr val="bg1"/>
              </a:solidFill>
              <a:latin typeface="Montserrat" panose="000005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38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08A42-AAF4-4498-876C-AB3527DD1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04104"/>
            <a:ext cx="10058400" cy="856212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2" charset="0"/>
                <a:ea typeface="PMingLiU-ExtB" panose="02020500000000000000" pitchFamily="18" charset="-120"/>
              </a:rPr>
              <a:t>Investigative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A53E9F-C08C-4E95-8779-5E8F390E0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331650"/>
            <a:ext cx="10058400" cy="4109030"/>
          </a:xfrm>
        </p:spPr>
        <p:txBody>
          <a:bodyPr>
            <a:noAutofit/>
          </a:bodyPr>
          <a:lstStyle/>
          <a:p>
            <a:pPr lvl="1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The IID and MSP will identify any BWC or dashboard camera video; identify and interview any involved and witness officers; and identify and interview any civilian witnesses, to include EMS personnel. </a:t>
            </a:r>
          </a:p>
          <a:p>
            <a:pPr lvl="1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IID personnel will make next-of-kin notification.</a:t>
            </a:r>
          </a:p>
          <a:p>
            <a:pPr lvl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IID and local LEA will coordinate evidence needed for collateral criminal investigations.</a:t>
            </a:r>
          </a:p>
          <a:p>
            <a:pPr lvl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The IID will determine which officers are designated as Subject officers and which are Witness officers. </a:t>
            </a:r>
          </a:p>
        </p:txBody>
      </p:sp>
    </p:spTree>
    <p:extLst>
      <p:ext uri="{BB962C8B-B14F-4D97-AF65-F5344CB8AC3E}">
        <p14:creationId xmlns:p14="http://schemas.microsoft.com/office/powerpoint/2010/main" val="396898264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Custom 2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482AB"/>
      </a:accent1>
      <a:accent2>
        <a:srgbClr val="14496F"/>
      </a:accent2>
      <a:accent3>
        <a:srgbClr val="75B5E4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050E640F155948AD89868C6E31CDEE" ma:contentTypeVersion="20" ma:contentTypeDescription="Create a new document." ma:contentTypeScope="" ma:versionID="c133e02fa134d4b322a2d538125052a5">
  <xsd:schema xmlns:xsd="http://www.w3.org/2001/XMLSchema" xmlns:xs="http://www.w3.org/2001/XMLSchema" xmlns:p="http://schemas.microsoft.com/office/2006/metadata/properties" xmlns:ns2="fbd41786-d528-412a-9ed7-d2cd21e24020" xmlns:ns3="616e4b54-d2f2-449b-8c9a-8c5be1fbe80e" targetNamespace="http://schemas.microsoft.com/office/2006/metadata/properties" ma:root="true" ma:fieldsID="474f7d51bc750d751e89f267f31bac34" ns2:_="" ns3:_="">
    <xsd:import namespace="fbd41786-d528-412a-9ed7-d2cd21e24020"/>
    <xsd:import namespace="616e4b54-d2f2-449b-8c9a-8c5be1fbe80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Dat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_Flow_SignoffStatu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41786-d528-412a-9ed7-d2cd21e240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Date" ma:index="18" nillable="true" ma:displayName="Date" ma:format="DateOnly" ma:internalName="Date">
      <xsd:simpleType>
        <xsd:restriction base="dms:DateTime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21da8bec-f43f-4c13-a13c-9410956854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26" nillable="true" ma:displayName="Sign-off status" ma:internalName="Sign_x002d_off_x0020_status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6e4b54-d2f2-449b-8c9a-8c5be1fbe80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4e294573-3ff9-4ade-a82c-e24c631c2c83}" ma:internalName="TaxCatchAll" ma:showField="CatchAllData" ma:web="616e4b54-d2f2-449b-8c9a-8c5be1fbe8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bd41786-d528-412a-9ed7-d2cd21e24020" xsi:nil="true"/>
    <TaxCatchAll xmlns="616e4b54-d2f2-449b-8c9a-8c5be1fbe80e"/>
    <Date xmlns="fbd41786-d528-412a-9ed7-d2cd21e24020" xsi:nil="true"/>
    <lcf76f155ced4ddcb4097134ff3c332f xmlns="fbd41786-d528-412a-9ed7-d2cd21e2402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9BFC918-E643-4C0A-9ABA-F215D8310B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d41786-d528-412a-9ed7-d2cd21e24020"/>
    <ds:schemaRef ds:uri="616e4b54-d2f2-449b-8c9a-8c5be1fbe8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8667BC4-D69E-410A-99F1-F717FDFD8E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9772E2-1A23-4676-890F-68D10425E2FB}">
  <ds:schemaRefs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dcmitype/"/>
    <ds:schemaRef ds:uri="fbd41786-d528-412a-9ed7-d2cd21e24020"/>
    <ds:schemaRef ds:uri="http://www.w3.org/XML/1998/namespace"/>
    <ds:schemaRef ds:uri="http://purl.org/dc/elements/1.1/"/>
    <ds:schemaRef ds:uri="616e4b54-d2f2-449b-8c9a-8c5be1fbe80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4756</TotalTime>
  <Words>840</Words>
  <Application>Microsoft Office PowerPoint</Application>
  <PresentationFormat>Widescreen</PresentationFormat>
  <Paragraphs>71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PMingLiU-ExtB</vt:lpstr>
      <vt:lpstr>Arial</vt:lpstr>
      <vt:lpstr>Calibri</vt:lpstr>
      <vt:lpstr>Calibri Light</vt:lpstr>
      <vt:lpstr>Montserrat</vt:lpstr>
      <vt:lpstr>Times New Roman</vt:lpstr>
      <vt:lpstr>Retrospect</vt:lpstr>
      <vt:lpstr>PowerPoint Presentation</vt:lpstr>
      <vt:lpstr>Our Team  </vt:lpstr>
      <vt:lpstr>IID’s Role (Senate Bill 600, 763 &amp; 290)  </vt:lpstr>
      <vt:lpstr>IID’s Role</vt:lpstr>
      <vt:lpstr>Maryland State Police Partnership</vt:lpstr>
      <vt:lpstr>Baltimore Police Department MOU</vt:lpstr>
      <vt:lpstr>Law Enforcement Involved Incident</vt:lpstr>
      <vt:lpstr>Investigative Process  </vt:lpstr>
      <vt:lpstr>Investigative Process</vt:lpstr>
      <vt:lpstr>Media Response Protocol   </vt:lpstr>
      <vt:lpstr>Completion of the Investigation</vt:lpstr>
      <vt:lpstr>Incident Statistics </vt:lpstr>
      <vt:lpstr>Fatal Pursuit and Collision Data </vt:lpstr>
      <vt:lpstr>Agency and Jurisdiction of Incidents </vt:lpstr>
      <vt:lpstr>Heat Map of Incidents </vt:lpstr>
      <vt:lpstr>Incident Statistics</vt:lpstr>
      <vt:lpstr>Decedent Demographics</vt:lpstr>
      <vt:lpstr>Decedent Demographics</vt:lpstr>
      <vt:lpstr>Officer Demographics</vt:lpstr>
      <vt:lpstr>Officer Demographics</vt:lpstr>
      <vt:lpstr>Anthony Schartner          Julie Shapiro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independent Investigatiosn Division</dc:title>
  <dc:creator>Birnbaum, Drake</dc:creator>
  <cp:lastModifiedBy>Elisa Nicoletti</cp:lastModifiedBy>
  <cp:revision>172</cp:revision>
  <dcterms:created xsi:type="dcterms:W3CDTF">2022-03-18T10:57:25Z</dcterms:created>
  <dcterms:modified xsi:type="dcterms:W3CDTF">2026-02-24T14:19:49Z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0x01010021050E640F155948AD89868C6E31CDEE</vt:lpwstr>
  </property>
</Properties>
</file>