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69" r:id="rId5"/>
    <p:sldId id="278" r:id="rId6"/>
    <p:sldId id="279" r:id="rId7"/>
    <p:sldId id="280" r:id="rId8"/>
    <p:sldId id="282" r:id="rId9"/>
    <p:sldId id="283" r:id="rId10"/>
    <p:sldId id="284" r:id="rId11"/>
    <p:sldId id="285" r:id="rId12"/>
    <p:sldId id="286" r:id="rId13"/>
    <p:sldId id="277" r:id="rId14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ross, Chaka J" initials="CCJ" lastIdx="3" clrIdx="0">
    <p:extLst>
      <p:ext uri="{19B8F6BF-5375-455C-9EA6-DF929625EA0E}">
        <p15:presenceInfo xmlns:p15="http://schemas.microsoft.com/office/powerpoint/2012/main" userId="Cross, Chaka J" providerId="None"/>
      </p:ext>
    </p:extLst>
  </p:cmAuthor>
  <p:cmAuthor id="2" name="Silver, Wayne R." initials="SWR" lastIdx="2" clrIdx="1">
    <p:extLst>
      <p:ext uri="{19B8F6BF-5375-455C-9EA6-DF929625EA0E}">
        <p15:presenceInfo xmlns:p15="http://schemas.microsoft.com/office/powerpoint/2012/main" userId="Silver, Wayne R.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4844"/>
    <a:srgbClr val="F56A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1242" autoAdjust="0"/>
  </p:normalViewPr>
  <p:slideViewPr>
    <p:cSldViewPr snapToGrid="0">
      <p:cViewPr varScale="1">
        <p:scale>
          <a:sx n="51" d="100"/>
          <a:sy n="51" d="100"/>
        </p:scale>
        <p:origin x="125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5F176A14-5AC9-469A-9853-8CB1906FD522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84F93F88-B1C0-4F75-A6BF-602821FAA5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3488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7000" y="0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1C1A1F-DD3C-4869-A284-829C660D866D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325" y="4445000"/>
            <a:ext cx="5559425" cy="36369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525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7000" y="8772525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83A32-47E1-4388-B8B8-03BFD3FC9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075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DD21D5-7246-429F-A024-E36C47A2453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958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DD21D5-7246-429F-A024-E36C47A2453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1685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DD21D5-7246-429F-A024-E36C47A2453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155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76" b="19524"/>
          <a:stretch/>
        </p:blipFill>
        <p:spPr>
          <a:xfrm>
            <a:off x="110032" y="4126551"/>
            <a:ext cx="11942060" cy="27314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itle 1"/>
          <p:cNvSpPr>
            <a:spLocks noGrp="1"/>
          </p:cNvSpPr>
          <p:nvPr>
            <p:ph type="ctrTitle"/>
          </p:nvPr>
        </p:nvSpPr>
        <p:spPr>
          <a:xfrm>
            <a:off x="593726" y="668326"/>
            <a:ext cx="11191874" cy="1528743"/>
          </a:xfrm>
        </p:spPr>
        <p:txBody>
          <a:bodyPr anchor="ctr">
            <a:normAutofit/>
          </a:bodyPr>
          <a:lstStyle>
            <a:lvl1pPr algn="ctr">
              <a:defRPr/>
            </a:lvl1pPr>
          </a:lstStyle>
          <a:p>
            <a:r>
              <a:rPr lang="en-US" b="1">
                <a:latin typeface="Corbel" panose="020B0503020204020204" pitchFamily="34" charset="0"/>
              </a:rPr>
              <a:t>Click to edit Master title style</a:t>
            </a:r>
            <a:endParaRPr lang="en-US" b="1" dirty="0">
              <a:latin typeface="Corbel" panose="020B0503020204020204" pitchFamily="34" charset="0"/>
            </a:endParaRPr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1617663" y="1926126"/>
            <a:ext cx="9144000" cy="942625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>
                <a:latin typeface="Corbel" panose="020B0503020204020204" pitchFamily="34" charset="0"/>
              </a:rPr>
              <a:t>Click to edit Master subtitle style</a:t>
            </a:r>
            <a:endParaRPr lang="en-US" dirty="0">
              <a:latin typeface="Corbel" panose="020B0503020204020204" pitchFamily="34" charset="0"/>
            </a:endParaRP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0" y="2984609"/>
            <a:ext cx="12192001" cy="1557108"/>
            <a:chOff x="0" y="3221187"/>
            <a:chExt cx="12192001" cy="1557108"/>
          </a:xfrm>
        </p:grpSpPr>
        <p:sp>
          <p:nvSpPr>
            <p:cNvPr id="17" name="Rectangle 16"/>
            <p:cNvSpPr/>
            <p:nvPr/>
          </p:nvSpPr>
          <p:spPr>
            <a:xfrm>
              <a:off x="0" y="3607988"/>
              <a:ext cx="12192001" cy="783506"/>
            </a:xfrm>
            <a:prstGeom prst="rect">
              <a:avLst/>
            </a:prstGeom>
            <a:solidFill>
              <a:srgbClr val="C0000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66928" y="3221187"/>
              <a:ext cx="1258143" cy="155710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8309549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quare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6000" b="1">
                <a:latin typeface="Corbel" panose="020B0503020204020204" pitchFamily="34" charset="0"/>
              </a:rPr>
              <a:t>Click to edit Master title style</a:t>
            </a:r>
            <a:endParaRPr lang="en-US" sz="6000" b="1" dirty="0">
              <a:latin typeface="Corbel" panose="020B0503020204020204" pitchFamily="34" charset="0"/>
            </a:endParaRPr>
          </a:p>
        </p:txBody>
      </p:sp>
      <p:sp>
        <p:nvSpPr>
          <p:cNvPr id="9" name="Right Triangle 8"/>
          <p:cNvSpPr/>
          <p:nvPr userDrawn="1"/>
        </p:nvSpPr>
        <p:spPr>
          <a:xfrm flipH="1">
            <a:off x="9549384" y="4215384"/>
            <a:ext cx="2642616" cy="2642616"/>
          </a:xfrm>
          <a:prstGeom prst="rtTriangle">
            <a:avLst/>
          </a:prstGeom>
          <a:solidFill>
            <a:srgbClr val="C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 rot="16200000">
            <a:off x="-3162330" y="3162330"/>
            <a:ext cx="6858000" cy="533340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5646" y="5362575"/>
            <a:ext cx="1043957" cy="1292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Rectangle 11"/>
          <p:cNvSpPr/>
          <p:nvPr userDrawn="1"/>
        </p:nvSpPr>
        <p:spPr>
          <a:xfrm rot="16200000">
            <a:off x="3365756" y="1358478"/>
            <a:ext cx="1827212" cy="3276600"/>
          </a:xfrm>
          <a:prstGeom prst="rect">
            <a:avLst/>
          </a:prstGeom>
          <a:solidFill>
            <a:srgbClr val="FFC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 rot="16200000">
            <a:off x="4894143" y="3734490"/>
            <a:ext cx="2314812" cy="3276600"/>
          </a:xfrm>
          <a:prstGeom prst="rect">
            <a:avLst/>
          </a:prstGeom>
          <a:solidFill>
            <a:srgbClr val="FFC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 userDrawn="1"/>
        </p:nvSpPr>
        <p:spPr>
          <a:xfrm>
            <a:off x="4438649" y="4315395"/>
            <a:ext cx="3251201" cy="2119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3600" b="1" dirty="0">
                <a:latin typeface="Corbel" panose="020B0503020204020204" pitchFamily="34" charset="0"/>
              </a:rPr>
              <a:t>SAFETY</a:t>
            </a:r>
            <a:endParaRPr lang="en-US" b="1" dirty="0">
              <a:latin typeface="Corbel" panose="020B0503020204020204" pitchFamily="34" charset="0"/>
            </a:endParaRPr>
          </a:p>
          <a:p>
            <a:r>
              <a:rPr lang="en-US" dirty="0">
                <a:latin typeface="Corbel" panose="020B0503020204020204" pitchFamily="34" charset="0"/>
              </a:rPr>
              <a:t>Evacuation Routes</a:t>
            </a:r>
          </a:p>
          <a:p>
            <a:r>
              <a:rPr lang="en-US" dirty="0">
                <a:latin typeface="Corbel" panose="020B0503020204020204" pitchFamily="34" charset="0"/>
              </a:rPr>
              <a:t>Fire Drill</a:t>
            </a:r>
          </a:p>
          <a:p>
            <a:r>
              <a:rPr lang="en-US" dirty="0">
                <a:latin typeface="Corbel" panose="020B0503020204020204" pitchFamily="34" charset="0"/>
              </a:rPr>
              <a:t>Active Shooter Scenario</a:t>
            </a:r>
          </a:p>
          <a:p>
            <a:r>
              <a:rPr lang="en-US" dirty="0">
                <a:latin typeface="Corbel" panose="020B0503020204020204" pitchFamily="34" charset="0"/>
              </a:rPr>
              <a:t>AED Location</a:t>
            </a:r>
          </a:p>
        </p:txBody>
      </p:sp>
      <p:sp>
        <p:nvSpPr>
          <p:cNvPr id="16" name="Rectangle 15"/>
          <p:cNvSpPr/>
          <p:nvPr userDrawn="1"/>
        </p:nvSpPr>
        <p:spPr>
          <a:xfrm rot="16200000">
            <a:off x="6997478" y="1358478"/>
            <a:ext cx="1827212" cy="3276600"/>
          </a:xfrm>
          <a:prstGeom prst="rect">
            <a:avLst/>
          </a:prstGeom>
          <a:solidFill>
            <a:srgbClr val="FFC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ontent Placeholder 2"/>
          <p:cNvSpPr txBox="1">
            <a:spLocks/>
          </p:cNvSpPr>
          <p:nvPr userDrawn="1"/>
        </p:nvSpPr>
        <p:spPr>
          <a:xfrm>
            <a:off x="6272784" y="2170264"/>
            <a:ext cx="3251201" cy="1625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3600" b="1" dirty="0">
                <a:latin typeface="Corbel" panose="020B0503020204020204" pitchFamily="34" charset="0"/>
              </a:rPr>
              <a:t>CLASSROOM</a:t>
            </a:r>
            <a:endParaRPr lang="en-US" b="1" dirty="0">
              <a:latin typeface="Corbel" panose="020B0503020204020204" pitchFamily="34" charset="0"/>
            </a:endParaRPr>
          </a:p>
          <a:p>
            <a:r>
              <a:rPr lang="en-US" dirty="0">
                <a:latin typeface="Corbel" panose="020B0503020204020204" pitchFamily="34" charset="0"/>
              </a:rPr>
              <a:t>Restrooms</a:t>
            </a:r>
          </a:p>
          <a:p>
            <a:r>
              <a:rPr lang="en-US" dirty="0">
                <a:latin typeface="Corbel" panose="020B0503020204020204" pitchFamily="34" charset="0"/>
              </a:rPr>
              <a:t>Eating/Drinking</a:t>
            </a:r>
          </a:p>
          <a:p>
            <a:r>
              <a:rPr lang="en-US" dirty="0">
                <a:latin typeface="Corbel" panose="020B0503020204020204" pitchFamily="34" charset="0"/>
              </a:rPr>
              <a:t>Cell Phone Use</a:t>
            </a:r>
          </a:p>
        </p:txBody>
      </p:sp>
      <p:sp>
        <p:nvSpPr>
          <p:cNvPr id="18" name="TextBox 17"/>
          <p:cNvSpPr txBox="1"/>
          <p:nvPr userDrawn="1"/>
        </p:nvSpPr>
        <p:spPr>
          <a:xfrm rot="16200000">
            <a:off x="-684124" y="5631976"/>
            <a:ext cx="1901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Slide </a:t>
            </a:r>
            <a:fld id="{85C207DE-E88F-4BC3-B231-07DE3F9B4C0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9" name="Content Placeholder 2"/>
          <p:cNvSpPr txBox="1">
            <a:spLocks/>
          </p:cNvSpPr>
          <p:nvPr userDrawn="1"/>
        </p:nvSpPr>
        <p:spPr>
          <a:xfrm>
            <a:off x="2679160" y="2183978"/>
            <a:ext cx="3251201" cy="1625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 eaLnBrk="1" latinLnBrk="0" hangingPunct="1">
              <a:buNone/>
            </a:pPr>
            <a:r>
              <a:rPr lang="en-US" sz="4400" b="1" kern="1200" dirty="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+mn-cs"/>
              </a:rPr>
              <a:t>CAMPUS</a:t>
            </a:r>
          </a:p>
          <a:p>
            <a:pPr rtl="0" eaLnBrk="1" latinLnBrk="0" hangingPunct="1"/>
            <a:r>
              <a:rPr lang="en-US" sz="3100" kern="1200" dirty="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+mn-cs"/>
              </a:rPr>
              <a:t>Student Parking</a:t>
            </a:r>
          </a:p>
          <a:p>
            <a:pPr rtl="0" eaLnBrk="1" latinLnBrk="0" hangingPunct="1"/>
            <a:r>
              <a:rPr lang="en-US" sz="3100" kern="1200" dirty="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+mn-cs"/>
              </a:rPr>
              <a:t>Reception</a:t>
            </a:r>
          </a:p>
          <a:p>
            <a:pPr rtl="0" eaLnBrk="1" latinLnBrk="0" hangingPunct="1"/>
            <a:r>
              <a:rPr lang="en-US" sz="3100" kern="1200" dirty="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+mn-cs"/>
              </a:rPr>
              <a:t>Lunch Options</a:t>
            </a:r>
          </a:p>
        </p:txBody>
      </p:sp>
    </p:spTree>
    <p:extLst>
      <p:ext uri="{BB962C8B-B14F-4D97-AF65-F5344CB8AC3E}">
        <p14:creationId xmlns:p14="http://schemas.microsoft.com/office/powerpoint/2010/main" val="31891224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Yellow Corn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b="1">
                <a:latin typeface="Corbel" panose="020B0503020204020204" pitchFamily="34" charset="0"/>
              </a:rPr>
              <a:t>Click to edit Master title style</a:t>
            </a:r>
            <a:endParaRPr lang="en-US" b="1" dirty="0">
              <a:latin typeface="Corbel" panose="020B0503020204020204" pitchFamily="34" charset="0"/>
            </a:endParaRPr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978387"/>
          </a:xfrm>
        </p:spPr>
        <p:txBody>
          <a:bodyPr>
            <a:normAutofit/>
          </a:bodyPr>
          <a:lstStyle/>
          <a:p>
            <a:pPr lvl="0">
              <a:buFont typeface="Courier New" panose="02070309020205020404" pitchFamily="49" charset="0"/>
              <a:buChar char="o"/>
            </a:pPr>
            <a:r>
              <a:rPr lang="en-US" sz="2400"/>
              <a:t>Edit Master text styles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400"/>
              <a:t>Second level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2400"/>
              <a:t>Third level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US" sz="2400"/>
              <a:t>Fourth level</a:t>
            </a:r>
          </a:p>
        </p:txBody>
      </p:sp>
      <p:sp>
        <p:nvSpPr>
          <p:cNvPr id="15" name="Right Triangle 14"/>
          <p:cNvSpPr/>
          <p:nvPr userDrawn="1"/>
        </p:nvSpPr>
        <p:spPr>
          <a:xfrm flipH="1">
            <a:off x="9549384" y="4215384"/>
            <a:ext cx="2642616" cy="2642616"/>
          </a:xfrm>
          <a:prstGeom prst="rtTriangle">
            <a:avLst/>
          </a:prstGeom>
          <a:solidFill>
            <a:srgbClr val="FFC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5646" y="5362575"/>
            <a:ext cx="1043957" cy="1292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Rectangle 16"/>
          <p:cNvSpPr/>
          <p:nvPr userDrawn="1"/>
        </p:nvSpPr>
        <p:spPr>
          <a:xfrm rot="16200000">
            <a:off x="-3162330" y="3162330"/>
            <a:ext cx="6858000" cy="533340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 userDrawn="1"/>
        </p:nvSpPr>
        <p:spPr>
          <a:xfrm rot="16200000">
            <a:off x="-684124" y="5631976"/>
            <a:ext cx="1901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Slide </a:t>
            </a:r>
            <a:fld id="{85C207DE-E88F-4BC3-B231-07DE3F9B4C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98211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Red Corn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b="1">
                <a:latin typeface="Corbel" panose="020B0503020204020204" pitchFamily="34" charset="0"/>
              </a:rPr>
              <a:t>Click to edit Master title style</a:t>
            </a:r>
            <a:endParaRPr lang="en-US" b="1" dirty="0">
              <a:latin typeface="Corbel" panose="020B0503020204020204" pitchFamily="34" charset="0"/>
            </a:endParaRPr>
          </a:p>
        </p:txBody>
      </p:sp>
      <p:sp>
        <p:nvSpPr>
          <p:cNvPr id="8" name="Right Triangle 7"/>
          <p:cNvSpPr/>
          <p:nvPr userDrawn="1"/>
        </p:nvSpPr>
        <p:spPr>
          <a:xfrm flipH="1">
            <a:off x="9549384" y="4215384"/>
            <a:ext cx="2642616" cy="2642616"/>
          </a:xfrm>
          <a:prstGeom prst="rtTriangle">
            <a:avLst/>
          </a:prstGeom>
          <a:solidFill>
            <a:srgbClr val="C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978387"/>
          </a:xfrm>
        </p:spPr>
        <p:txBody>
          <a:bodyPr>
            <a:normAutofit/>
          </a:bodyPr>
          <a:lstStyle/>
          <a:p>
            <a:pPr lvl="0">
              <a:buFont typeface="Courier New" panose="02070309020205020404" pitchFamily="49" charset="0"/>
              <a:buChar char="o"/>
            </a:pPr>
            <a:r>
              <a:rPr lang="en-US" sz="2400"/>
              <a:t>Edit Master text styles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400"/>
              <a:t>Second level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2400"/>
              <a:t>Third level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US" sz="2400"/>
              <a:t>Fourth level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5646" y="5362575"/>
            <a:ext cx="1043957" cy="1292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Rectangle 16"/>
          <p:cNvSpPr/>
          <p:nvPr userDrawn="1"/>
        </p:nvSpPr>
        <p:spPr>
          <a:xfrm rot="16200000">
            <a:off x="-3162330" y="3162330"/>
            <a:ext cx="6858000" cy="533340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 userDrawn="1"/>
        </p:nvSpPr>
        <p:spPr>
          <a:xfrm rot="16200000">
            <a:off x="-684124" y="5631976"/>
            <a:ext cx="1901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Slide </a:t>
            </a:r>
            <a:fld id="{85C207DE-E88F-4BC3-B231-07DE3F9B4C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963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/Graphic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b="1">
                <a:latin typeface="Corbel" panose="020B0503020204020204" pitchFamily="34" charset="0"/>
              </a:rPr>
              <a:t>Click to edit Master title style</a:t>
            </a:r>
            <a:endParaRPr lang="en-US" b="1" dirty="0">
              <a:latin typeface="Corbel" panose="020B0503020204020204" pitchFamily="34" charset="0"/>
            </a:endParaRPr>
          </a:p>
        </p:txBody>
      </p:sp>
      <p:sp>
        <p:nvSpPr>
          <p:cNvPr id="8" name="Right Triangle 7"/>
          <p:cNvSpPr/>
          <p:nvPr userDrawn="1"/>
        </p:nvSpPr>
        <p:spPr>
          <a:xfrm flipH="1">
            <a:off x="9549384" y="4215384"/>
            <a:ext cx="2642616" cy="2642616"/>
          </a:xfrm>
          <a:prstGeom prst="rtTriangle">
            <a:avLst/>
          </a:prstGeom>
          <a:solidFill>
            <a:srgbClr val="C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5646" y="5362575"/>
            <a:ext cx="1043957" cy="1292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ectangle 9"/>
          <p:cNvSpPr/>
          <p:nvPr userDrawn="1"/>
        </p:nvSpPr>
        <p:spPr>
          <a:xfrm rot="16200000">
            <a:off x="-3162330" y="3162330"/>
            <a:ext cx="6858000" cy="533340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2274498" y="1689311"/>
            <a:ext cx="7643004" cy="384738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Video / Photo</a:t>
            </a:r>
          </a:p>
        </p:txBody>
      </p:sp>
      <p:sp>
        <p:nvSpPr>
          <p:cNvPr id="12" name="TextBox 11"/>
          <p:cNvSpPr txBox="1"/>
          <p:nvPr userDrawn="1"/>
        </p:nvSpPr>
        <p:spPr>
          <a:xfrm rot="16200000">
            <a:off x="-684124" y="5631976"/>
            <a:ext cx="1901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Slide </a:t>
            </a:r>
            <a:fld id="{85C207DE-E88F-4BC3-B231-07DE3F9B4C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7035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65814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0" r:id="rId3"/>
    <p:sldLayoutId id="2147483653" r:id="rId4"/>
    <p:sldLayoutId id="214748365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Corbel" panose="020B0503020204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mailto:wayne.silver@maryland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76" b="19524"/>
          <a:stretch/>
        </p:blipFill>
        <p:spPr>
          <a:xfrm>
            <a:off x="110032" y="4126551"/>
            <a:ext cx="11942060" cy="27314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3726" y="668326"/>
            <a:ext cx="11191874" cy="1528743"/>
          </a:xfrm>
        </p:spPr>
        <p:txBody>
          <a:bodyPr anchor="ctr">
            <a:normAutofit/>
          </a:bodyPr>
          <a:lstStyle/>
          <a:p>
            <a:r>
              <a:rPr lang="en-US" b="1" dirty="0">
                <a:latin typeface="Corbel" panose="020B0503020204020204" pitchFamily="34" charset="0"/>
              </a:rPr>
              <a:t>Commission Overview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617663" y="2134673"/>
            <a:ext cx="9144000" cy="94262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dirty="0">
                <a:latin typeface="Corbel" panose="020B0503020204020204" pitchFamily="34" charset="0"/>
              </a:rPr>
              <a:t>Maryland Police Training &amp; Standards Commission</a:t>
            </a:r>
          </a:p>
          <a:p>
            <a:pPr marL="0" indent="0" algn="ctr">
              <a:buNone/>
            </a:pPr>
            <a:r>
              <a:rPr lang="en-US" dirty="0">
                <a:latin typeface="Corbel" panose="020B0503020204020204" pitchFamily="34" charset="0"/>
              </a:rPr>
              <a:t>February 2026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0" y="2984609"/>
            <a:ext cx="12192001" cy="1557108"/>
            <a:chOff x="0" y="3221187"/>
            <a:chExt cx="12192001" cy="1557108"/>
          </a:xfrm>
        </p:grpSpPr>
        <p:sp>
          <p:nvSpPr>
            <p:cNvPr id="5" name="Rectangle 4"/>
            <p:cNvSpPr/>
            <p:nvPr/>
          </p:nvSpPr>
          <p:spPr>
            <a:xfrm>
              <a:off x="0" y="3607988"/>
              <a:ext cx="12192001" cy="783506"/>
            </a:xfrm>
            <a:prstGeom prst="rect">
              <a:avLst/>
            </a:prstGeom>
            <a:solidFill>
              <a:srgbClr val="C0000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66928" y="3221187"/>
              <a:ext cx="1258143" cy="155710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399723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/>
              <a:t>Questions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Wayne R. Silver Sr.</a:t>
            </a:r>
          </a:p>
          <a:p>
            <a:pPr marL="0" indent="0">
              <a:buNone/>
            </a:pPr>
            <a:r>
              <a:rPr lang="en-US" dirty="0"/>
              <a:t>Executive Director, </a:t>
            </a:r>
          </a:p>
          <a:p>
            <a:pPr marL="0" indent="0">
              <a:buNone/>
            </a:pPr>
            <a:r>
              <a:rPr lang="en-US" dirty="0"/>
              <a:t>Maryland Police Training &amp; Standards Commission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wayne.silver@maryland</a:t>
            </a:r>
            <a:r>
              <a:rPr lang="en-US" dirty="0"/>
              <a:t>.gov</a:t>
            </a:r>
          </a:p>
          <a:p>
            <a:pPr marL="0" indent="0">
              <a:buNone/>
            </a:pPr>
            <a:r>
              <a:rPr lang="en-US" dirty="0"/>
              <a:t>410-875-3605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280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Roles and Responsibilities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Develop certification requirements.</a:t>
            </a:r>
          </a:p>
          <a:p>
            <a:r>
              <a:rPr lang="en-US" dirty="0"/>
              <a:t>Certify all police officers in the state.</a:t>
            </a:r>
          </a:p>
          <a:p>
            <a:r>
              <a:rPr lang="en-US" dirty="0"/>
              <a:t>Develop entry level training curriculum.</a:t>
            </a:r>
          </a:p>
          <a:p>
            <a:r>
              <a:rPr lang="en-US" dirty="0"/>
              <a:t>Approve all entry level police academies.</a:t>
            </a:r>
          </a:p>
          <a:p>
            <a:r>
              <a:rPr lang="en-US" dirty="0"/>
              <a:t>Certify all police instructors.</a:t>
            </a:r>
          </a:p>
          <a:p>
            <a:r>
              <a:rPr lang="en-US" dirty="0"/>
              <a:t>Certify and approve all police training programs.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785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Responsibilities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176033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Conduct research and analysis to identify best practices.</a:t>
            </a:r>
          </a:p>
          <a:p>
            <a:r>
              <a:rPr lang="en-US" dirty="0"/>
              <a:t>Develop model policies when directed.</a:t>
            </a:r>
          </a:p>
          <a:p>
            <a:r>
              <a:rPr lang="en-US" dirty="0"/>
              <a:t>Develop implementing regulations.</a:t>
            </a:r>
          </a:p>
          <a:p>
            <a:r>
              <a:rPr lang="en-US" dirty="0"/>
              <a:t>Train All ACC and Trial Board members.</a:t>
            </a:r>
          </a:p>
          <a:p>
            <a:r>
              <a:rPr lang="en-US" dirty="0"/>
              <a:t>Approve all special police and security guard programs.</a:t>
            </a:r>
          </a:p>
          <a:p>
            <a:r>
              <a:rPr lang="en-US" dirty="0"/>
              <a:t>Audit all certified programs and functions.</a:t>
            </a:r>
          </a:p>
          <a:p>
            <a:r>
              <a:rPr lang="en-US" dirty="0"/>
              <a:t>Conduct Revocation Hearings</a:t>
            </a:r>
          </a:p>
        </p:txBody>
      </p:sp>
    </p:spTree>
    <p:extLst>
      <p:ext uri="{BB962C8B-B14F-4D97-AF65-F5344CB8AC3E}">
        <p14:creationId xmlns:p14="http://schemas.microsoft.com/office/powerpoint/2010/main" val="34578047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Entry Level Training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20 Police Academies in the State of Maryland.</a:t>
            </a:r>
          </a:p>
          <a:p>
            <a:r>
              <a:rPr lang="en-US" dirty="0"/>
              <a:t>850 hours of entry level training.</a:t>
            </a:r>
          </a:p>
          <a:p>
            <a:r>
              <a:rPr lang="en-US" dirty="0"/>
              <a:t>16 topical areas of training.</a:t>
            </a:r>
          </a:p>
          <a:p>
            <a:r>
              <a:rPr lang="en-US" dirty="0"/>
              <a:t>656 terminal and enabling objectives must be taught tested and mastered.</a:t>
            </a:r>
          </a:p>
          <a:p>
            <a:r>
              <a:rPr lang="en-US" dirty="0"/>
              <a:t>Emphasis placed on de-escalation and dealing with individuals in crisis.</a:t>
            </a:r>
          </a:p>
        </p:txBody>
      </p:sp>
    </p:spTree>
    <p:extLst>
      <p:ext uri="{BB962C8B-B14F-4D97-AF65-F5344CB8AC3E}">
        <p14:creationId xmlns:p14="http://schemas.microsoft.com/office/powerpoint/2010/main" val="30780267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>
                <a:cs typeface="Times New Roman" panose="02020603050405020304" pitchFamily="18" charset="0"/>
              </a:rPr>
              <a:t>De-Escalation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55076" y="1825625"/>
            <a:ext cx="9600570" cy="416328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dirty="0"/>
          </a:p>
          <a:p>
            <a:pPr marL="0" indent="0" algn="l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4" name="Rectangle 3"/>
          <p:cNvSpPr/>
          <p:nvPr/>
        </p:nvSpPr>
        <p:spPr>
          <a:xfrm>
            <a:off x="1355076" y="2112064"/>
            <a:ext cx="993721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latin typeface="Corbel" panose="020B0503020204020204" pitchFamily="34" charset="0"/>
                <a:cs typeface="Times New Roman" panose="02020603050405020304" pitchFamily="18" charset="0"/>
              </a:rPr>
              <a:t>What is it?</a:t>
            </a:r>
          </a:p>
          <a:p>
            <a:endParaRPr lang="en-US" sz="3600" dirty="0">
              <a:latin typeface="Corbel" panose="020B0503020204020204" pitchFamily="34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Corbel" panose="020B0503020204020204" pitchFamily="34" charset="0"/>
                <a:cs typeface="Times New Roman" panose="02020603050405020304" pitchFamily="18" charset="0"/>
              </a:rPr>
              <a:t>PSA § 3-524(e)(1) A police officer shall, when time, circumstance, and safety allow, take steps to gain compliance and de-escalate conflict without using physical force.</a:t>
            </a:r>
          </a:p>
        </p:txBody>
      </p:sp>
    </p:spTree>
    <p:extLst>
      <p:ext uri="{BB962C8B-B14F-4D97-AF65-F5344CB8AC3E}">
        <p14:creationId xmlns:p14="http://schemas.microsoft.com/office/powerpoint/2010/main" val="405855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>
                <a:cs typeface="Times New Roman" panose="02020603050405020304" pitchFamily="18" charset="0"/>
              </a:rPr>
              <a:t>Sanctity of Human Life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2400" dirty="0">
                <a:effectLst/>
                <a:cs typeface="Times New Roman" panose="02020603050405020304" pitchFamily="18" charset="0"/>
              </a:rPr>
              <a:t>PSA3-524(c) Each police officer shall sign an affirmative written sanctity of life pledge to respect every human life and act with compassion toward others.</a:t>
            </a:r>
          </a:p>
          <a:p>
            <a:pPr marL="0" indent="0">
              <a:buNone/>
            </a:pPr>
            <a:endParaRPr lang="en-US" sz="2400" dirty="0">
              <a:effectLst/>
              <a:cs typeface="Times New Roman" panose="02020603050405020304" pitchFamily="18" charset="0"/>
            </a:endParaRPr>
          </a:p>
          <a:p>
            <a:r>
              <a:rPr lang="en-US" sz="2400" dirty="0">
                <a:effectLst/>
                <a:cs typeface="Times New Roman" panose="02020603050405020304" pitchFamily="18" charset="0"/>
              </a:rPr>
              <a:t>Act with compassion</a:t>
            </a:r>
          </a:p>
          <a:p>
            <a:endParaRPr lang="en-US" sz="2400" dirty="0">
              <a:effectLst/>
              <a:cs typeface="Times New Roman" panose="02020603050405020304" pitchFamily="18" charset="0"/>
            </a:endParaRPr>
          </a:p>
          <a:p>
            <a:r>
              <a:rPr lang="en-US" sz="2400" dirty="0">
                <a:effectLst/>
                <a:cs typeface="Times New Roman" panose="02020603050405020304" pitchFamily="18" charset="0"/>
              </a:rPr>
              <a:t>Deadly force should only in response to an apparent imminent threat of death or serious bodily injury to a person. </a:t>
            </a:r>
          </a:p>
          <a:p>
            <a:pPr marL="0" indent="0">
              <a:buNone/>
            </a:pPr>
            <a:endParaRPr lang="en-US" sz="2400" dirty="0">
              <a:effectLst/>
              <a:cs typeface="Times New Roman" panose="02020603050405020304" pitchFamily="18" charset="0"/>
            </a:endParaRPr>
          </a:p>
          <a:p>
            <a:r>
              <a:rPr lang="en-US" sz="2400" dirty="0">
                <a:effectLst/>
                <a:cs typeface="Times New Roman" panose="02020603050405020304" pitchFamily="18" charset="0"/>
              </a:rPr>
              <a:t>When time, circumstances and safety allow, de-escalation techniques should be used to protect the sanctity of human life</a:t>
            </a:r>
          </a:p>
          <a:p>
            <a:endParaRPr lang="en-US" sz="2400" dirty="0">
              <a:effectLst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773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6000" dirty="0">
                <a:cs typeface="Times New Roman" panose="02020603050405020304" pitchFamily="18" charset="0"/>
              </a:rPr>
              <a:t>Duty to Intervene</a:t>
            </a:r>
            <a:endParaRPr lang="en-US" sz="6000" dirty="0"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1077" y="2585789"/>
            <a:ext cx="10117446" cy="4163283"/>
          </a:xfrm>
        </p:spPr>
        <p:txBody>
          <a:bodyPr/>
          <a:lstStyle/>
          <a:p>
            <a:r>
              <a:rPr lang="en-US" dirty="0">
                <a:effectLst/>
                <a:cs typeface="Times New Roman" panose="02020603050405020304" pitchFamily="18" charset="0"/>
              </a:rPr>
              <a:t>PSA § 3-524(e)(2) A police officer shall intervene to prevent or terminate the use of force by another police officer beyond what is authorized under sub-section D of this section.</a:t>
            </a:r>
          </a:p>
          <a:p>
            <a:endParaRPr lang="en-US" dirty="0">
              <a:effectLst/>
              <a:cs typeface="Times New Roman" panose="02020603050405020304" pitchFamily="18" charset="0"/>
            </a:endParaRPr>
          </a:p>
          <a:p>
            <a:r>
              <a:rPr lang="en-US" dirty="0">
                <a:effectLst/>
                <a:cs typeface="Times New Roman" panose="02020603050405020304" pitchFamily="18" charset="0"/>
              </a:rPr>
              <a:t>If excessive force is used by another</a:t>
            </a:r>
          </a:p>
          <a:p>
            <a:r>
              <a:rPr lang="en-US" dirty="0">
                <a:effectLst/>
                <a:cs typeface="Times New Roman" panose="02020603050405020304" pitchFamily="18" charset="0"/>
              </a:rPr>
              <a:t>Unjustifiable arrest</a:t>
            </a:r>
          </a:p>
          <a:p>
            <a:r>
              <a:rPr lang="en-US" dirty="0">
                <a:effectLst/>
                <a:cs typeface="Times New Roman" panose="02020603050405020304" pitchFamily="18" charset="0"/>
              </a:rPr>
              <a:t>Constitutional violation by another officer</a:t>
            </a:r>
          </a:p>
        </p:txBody>
      </p:sp>
    </p:spTree>
    <p:extLst>
      <p:ext uri="{BB962C8B-B14F-4D97-AF65-F5344CB8AC3E}">
        <p14:creationId xmlns:p14="http://schemas.microsoft.com/office/powerpoint/2010/main" val="44828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Interacting With People in Crisis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Section Nine “Crisis Intervention.”</a:t>
            </a:r>
          </a:p>
          <a:p>
            <a:r>
              <a:rPr lang="en-US" dirty="0"/>
              <a:t>“Demonstrate Objectives”</a:t>
            </a:r>
          </a:p>
          <a:p>
            <a:r>
              <a:rPr lang="en-US" dirty="0"/>
              <a:t>Required Model CIT Curriculum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1352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Custody Deaths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Duty of Care</a:t>
            </a:r>
          </a:p>
          <a:p>
            <a:r>
              <a:rPr lang="en-US" dirty="0"/>
              <a:t>Protective Strategies</a:t>
            </a:r>
          </a:p>
          <a:p>
            <a:r>
              <a:rPr lang="en-US" dirty="0"/>
              <a:t>Use of Force Best Practices</a:t>
            </a:r>
          </a:p>
          <a:p>
            <a:r>
              <a:rPr lang="en-US" dirty="0"/>
              <a:t>PERF Restraint Related Death Recommendations</a:t>
            </a:r>
          </a:p>
          <a:p>
            <a:r>
              <a:rPr lang="en-US" dirty="0"/>
              <a:t>Administrative, Civil, and Criminal Ramifications</a:t>
            </a:r>
          </a:p>
        </p:txBody>
      </p:sp>
    </p:spTree>
    <p:extLst>
      <p:ext uri="{BB962C8B-B14F-4D97-AF65-F5344CB8AC3E}">
        <p14:creationId xmlns:p14="http://schemas.microsoft.com/office/powerpoint/2010/main" val="14500064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PCTC PowerPoint Template.pptx" id="{ACAFA200-9DAD-4840-9E00-C224D35553E4}" vid="{48544F5B-5665-4D8A-A160-184268EC7B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1050E640F155948AD89868C6E31CDEE" ma:contentTypeVersion="20" ma:contentTypeDescription="Create a new document." ma:contentTypeScope="" ma:versionID="c133e02fa134d4b322a2d538125052a5">
  <xsd:schema xmlns:xsd="http://www.w3.org/2001/XMLSchema" xmlns:xs="http://www.w3.org/2001/XMLSchema" xmlns:p="http://schemas.microsoft.com/office/2006/metadata/properties" xmlns:ns2="fbd41786-d528-412a-9ed7-d2cd21e24020" xmlns:ns3="616e4b54-d2f2-449b-8c9a-8c5be1fbe80e" targetNamespace="http://schemas.microsoft.com/office/2006/metadata/properties" ma:root="true" ma:fieldsID="474f7d51bc750d751e89f267f31bac34" ns2:_="" ns3:_="">
    <xsd:import namespace="fbd41786-d528-412a-9ed7-d2cd21e24020"/>
    <xsd:import namespace="616e4b54-d2f2-449b-8c9a-8c5be1fbe80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EventHashCode" minOccurs="0"/>
                <xsd:element ref="ns2:MediaServiceGenerationTime" minOccurs="0"/>
                <xsd:element ref="ns2:Dat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_Flow_SignoffStatu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d41786-d528-412a-9ed7-d2cd21e240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Date" ma:index="18" nillable="true" ma:displayName="Date" ma:format="DateOnly" ma:internalName="Date">
      <xsd:simpleType>
        <xsd:restriction base="dms:DateTime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21da8bec-f43f-4c13-a13c-94109568549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_Flow_SignoffStatus" ma:index="26" nillable="true" ma:displayName="Sign-off status" ma:internalName="Sign_x002d_off_x0020_status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6e4b54-d2f2-449b-8c9a-8c5be1fbe80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4e294573-3ff9-4ade-a82c-e24c631c2c83}" ma:internalName="TaxCatchAll" ma:showField="CatchAllData" ma:web="616e4b54-d2f2-449b-8c9a-8c5be1fbe80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fbd41786-d528-412a-9ed7-d2cd21e24020" xsi:nil="true"/>
    <TaxCatchAll xmlns="616e4b54-d2f2-449b-8c9a-8c5be1fbe80e"/>
    <Date xmlns="fbd41786-d528-412a-9ed7-d2cd21e24020" xsi:nil="true"/>
    <lcf76f155ced4ddcb4097134ff3c332f xmlns="fbd41786-d528-412a-9ed7-d2cd21e2402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65B70FB-174C-4CEA-BCEA-0F0623B5CD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bd41786-d528-412a-9ed7-d2cd21e24020"/>
    <ds:schemaRef ds:uri="616e4b54-d2f2-449b-8c9a-8c5be1fbe80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8E5616F-4285-49A8-A69A-36719B87D4C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ED7E78C-1257-4EB8-AEDD-E3C1BF9FF1E4}">
  <ds:schemaRefs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terms/"/>
    <ds:schemaRef ds:uri="616e4b54-d2f2-449b-8c9a-8c5be1fbe80e"/>
    <ds:schemaRef ds:uri="fbd41786-d528-412a-9ed7-d2cd21e2402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^MPCTC PowerPoint Template</Template>
  <TotalTime>15553</TotalTime>
  <Words>389</Words>
  <Application>Microsoft Office PowerPoint</Application>
  <PresentationFormat>Widescreen</PresentationFormat>
  <Paragraphs>64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Corbel</vt:lpstr>
      <vt:lpstr>Courier New</vt:lpstr>
      <vt:lpstr>Times New Roman</vt:lpstr>
      <vt:lpstr>Office Theme</vt:lpstr>
      <vt:lpstr>Commission Overview</vt:lpstr>
      <vt:lpstr>Roles and Responsibilities</vt:lpstr>
      <vt:lpstr>Additional Responsibilities</vt:lpstr>
      <vt:lpstr>Entry Level Training </vt:lpstr>
      <vt:lpstr>De-Escalation</vt:lpstr>
      <vt:lpstr>Sanctity of Human Life</vt:lpstr>
      <vt:lpstr>Duty to Intervene</vt:lpstr>
      <vt:lpstr>Interacting With People in Crisis</vt:lpstr>
      <vt:lpstr>In Custody Deaths</vt:lpstr>
      <vt:lpstr>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MPCTC PowerPoint Template</dc:title>
  <dc:creator>Silver, Wayne R.</dc:creator>
  <cp:lastModifiedBy>Elisa Nicoletti</cp:lastModifiedBy>
  <cp:revision>59</cp:revision>
  <cp:lastPrinted>2025-12-23T14:29:38Z</cp:lastPrinted>
  <dcterms:created xsi:type="dcterms:W3CDTF">2025-12-08T17:23:04Z</dcterms:created>
  <dcterms:modified xsi:type="dcterms:W3CDTF">2026-02-24T14:23:59Z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0x01010021050E640F155948AD89868C6E31CDEE</vt:lpwstr>
  </property>
</Properties>
</file>