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6858000" type="screen4x3"/>
  <p:notesSz cx="6950075" cy="9236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gCxupA8s9oWxI5pOpTrHMPS4HW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3780C4-8E4A-4792-883F-2FB7DDAB5F7D}">
  <a:tblStyle styleId="{B83780C4-8E4A-4792-883F-2FB7DDAB5F7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11699" cy="463408"/>
          </a:xfrm>
          <a:prstGeom prst="rect">
            <a:avLst/>
          </a:prstGeom>
          <a:noFill/>
          <a:ln>
            <a:noFill/>
          </a:ln>
        </p:spPr>
        <p:txBody>
          <a:bodyPr spcFirstLastPara="1" wrap="square" lIns="92475" tIns="46225" rIns="92475" bIns="462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36768" y="0"/>
            <a:ext cx="3011699" cy="463408"/>
          </a:xfrm>
          <a:prstGeom prst="rect">
            <a:avLst/>
          </a:prstGeom>
          <a:noFill/>
          <a:ln>
            <a:noFill/>
          </a:ln>
        </p:spPr>
        <p:txBody>
          <a:bodyPr spcFirstLastPara="1" wrap="square" lIns="92475" tIns="46225" rIns="92475" bIns="462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2669"/>
            <a:ext cx="3011699" cy="463407"/>
          </a:xfrm>
          <a:prstGeom prst="rect">
            <a:avLst/>
          </a:prstGeom>
          <a:noFill/>
          <a:ln>
            <a:noFill/>
          </a:ln>
        </p:spPr>
        <p:txBody>
          <a:bodyPr spcFirstLastPara="1" wrap="square" lIns="92475" tIns="46225" rIns="92475" bIns="462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Thank you for the opportunity to speak to all of you today. </a:t>
            </a:r>
            <a:endParaRPr/>
          </a:p>
          <a:p>
            <a:pPr marL="0" lvl="0" indent="0" algn="l" rtl="0">
              <a:spcBef>
                <a:spcPts val="0"/>
              </a:spcBef>
              <a:spcAft>
                <a:spcPts val="0"/>
              </a:spcAft>
              <a:buNone/>
            </a:pPr>
            <a:endParaRPr/>
          </a:p>
          <a:p>
            <a:pPr marL="0" lvl="0" indent="0" algn="l" rtl="0">
              <a:spcBef>
                <a:spcPts val="0"/>
              </a:spcBef>
              <a:spcAft>
                <a:spcPts val="0"/>
              </a:spcAft>
              <a:buNone/>
            </a:pPr>
            <a:r>
              <a:rPr lang="en-US"/>
              <a:t>As the State’s OCME, our role in deaths occurring in custody is both highly specialized and extremely important. We aim to approach these cases with a forensic, independent, and evidence-driven lens in an effort to focus on determining what and how things happened. </a:t>
            </a:r>
            <a:endParaRPr/>
          </a:p>
          <a:p>
            <a:pPr marL="0" lvl="0" indent="0" algn="l" rtl="0">
              <a:spcBef>
                <a:spcPts val="0"/>
              </a:spcBef>
              <a:spcAft>
                <a:spcPts val="0"/>
              </a:spcAft>
              <a:buNone/>
            </a:pPr>
            <a:endParaRPr/>
          </a:p>
          <a:p>
            <a:pPr marL="0" lvl="0" indent="0" algn="l" rtl="0">
              <a:spcBef>
                <a:spcPts val="0"/>
              </a:spcBef>
              <a:spcAft>
                <a:spcPts val="0"/>
              </a:spcAft>
              <a:buNone/>
            </a:pPr>
            <a:r>
              <a:rPr lang="en-US"/>
              <a:t>Over the past few years, we have worked to strengthen our internal processes, improved transparency, and adapted to evolving expectations of public accountability. </a:t>
            </a:r>
            <a:endParaRPr/>
          </a:p>
          <a:p>
            <a:pPr marL="0" lvl="0" indent="0" algn="l" rtl="0">
              <a:spcBef>
                <a:spcPts val="0"/>
              </a:spcBef>
              <a:spcAft>
                <a:spcPts val="0"/>
              </a:spcAft>
              <a:buNone/>
            </a:pPr>
            <a:endParaRPr/>
          </a:p>
          <a:p>
            <a:pPr marL="0" lvl="0" indent="0" algn="l" rtl="0">
              <a:spcBef>
                <a:spcPts val="0"/>
              </a:spcBef>
              <a:spcAft>
                <a:spcPts val="0"/>
              </a:spcAft>
              <a:buNone/>
            </a:pPr>
            <a:r>
              <a:rPr lang="en-US"/>
              <a:t>Today, I will give an overview of our agency:</a:t>
            </a:r>
            <a:endParaRPr/>
          </a:p>
          <a:p>
            <a:pPr marL="457200" lvl="0" indent="-304800" algn="l" rtl="0">
              <a:lnSpc>
                <a:spcPct val="115000"/>
              </a:lnSpc>
              <a:spcBef>
                <a:spcPts val="1000"/>
              </a:spcBef>
              <a:spcAft>
                <a:spcPts val="0"/>
              </a:spcAft>
              <a:buClr>
                <a:srgbClr val="222222"/>
              </a:buClr>
              <a:buSzPts val="1200"/>
              <a:buFont typeface="Calibri"/>
              <a:buChar char="●"/>
            </a:pPr>
            <a:r>
              <a:rPr lang="en-US">
                <a:solidFill>
                  <a:srgbClr val="222222"/>
                </a:solidFill>
                <a:highlight>
                  <a:schemeClr val="lt1"/>
                </a:highlight>
              </a:rPr>
              <a:t>Background on the OCME and death investigation system of the United States</a:t>
            </a:r>
            <a:endParaRPr>
              <a:solidFill>
                <a:srgbClr val="222222"/>
              </a:solidFill>
              <a:highlight>
                <a:schemeClr val="lt1"/>
              </a:highlight>
            </a:endParaRPr>
          </a:p>
          <a:p>
            <a:pPr marL="457200" lvl="0" indent="-247650" algn="l" rtl="0">
              <a:lnSpc>
                <a:spcPct val="115000"/>
              </a:lnSpc>
              <a:spcBef>
                <a:spcPts val="0"/>
              </a:spcBef>
              <a:spcAft>
                <a:spcPts val="0"/>
              </a:spcAft>
              <a:buClr>
                <a:srgbClr val="222222"/>
              </a:buClr>
              <a:buSzPts val="300"/>
              <a:buChar char="●"/>
            </a:pPr>
            <a:r>
              <a:rPr lang="en-US">
                <a:solidFill>
                  <a:srgbClr val="222222"/>
                </a:solidFill>
                <a:highlight>
                  <a:schemeClr val="lt1"/>
                </a:highlight>
              </a:rPr>
              <a:t>our approach to documentation and investigation</a:t>
            </a:r>
            <a:endParaRPr>
              <a:solidFill>
                <a:srgbClr val="222222"/>
              </a:solidFill>
              <a:highlight>
                <a:schemeClr val="lt1"/>
              </a:highlight>
            </a:endParaRPr>
          </a:p>
          <a:p>
            <a:pPr marL="457200" lvl="0" indent="-247650" algn="l" rtl="0">
              <a:lnSpc>
                <a:spcPct val="115000"/>
              </a:lnSpc>
              <a:spcBef>
                <a:spcPts val="0"/>
              </a:spcBef>
              <a:spcAft>
                <a:spcPts val="0"/>
              </a:spcAft>
              <a:buClr>
                <a:srgbClr val="222222"/>
              </a:buClr>
              <a:buSzPts val="300"/>
              <a:buChar char="●"/>
            </a:pPr>
            <a:r>
              <a:rPr lang="en-US">
                <a:solidFill>
                  <a:srgbClr val="222222"/>
                </a:solidFill>
                <a:highlight>
                  <a:schemeClr val="lt1"/>
                </a:highlight>
              </a:rPr>
              <a:t>Discuss principles that guide our cause and manner of death determinations</a:t>
            </a:r>
            <a:endParaRPr>
              <a:solidFill>
                <a:srgbClr val="222222"/>
              </a:solidFill>
              <a:highlight>
                <a:schemeClr val="lt1"/>
              </a:highlight>
            </a:endParaRPr>
          </a:p>
          <a:p>
            <a:pPr marL="457200" lvl="0" indent="-304800" algn="l" rtl="0">
              <a:lnSpc>
                <a:spcPct val="115000"/>
              </a:lnSpc>
              <a:spcBef>
                <a:spcPts val="0"/>
              </a:spcBef>
              <a:spcAft>
                <a:spcPts val="0"/>
              </a:spcAft>
              <a:buClr>
                <a:srgbClr val="222222"/>
              </a:buClr>
              <a:buSzPts val="1200"/>
              <a:buFont typeface="Calibri"/>
              <a:buChar char="●"/>
            </a:pPr>
            <a:r>
              <a:rPr lang="en-US">
                <a:solidFill>
                  <a:srgbClr val="222222"/>
                </a:solidFill>
                <a:highlight>
                  <a:schemeClr val="lt1"/>
                </a:highlight>
              </a:rPr>
              <a:t>OCME mission, case criteria, and workflow timeline</a:t>
            </a:r>
            <a:endParaRPr>
              <a:solidFill>
                <a:srgbClr val="222222"/>
              </a:solidFill>
              <a:highlight>
                <a:schemeClr val="lt1"/>
              </a:highlight>
            </a:endParaRPr>
          </a:p>
          <a:p>
            <a:pPr marL="457200" lvl="0" indent="-304800" algn="l" rtl="0">
              <a:lnSpc>
                <a:spcPct val="115000"/>
              </a:lnSpc>
              <a:spcBef>
                <a:spcPts val="0"/>
              </a:spcBef>
              <a:spcAft>
                <a:spcPts val="0"/>
              </a:spcAft>
              <a:buClr>
                <a:srgbClr val="222222"/>
              </a:buClr>
              <a:buSzPts val="1200"/>
              <a:buFont typeface="Calibri"/>
              <a:buChar char="●"/>
            </a:pPr>
            <a:r>
              <a:rPr lang="en-US">
                <a:solidFill>
                  <a:srgbClr val="222222"/>
                </a:solidFill>
                <a:highlight>
                  <a:schemeClr val="lt1"/>
                </a:highlight>
              </a:rPr>
              <a:t>Custodial death data overview</a:t>
            </a:r>
            <a:endParaRPr>
              <a:solidFill>
                <a:srgbClr val="222222"/>
              </a:solidFill>
              <a:highlight>
                <a:schemeClr val="lt1"/>
              </a:highlight>
            </a:endParaRPr>
          </a:p>
          <a:p>
            <a:pPr marL="596900" lvl="0" indent="-304800" algn="l" rtl="0">
              <a:lnSpc>
                <a:spcPct val="115000"/>
              </a:lnSpc>
              <a:spcBef>
                <a:spcPts val="0"/>
              </a:spcBef>
              <a:spcAft>
                <a:spcPts val="0"/>
              </a:spcAft>
              <a:buClr>
                <a:srgbClr val="222222"/>
              </a:buClr>
              <a:buSzPts val="1200"/>
              <a:buFont typeface="Calibri"/>
              <a:buChar char="●"/>
            </a:pPr>
            <a:r>
              <a:rPr lang="en-US">
                <a:solidFill>
                  <a:srgbClr val="222222"/>
                </a:solidFill>
                <a:highlight>
                  <a:schemeClr val="lt1"/>
                </a:highlight>
              </a:rPr>
              <a:t>Future directions and initiatives</a:t>
            </a:r>
            <a:endParaRPr>
              <a:solidFill>
                <a:srgbClr val="222222"/>
              </a:solidFill>
              <a:highlight>
                <a:schemeClr val="lt1"/>
              </a:highlight>
            </a:endParaRPr>
          </a:p>
          <a:p>
            <a:pPr marL="0" lvl="0" indent="0" algn="l" rtl="0">
              <a:lnSpc>
                <a:spcPct val="115000"/>
              </a:lnSpc>
              <a:spcBef>
                <a:spcPts val="1000"/>
              </a:spcBef>
              <a:spcAft>
                <a:spcPts val="1000"/>
              </a:spcAft>
              <a:buNone/>
            </a:pPr>
            <a:r>
              <a:rPr lang="en-US">
                <a:solidFill>
                  <a:srgbClr val="222222"/>
                </a:solidFill>
                <a:highlight>
                  <a:schemeClr val="lt1"/>
                </a:highlight>
              </a:rPr>
              <a:t>Goal is to provide some clarity on our processes, what we can speak to, and where our findings fit within the broader context of oversight, justice, and public health</a:t>
            </a:r>
            <a:endParaRPr>
              <a:solidFill>
                <a:srgbClr val="222222"/>
              </a:solidFill>
              <a:highlight>
                <a:schemeClr val="lt1"/>
              </a:highlight>
            </a:endParaRPr>
          </a:p>
        </p:txBody>
      </p:sp>
      <p:sp>
        <p:nvSpPr>
          <p:cNvPr id="81" name="Google Shape;81;p1: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84f167263b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384f167263b_0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55" name="Google Shape;155;g384f167263b_0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a08ba2b1f7_1_15: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3a08ba2b1f7_1_15: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65" name="Google Shape;165;g3a08ba2b1f7_1_15: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a659194d7c_0_2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3a659194d7c_0_2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Clr>
                <a:schemeClr val="dk1"/>
              </a:buClr>
              <a:buSzPts val="1100"/>
              <a:buFont typeface="Arial"/>
              <a:buNone/>
            </a:pPr>
            <a:r>
              <a:rPr lang="en-US"/>
              <a:t>Definition: “in-custody death” is the death of any person who is detained, under</a:t>
            </a:r>
            <a:endParaRPr/>
          </a:p>
          <a:p>
            <a:pPr marL="0" lvl="0" indent="0" algn="l" rtl="0">
              <a:spcBef>
                <a:spcPts val="0"/>
              </a:spcBef>
              <a:spcAft>
                <a:spcPts val="0"/>
              </a:spcAft>
              <a:buClr>
                <a:schemeClr val="dk1"/>
              </a:buClr>
              <a:buSzPts val="1100"/>
              <a:buFont typeface="Arial"/>
              <a:buNone/>
            </a:pPr>
            <a:r>
              <a:rPr lang="en-US"/>
              <a:t>arrest, or is in the process of being arrested, is en route to be incarcerated, or is</a:t>
            </a:r>
            <a:endParaRPr/>
          </a:p>
          <a:p>
            <a:pPr marL="0" lvl="0" indent="0" algn="l" rtl="0">
              <a:spcBef>
                <a:spcPts val="0"/>
              </a:spcBef>
              <a:spcAft>
                <a:spcPts val="0"/>
              </a:spcAft>
              <a:buClr>
                <a:schemeClr val="dk1"/>
              </a:buClr>
              <a:buSzPts val="1100"/>
              <a:buFont typeface="Arial"/>
              <a:buNone/>
            </a:pPr>
            <a:r>
              <a:rPr lang="en-US"/>
              <a:t>incarcerated at any local or State police, detention, or correctional facility (including</a:t>
            </a:r>
            <a:endParaRPr/>
          </a:p>
          <a:p>
            <a:pPr marL="0" lvl="0" indent="0" algn="l" rtl="0">
              <a:spcBef>
                <a:spcPts val="0"/>
              </a:spcBef>
              <a:spcAft>
                <a:spcPts val="0"/>
              </a:spcAft>
              <a:buSzPts val="1100"/>
              <a:buNone/>
            </a:pPr>
            <a:r>
              <a:rPr lang="en-US"/>
              <a:t>any juvenile facility). </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en-US"/>
              <a:t>An “in-custody death during law enforcement restraint” refers to</a:t>
            </a:r>
            <a:endParaRPr/>
          </a:p>
          <a:p>
            <a:pPr marL="0" lvl="0" indent="0" algn="l" rtl="0">
              <a:spcBef>
                <a:spcPts val="0"/>
              </a:spcBef>
              <a:spcAft>
                <a:spcPts val="0"/>
              </a:spcAft>
              <a:buClr>
                <a:schemeClr val="dk1"/>
              </a:buClr>
              <a:buSzPts val="1100"/>
              <a:buFont typeface="Arial"/>
              <a:buNone/>
            </a:pPr>
            <a:r>
              <a:rPr lang="en-US"/>
              <a:t>a case being investigated by OCME where the death is associated with law</a:t>
            </a:r>
            <a:endParaRPr/>
          </a:p>
          <a:p>
            <a:pPr marL="0" lvl="0" indent="0" algn="l" rtl="0">
              <a:spcBef>
                <a:spcPts val="0"/>
              </a:spcBef>
              <a:spcAft>
                <a:spcPts val="0"/>
              </a:spcAft>
              <a:buClr>
                <a:schemeClr val="dk1"/>
              </a:buClr>
              <a:buSzPts val="1100"/>
              <a:buFont typeface="Arial"/>
              <a:buNone/>
            </a:pPr>
            <a:r>
              <a:rPr lang="en-US"/>
              <a:t>enforcement coming into contact with the decedent and actively restraining the</a:t>
            </a:r>
            <a:endParaRPr/>
          </a:p>
          <a:p>
            <a:pPr marL="0" lvl="0" indent="0" algn="l" rtl="0">
              <a:spcBef>
                <a:spcPts val="0"/>
              </a:spcBef>
              <a:spcAft>
                <a:spcPts val="0"/>
              </a:spcAft>
              <a:buClr>
                <a:schemeClr val="dk1"/>
              </a:buClr>
              <a:buSzPts val="1100"/>
              <a:buFont typeface="Arial"/>
              <a:buNone/>
            </a:pPr>
            <a:r>
              <a:rPr lang="en-US"/>
              <a:t>decedent by bodily force, mechanical restraints, blunt impact, chemical means,</a:t>
            </a:r>
            <a:endParaRPr/>
          </a:p>
          <a:p>
            <a:pPr marL="0" lvl="0" indent="0" algn="l" rtl="0">
              <a:spcBef>
                <a:spcPts val="0"/>
              </a:spcBef>
              <a:spcAft>
                <a:spcPts val="0"/>
              </a:spcAft>
              <a:buClr>
                <a:schemeClr val="dk1"/>
              </a:buClr>
              <a:buSzPts val="1100"/>
              <a:buFont typeface="Arial"/>
              <a:buNone/>
            </a:pPr>
            <a:r>
              <a:rPr lang="en-US"/>
              <a:t>conducted energy devices, non-lethal weapons, or lethal weapons.</a:t>
            </a:r>
            <a:endParaRPr/>
          </a:p>
          <a:p>
            <a:pPr marL="0" lvl="0" indent="0" algn="l" rtl="0">
              <a:spcBef>
                <a:spcPts val="0"/>
              </a:spcBef>
              <a:spcAft>
                <a:spcPts val="0"/>
              </a:spcAft>
              <a:buNone/>
            </a:pPr>
            <a:endParaRPr/>
          </a:p>
        </p:txBody>
      </p:sp>
      <p:sp>
        <p:nvSpPr>
          <p:cNvPr id="172" name="Google Shape;172;g3a659194d7c_0_2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a9557fc2d5_1_4: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g3a9557fc2d5_1_4: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Clr>
                <a:schemeClr val="dk1"/>
              </a:buClr>
              <a:buSzPts val="1100"/>
              <a:buFont typeface="Arial"/>
              <a:buNone/>
            </a:pPr>
            <a:r>
              <a:rPr lang="en-US"/>
              <a:t>Definition: “in-custody death” is the death of any person who is detained, under</a:t>
            </a:r>
            <a:endParaRPr/>
          </a:p>
          <a:p>
            <a:pPr marL="0" lvl="0" indent="0" algn="l" rtl="0">
              <a:spcBef>
                <a:spcPts val="0"/>
              </a:spcBef>
              <a:spcAft>
                <a:spcPts val="0"/>
              </a:spcAft>
              <a:buClr>
                <a:schemeClr val="dk1"/>
              </a:buClr>
              <a:buSzPts val="1100"/>
              <a:buFont typeface="Arial"/>
              <a:buNone/>
            </a:pPr>
            <a:r>
              <a:rPr lang="en-US"/>
              <a:t>arrest, or is in the process of being arrested, is en route to be incarcerated, or is</a:t>
            </a:r>
            <a:endParaRPr/>
          </a:p>
          <a:p>
            <a:pPr marL="0" lvl="0" indent="0" algn="l" rtl="0">
              <a:spcBef>
                <a:spcPts val="0"/>
              </a:spcBef>
              <a:spcAft>
                <a:spcPts val="0"/>
              </a:spcAft>
              <a:buClr>
                <a:schemeClr val="dk1"/>
              </a:buClr>
              <a:buSzPts val="1100"/>
              <a:buFont typeface="Arial"/>
              <a:buNone/>
            </a:pPr>
            <a:r>
              <a:rPr lang="en-US"/>
              <a:t>incarcerated at any local or State police, detention, or correctional facility (including</a:t>
            </a:r>
            <a:endParaRPr/>
          </a:p>
          <a:p>
            <a:pPr marL="0" lvl="0" indent="0" algn="l" rtl="0">
              <a:spcBef>
                <a:spcPts val="0"/>
              </a:spcBef>
              <a:spcAft>
                <a:spcPts val="0"/>
              </a:spcAft>
              <a:buSzPts val="1100"/>
              <a:buNone/>
            </a:pPr>
            <a:r>
              <a:rPr lang="en-US"/>
              <a:t>any juvenile facility). </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en-US"/>
              <a:t>An “in-custody death during law enforcement restraint” refers to</a:t>
            </a:r>
            <a:endParaRPr/>
          </a:p>
          <a:p>
            <a:pPr marL="0" lvl="0" indent="0" algn="l" rtl="0">
              <a:spcBef>
                <a:spcPts val="0"/>
              </a:spcBef>
              <a:spcAft>
                <a:spcPts val="0"/>
              </a:spcAft>
              <a:buClr>
                <a:schemeClr val="dk1"/>
              </a:buClr>
              <a:buSzPts val="1100"/>
              <a:buFont typeface="Arial"/>
              <a:buNone/>
            </a:pPr>
            <a:r>
              <a:rPr lang="en-US"/>
              <a:t>a case being investigated by OCME where the death is associated with law</a:t>
            </a:r>
            <a:endParaRPr/>
          </a:p>
          <a:p>
            <a:pPr marL="0" lvl="0" indent="0" algn="l" rtl="0">
              <a:spcBef>
                <a:spcPts val="0"/>
              </a:spcBef>
              <a:spcAft>
                <a:spcPts val="0"/>
              </a:spcAft>
              <a:buClr>
                <a:schemeClr val="dk1"/>
              </a:buClr>
              <a:buSzPts val="1100"/>
              <a:buFont typeface="Arial"/>
              <a:buNone/>
            </a:pPr>
            <a:r>
              <a:rPr lang="en-US"/>
              <a:t>enforcement coming into contact with the decedent and actively restraining the</a:t>
            </a:r>
            <a:endParaRPr/>
          </a:p>
          <a:p>
            <a:pPr marL="0" lvl="0" indent="0" algn="l" rtl="0">
              <a:spcBef>
                <a:spcPts val="0"/>
              </a:spcBef>
              <a:spcAft>
                <a:spcPts val="0"/>
              </a:spcAft>
              <a:buClr>
                <a:schemeClr val="dk1"/>
              </a:buClr>
              <a:buSzPts val="1100"/>
              <a:buFont typeface="Arial"/>
              <a:buNone/>
            </a:pPr>
            <a:r>
              <a:rPr lang="en-US"/>
              <a:t>decedent by bodily force, mechanical restraints, blunt impact, chemical means,</a:t>
            </a:r>
            <a:endParaRPr/>
          </a:p>
          <a:p>
            <a:pPr marL="0" lvl="0" indent="0" algn="l" rtl="0">
              <a:spcBef>
                <a:spcPts val="0"/>
              </a:spcBef>
              <a:spcAft>
                <a:spcPts val="0"/>
              </a:spcAft>
              <a:buClr>
                <a:schemeClr val="dk1"/>
              </a:buClr>
              <a:buSzPts val="1100"/>
              <a:buFont typeface="Arial"/>
              <a:buNone/>
            </a:pPr>
            <a:r>
              <a:rPr lang="en-US"/>
              <a:t>conducted energy devices, non-lethal weapons, or lethal weapons.</a:t>
            </a:r>
            <a:endParaRPr/>
          </a:p>
          <a:p>
            <a:pPr marL="0" lvl="0" indent="0" algn="l" rtl="0">
              <a:spcBef>
                <a:spcPts val="0"/>
              </a:spcBef>
              <a:spcAft>
                <a:spcPts val="0"/>
              </a:spcAft>
              <a:buNone/>
            </a:pPr>
            <a:endParaRPr/>
          </a:p>
        </p:txBody>
      </p:sp>
      <p:sp>
        <p:nvSpPr>
          <p:cNvPr id="179" name="Google Shape;179;g3a9557fc2d5_1_4: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4: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24: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85" name="Google Shape;185;p24: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a08ba2b1f7_0_11: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3a08ba2b1f7_0_11: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91" name="Google Shape;191;g3a08ba2b1f7_0_11: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27: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99" name="Google Shape;199;p27: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a08ba2b1f7_0_285: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a08ba2b1f7_0_285: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07" name="Google Shape;207;g3a08ba2b1f7_0_285: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a08ba2b1f7_0_292: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3a08ba2b1f7_0_29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None/>
            </a:pPr>
            <a:endParaRPr/>
          </a:p>
        </p:txBody>
      </p:sp>
      <p:sp>
        <p:nvSpPr>
          <p:cNvPr id="214" name="Google Shape;214;g3a08ba2b1f7_0_29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a08ba2b1f7_0_2: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3a08ba2b1f7_0_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SzPts val="1100"/>
              <a:buNone/>
            </a:pPr>
            <a:r>
              <a:rPr lang="en-US" sz="1100">
                <a:latin typeface="Arial"/>
                <a:ea typeface="Arial"/>
                <a:cs typeface="Arial"/>
                <a:sym typeface="Arial"/>
              </a:rPr>
              <a:t>Important distinction: statute defines what OCME is responsible for INVESTIGATING, it does not mandate that all of these cases require acceptance of jurisdiction and/or transport to our facility for a postmortem examination. </a:t>
            </a:r>
            <a:endParaRPr sz="1100">
              <a:latin typeface="Arial"/>
              <a:ea typeface="Arial"/>
              <a:cs typeface="Arial"/>
              <a:sym typeface="Arial"/>
            </a:endParaRPr>
          </a:p>
          <a:p>
            <a:pPr marL="0" lvl="0" indent="0" algn="l" rtl="0">
              <a:spcBef>
                <a:spcPts val="0"/>
              </a:spcBef>
              <a:spcAft>
                <a:spcPts val="0"/>
              </a:spcAft>
              <a:buSzPts val="1100"/>
              <a:buNone/>
            </a:pPr>
            <a:endParaRPr sz="1100">
              <a:latin typeface="Arial"/>
              <a:ea typeface="Arial"/>
              <a:cs typeface="Arial"/>
              <a:sym typeface="Arial"/>
            </a:endParaRPr>
          </a:p>
          <a:p>
            <a:pPr marL="0" lvl="0" indent="0" algn="l" rtl="0">
              <a:lnSpc>
                <a:spcPct val="90000"/>
              </a:lnSpc>
              <a:spcBef>
                <a:spcPts val="0"/>
              </a:spcBef>
              <a:spcAft>
                <a:spcPts val="0"/>
              </a:spcAft>
              <a:buSzPts val="1100"/>
              <a:buNone/>
            </a:pPr>
            <a:r>
              <a:rPr lang="en-US" sz="1500" b="1" i="1"/>
              <a:t>“Any death that is not solely and exclusively due to natural causes.”</a:t>
            </a:r>
            <a:endParaRPr sz="1500" b="1">
              <a:latin typeface="Arial"/>
              <a:ea typeface="Arial"/>
              <a:cs typeface="Arial"/>
              <a:sym typeface="Arial"/>
            </a:endParaRPr>
          </a:p>
          <a:p>
            <a:pPr marL="0" lvl="0" indent="0" algn="l" rtl="0">
              <a:lnSpc>
                <a:spcPct val="90000"/>
              </a:lnSpc>
              <a:spcBef>
                <a:spcPts val="0"/>
              </a:spcBef>
              <a:spcAft>
                <a:spcPts val="0"/>
              </a:spcAft>
              <a:buSzPts val="1100"/>
              <a:buNone/>
            </a:pPr>
            <a:endParaRPr sz="1500" b="1" i="1"/>
          </a:p>
          <a:p>
            <a:pPr marL="0" lvl="0" indent="0" algn="l" rtl="0">
              <a:lnSpc>
                <a:spcPct val="90000"/>
              </a:lnSpc>
              <a:spcBef>
                <a:spcPts val="0"/>
              </a:spcBef>
              <a:spcAft>
                <a:spcPts val="0"/>
              </a:spcAft>
              <a:buSzPts val="1100"/>
              <a:buNone/>
            </a:pPr>
            <a:r>
              <a:rPr lang="en-US" sz="1500" b="1" i="1"/>
              <a:t>Any death where any reasonable suspicion is raised by any person of interest.</a:t>
            </a:r>
            <a:endParaRPr sz="1500" b="1"/>
          </a:p>
          <a:p>
            <a:pPr marL="0" lvl="0" indent="0" algn="l" rtl="0">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Maryland population is 6.2 million</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About 50-58,000 total statewide deaths annually</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About 16-17,000 deaths referred/reported to OCME</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About 10,000 cases accepted</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About 6,000 postmortem examinations performed annually</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 Average of 16-20 autopsies a day</a:t>
            </a:r>
            <a:endParaRPr/>
          </a:p>
        </p:txBody>
      </p:sp>
      <p:sp>
        <p:nvSpPr>
          <p:cNvPr id="221" name="Google Shape;221;g3a08ba2b1f7_0_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88b846893c_0_8: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388b846893c_0_8: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The OCME serves the State of Maryland as an independent, science-based agency responsible for objective medicolegal death investigation. Our mission is to uphold public trust through impartial, accurate, and timely determinations; to protect the dignity of every decedent; to support families; and to contribute to public health, safety, and justice through transparent collaboration with government and community partners.</a:t>
            </a:r>
            <a:endParaRPr>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91" name="Google Shape;91;g388b846893c_0_8: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9fe9ba2c07_0_415: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39fe9ba2c07_0_415: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29" name="Google Shape;229;g39fe9ba2c07_0_415: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9: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9: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38" name="Google Shape;238;p29: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a08ba2b1f7_1_28: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a08ba2b1f7_1_28: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45" name="Google Shape;245;g3a08ba2b1f7_1_28: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a08ba2b1f7_0_30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3a08ba2b1f7_0_30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52" name="Google Shape;252;g3a08ba2b1f7_0_30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a659194d7c_0_14: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3a659194d7c_0_14: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Clr>
                <a:schemeClr val="dk1"/>
              </a:buClr>
              <a:buSzPts val="1100"/>
              <a:buFont typeface="Arial"/>
              <a:buNone/>
            </a:pPr>
            <a:r>
              <a:rPr lang="en-US"/>
              <a:t>Definition: “in-custody death” is the death of any person who is detained, under</a:t>
            </a:r>
            <a:endParaRPr/>
          </a:p>
          <a:p>
            <a:pPr marL="0" lvl="0" indent="0" algn="l" rtl="0">
              <a:spcBef>
                <a:spcPts val="0"/>
              </a:spcBef>
              <a:spcAft>
                <a:spcPts val="0"/>
              </a:spcAft>
              <a:buClr>
                <a:schemeClr val="dk1"/>
              </a:buClr>
              <a:buSzPts val="1100"/>
              <a:buFont typeface="Arial"/>
              <a:buNone/>
            </a:pPr>
            <a:r>
              <a:rPr lang="en-US"/>
              <a:t>arrest, or is in the process of being arrested, is en route to be incarcerated, or is</a:t>
            </a:r>
            <a:endParaRPr/>
          </a:p>
          <a:p>
            <a:pPr marL="0" lvl="0" indent="0" algn="l" rtl="0">
              <a:spcBef>
                <a:spcPts val="0"/>
              </a:spcBef>
              <a:spcAft>
                <a:spcPts val="0"/>
              </a:spcAft>
              <a:buClr>
                <a:schemeClr val="dk1"/>
              </a:buClr>
              <a:buSzPts val="1100"/>
              <a:buFont typeface="Arial"/>
              <a:buNone/>
            </a:pPr>
            <a:r>
              <a:rPr lang="en-US"/>
              <a:t>incarcerated at any local or State police, detention, or correctional facility (including</a:t>
            </a:r>
            <a:endParaRPr/>
          </a:p>
          <a:p>
            <a:pPr marL="0" lvl="0" indent="0" algn="l" rtl="0">
              <a:spcBef>
                <a:spcPts val="0"/>
              </a:spcBef>
              <a:spcAft>
                <a:spcPts val="0"/>
              </a:spcAft>
              <a:buSzPts val="1100"/>
              <a:buNone/>
            </a:pPr>
            <a:r>
              <a:rPr lang="en-US"/>
              <a:t>any juvenile facility). </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r>
              <a:rPr lang="en-US"/>
              <a:t>An “in-custody death during law enforcement restraint” refers to</a:t>
            </a:r>
            <a:endParaRPr/>
          </a:p>
          <a:p>
            <a:pPr marL="0" lvl="0" indent="0" algn="l" rtl="0">
              <a:spcBef>
                <a:spcPts val="0"/>
              </a:spcBef>
              <a:spcAft>
                <a:spcPts val="0"/>
              </a:spcAft>
              <a:buClr>
                <a:schemeClr val="dk1"/>
              </a:buClr>
              <a:buSzPts val="1100"/>
              <a:buFont typeface="Arial"/>
              <a:buNone/>
            </a:pPr>
            <a:r>
              <a:rPr lang="en-US"/>
              <a:t>a case being investigated by OCME where the death is associated with law</a:t>
            </a:r>
            <a:endParaRPr/>
          </a:p>
          <a:p>
            <a:pPr marL="0" lvl="0" indent="0" algn="l" rtl="0">
              <a:spcBef>
                <a:spcPts val="0"/>
              </a:spcBef>
              <a:spcAft>
                <a:spcPts val="0"/>
              </a:spcAft>
              <a:buClr>
                <a:schemeClr val="dk1"/>
              </a:buClr>
              <a:buSzPts val="1100"/>
              <a:buFont typeface="Arial"/>
              <a:buNone/>
            </a:pPr>
            <a:r>
              <a:rPr lang="en-US"/>
              <a:t>enforcement coming into contact with the decedent and actively restraining the</a:t>
            </a:r>
            <a:endParaRPr/>
          </a:p>
          <a:p>
            <a:pPr marL="0" lvl="0" indent="0" algn="l" rtl="0">
              <a:spcBef>
                <a:spcPts val="0"/>
              </a:spcBef>
              <a:spcAft>
                <a:spcPts val="0"/>
              </a:spcAft>
              <a:buClr>
                <a:schemeClr val="dk1"/>
              </a:buClr>
              <a:buSzPts val="1100"/>
              <a:buFont typeface="Arial"/>
              <a:buNone/>
            </a:pPr>
            <a:r>
              <a:rPr lang="en-US"/>
              <a:t>decedent by bodily force, mechanical restraints, blunt impact, chemical means,</a:t>
            </a:r>
            <a:endParaRPr/>
          </a:p>
          <a:p>
            <a:pPr marL="0" lvl="0" indent="0" algn="l" rtl="0">
              <a:spcBef>
                <a:spcPts val="0"/>
              </a:spcBef>
              <a:spcAft>
                <a:spcPts val="0"/>
              </a:spcAft>
              <a:buClr>
                <a:schemeClr val="dk1"/>
              </a:buClr>
              <a:buSzPts val="1100"/>
              <a:buFont typeface="Arial"/>
              <a:buNone/>
            </a:pPr>
            <a:r>
              <a:rPr lang="en-US"/>
              <a:t>conducted energy devices, non-lethal weapons, or lethal weapons.</a:t>
            </a:r>
            <a:endParaRPr/>
          </a:p>
          <a:p>
            <a:pPr marL="0" lvl="0" indent="0" algn="l" rtl="0">
              <a:spcBef>
                <a:spcPts val="0"/>
              </a:spcBef>
              <a:spcAft>
                <a:spcPts val="0"/>
              </a:spcAft>
              <a:buNone/>
            </a:pPr>
            <a:endParaRPr/>
          </a:p>
        </p:txBody>
      </p:sp>
      <p:sp>
        <p:nvSpPr>
          <p:cNvPr id="259" name="Google Shape;259;g3a659194d7c_0_14: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a08ba2b1f7_0_313: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3a08ba2b1f7_0_313: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66" name="Google Shape;266;g3a08ba2b1f7_0_313: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a08ba2b1f7_1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3a08ba2b1f7_1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73" name="Google Shape;273;g3a08ba2b1f7_1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1: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31: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sz="1100">
                <a:latin typeface="Arial"/>
                <a:ea typeface="Arial"/>
                <a:cs typeface="Arial"/>
                <a:sym typeface="Arial"/>
              </a:rPr>
              <a:t>Can take up to 90 days (or more) for us to receive all of the necessary information: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Complexity of deaths that require multi-layered testing</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Ancillary testing (toxicology, histology, consultations) take weeks to months for completion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We rely on information from multiple external agencies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Cases go through QA and leadership review</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National workforce shortage persists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Accuracy and precision are prioritized over TAT</a:t>
            </a:r>
            <a:endParaRPr/>
          </a:p>
        </p:txBody>
      </p:sp>
      <p:sp>
        <p:nvSpPr>
          <p:cNvPr id="280" name="Google Shape;280;p31: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2: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32: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If there are unresolved questions in a death that is likely a homicide, but in which an alternate theoretical, but reasonable explanation also exists, the most responsible, intellectually honest, and sound decision may be to classify the death as undetermined. </a:t>
            </a:r>
            <a:endParaRPr/>
          </a:p>
          <a:p>
            <a:pPr marL="0" lvl="0" indent="0" algn="l" rtl="0">
              <a:spcBef>
                <a:spcPts val="0"/>
              </a:spcBef>
              <a:spcAft>
                <a:spcPts val="0"/>
              </a:spcAft>
              <a:buNone/>
            </a:pPr>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However, the impact of our determinations continues beyond certifying the cause and manner of death. Once the cause and manner of death is determined, that’s when important public health/prevention work can be done. </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The circumstances that lead to fatal outcomes are rarely isolated and almost always sit at the intersection of multiple factors. We frequently see patterns involving mental health, substance use, and barriers to accessing timely and/or appropriate care.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is also where collaboration is key: aggregation and discussion of findings with all of you can assist with visualizing clusters of preventable circumstances and patterns that single agencies alone might never see. </a:t>
            </a:r>
            <a:endParaRPr sz="1100">
              <a:latin typeface="Arial"/>
              <a:ea typeface="Arial"/>
              <a:cs typeface="Arial"/>
              <a:sym typeface="Arial"/>
            </a:endParaRPr>
          </a:p>
          <a:p>
            <a:pPr marL="0" lvl="0" indent="0" algn="l" rtl="0">
              <a:spcBef>
                <a:spcPts val="1200"/>
              </a:spcBef>
              <a:spcAft>
                <a:spcPts val="0"/>
              </a:spcAft>
              <a:buNone/>
            </a:pPr>
            <a:endParaRPr/>
          </a:p>
        </p:txBody>
      </p:sp>
      <p:sp>
        <p:nvSpPr>
          <p:cNvPr id="287" name="Google Shape;287;p32: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861fb05b44_0_106: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3861fb05b44_0_10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294" name="Google Shape;294;g3861fb05b44_0_106: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3: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The unpaid commission would be nonpartisan and nonpolitical, have expertise to appoint and supervise qualified medical examiners, and provide a link to university and state laboratories for assistance when needed.</a:t>
            </a:r>
            <a:endParaRPr/>
          </a:p>
          <a:p>
            <a:pPr marL="0" lvl="0" indent="0" algn="l" rtl="0">
              <a:spcBef>
                <a:spcPts val="0"/>
              </a:spcBef>
              <a:spcAft>
                <a:spcPts val="0"/>
              </a:spcAft>
              <a:buNone/>
            </a:pPr>
            <a:endParaRPr/>
          </a:p>
          <a:p>
            <a:pPr marL="0" lvl="0" indent="0" algn="l" rtl="0">
              <a:spcBef>
                <a:spcPts val="0"/>
              </a:spcBef>
              <a:spcAft>
                <a:spcPts val="0"/>
              </a:spcAft>
              <a:buNone/>
            </a:pPr>
            <a:r>
              <a:rPr lang="en-US"/>
              <a:t>2023: became advisory allowing us to better execute management decisions</a:t>
            </a:r>
            <a:endParaRPr/>
          </a:p>
          <a:p>
            <a:pPr marL="0" lvl="0" indent="0" algn="l" rtl="0">
              <a:spcBef>
                <a:spcPts val="0"/>
              </a:spcBef>
              <a:spcAft>
                <a:spcPts val="0"/>
              </a:spcAft>
              <a:buNone/>
            </a:pPr>
            <a:endParaRPr/>
          </a:p>
          <a:p>
            <a:pPr marL="0" lvl="0" indent="0" algn="l" rtl="0">
              <a:spcBef>
                <a:spcPts val="0"/>
              </a:spcBef>
              <a:spcAft>
                <a:spcPts val="0"/>
              </a:spcAft>
              <a:buNone/>
            </a:pPr>
            <a:r>
              <a:rPr lang="en-US"/>
              <a:t>Maldeis: 1939-1949: “One of the most important duties of the chief medical examiner is to protect those concerned after the demise of a loved one, and to see that they are dealt with honestly.”</a:t>
            </a:r>
            <a:endParaRPr/>
          </a:p>
          <a:p>
            <a:pPr marL="0" lvl="0" indent="0" algn="l" rtl="0">
              <a:spcBef>
                <a:spcPts val="0"/>
              </a:spcBef>
              <a:spcAft>
                <a:spcPts val="0"/>
              </a:spcAft>
              <a:buNone/>
            </a:pPr>
            <a:r>
              <a:rPr lang="en-US"/>
              <a:t>Fisher: 1949-1984</a:t>
            </a:r>
            <a:endParaRPr/>
          </a:p>
          <a:p>
            <a:pPr marL="0" lvl="0" indent="0" algn="l" rtl="0">
              <a:spcBef>
                <a:spcPts val="0"/>
              </a:spcBef>
              <a:spcAft>
                <a:spcPts val="0"/>
              </a:spcAft>
              <a:buNone/>
            </a:pPr>
            <a:r>
              <a:rPr lang="en-US"/>
              <a:t>Smialek: 1986-2001</a:t>
            </a:r>
            <a:endParaRPr/>
          </a:p>
          <a:p>
            <a:pPr marL="0" lvl="0" indent="0" algn="l" rtl="0">
              <a:spcBef>
                <a:spcPts val="0"/>
              </a:spcBef>
              <a:spcAft>
                <a:spcPts val="0"/>
              </a:spcAft>
              <a:buNone/>
            </a:pPr>
            <a:r>
              <a:rPr lang="en-US"/>
              <a:t>Fowler: 2002-2019</a:t>
            </a:r>
            <a:endParaRPr/>
          </a:p>
          <a:p>
            <a:pPr marL="0" lvl="0" indent="0" algn="l" rtl="0">
              <a:spcBef>
                <a:spcPts val="0"/>
              </a:spcBef>
              <a:spcAft>
                <a:spcPts val="0"/>
              </a:spcAft>
              <a:buNone/>
            </a:pPr>
            <a:r>
              <a:rPr lang="en-US"/>
              <a:t>Weedn: 2021-2022</a:t>
            </a:r>
            <a:endParaRPr/>
          </a:p>
          <a:p>
            <a:pPr marL="0" lvl="0" indent="0" algn="l" rtl="0">
              <a:spcBef>
                <a:spcPts val="0"/>
              </a:spcBef>
              <a:spcAft>
                <a:spcPts val="0"/>
              </a:spcAft>
              <a:buNone/>
            </a:pPr>
            <a:r>
              <a:rPr lang="en-US"/>
              <a:t>Dean: 2023-present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8" name="Google Shape;98;p3: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861fb05b44_0_406: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3861fb05b44_0_40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To date in 2025, there have been 8 DC contests received by OCME</a:t>
            </a:r>
            <a:endParaRPr/>
          </a:p>
          <a:p>
            <a:pPr marL="457200" lvl="0" indent="-317500" algn="l" rtl="0">
              <a:spcBef>
                <a:spcPts val="0"/>
              </a:spcBef>
              <a:spcAft>
                <a:spcPts val="0"/>
              </a:spcAft>
              <a:buSzPts val="1400"/>
              <a:buChar char="-"/>
            </a:pPr>
            <a:r>
              <a:rPr lang="en-US"/>
              <a:t>Approved 2/8 changes in manner of death (both to undetermined)</a:t>
            </a:r>
            <a:endParaRPr/>
          </a:p>
          <a:p>
            <a:pPr marL="457200" lvl="0" indent="-317500" algn="l" rtl="0">
              <a:spcBef>
                <a:spcPts val="0"/>
              </a:spcBef>
              <a:spcAft>
                <a:spcPts val="0"/>
              </a:spcAft>
              <a:buSzPts val="1400"/>
              <a:buChar char="-"/>
            </a:pPr>
            <a:r>
              <a:rPr lang="en-US"/>
              <a:t>Denied 6/8 requests → two have been appealed to Secretary of Health and referred to OAH</a:t>
            </a:r>
            <a:endParaRPr/>
          </a:p>
          <a:p>
            <a:pPr marL="457200" lvl="0" indent="-317500" algn="l" rtl="0">
              <a:spcBef>
                <a:spcPts val="0"/>
              </a:spcBef>
              <a:spcAft>
                <a:spcPts val="0"/>
              </a:spcAft>
              <a:buSzPts val="1400"/>
              <a:buChar char="-"/>
            </a:pPr>
            <a:r>
              <a:rPr lang="en-US"/>
              <a:t>4/8 were outside of the statutory parameters (one provided new information and was amended, as above)</a:t>
            </a:r>
            <a:endParaRPr/>
          </a:p>
        </p:txBody>
      </p:sp>
      <p:sp>
        <p:nvSpPr>
          <p:cNvPr id="301" name="Google Shape;301;g3861fb05b44_0_406: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861fb05b44_0_121: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3861fb05b44_0_121: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These changes were added in the 2023 legislative session</a:t>
            </a:r>
            <a:endParaRPr/>
          </a:p>
        </p:txBody>
      </p:sp>
      <p:sp>
        <p:nvSpPr>
          <p:cNvPr id="309" name="Google Shape;309;g3861fb05b44_0_121: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861fb05b44_0_113: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3861fb05b44_0_113: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This slide outlines what OCME can release under the Maryland PIA and what remains restricted. The legal framework comes from PIA statute, Health General, and COMAR.</a:t>
            </a:r>
            <a:endParaRPr/>
          </a:p>
          <a:p>
            <a:pPr marL="0" lvl="0" indent="0" algn="l" rtl="0">
              <a:spcBef>
                <a:spcPts val="0"/>
              </a:spcBef>
              <a:spcAft>
                <a:spcPts val="0"/>
              </a:spcAft>
              <a:buNone/>
            </a:pPr>
            <a:endParaRPr/>
          </a:p>
          <a:p>
            <a:pPr marL="0" lvl="0" indent="0" algn="l" rtl="0">
              <a:spcBef>
                <a:spcPts val="0"/>
              </a:spcBef>
              <a:spcAft>
                <a:spcPts val="0"/>
              </a:spcAft>
              <a:buNone/>
            </a:pPr>
            <a:r>
              <a:rPr lang="en-US"/>
              <a:t>The autopsy report is public record, which includes the cause and manner of death -- the only exemption to this would be if a SAO places a hold on a case due to an “active and ongoing investigation”</a:t>
            </a:r>
            <a:endParaRPr/>
          </a:p>
          <a:p>
            <a:pPr marL="0" lvl="0" indent="0" algn="l" rtl="0">
              <a:spcBef>
                <a:spcPts val="0"/>
              </a:spcBef>
              <a:spcAft>
                <a:spcPts val="0"/>
              </a:spcAft>
              <a:buNone/>
            </a:pPr>
            <a:endParaRPr/>
          </a:p>
          <a:p>
            <a:pPr marL="0" lvl="0" indent="0" algn="l" rtl="0">
              <a:spcBef>
                <a:spcPts val="0"/>
              </a:spcBef>
              <a:spcAft>
                <a:spcPts val="0"/>
              </a:spcAft>
              <a:buNone/>
            </a:pPr>
            <a:r>
              <a:rPr lang="en-US"/>
              <a:t>All other case materials: medical/psychological information, law enforcement investigation reports, photos, slides, tissues, are protected.</a:t>
            </a:r>
            <a:endParaRPr/>
          </a:p>
          <a:p>
            <a:pPr marL="0" lvl="0" indent="0" algn="l" rtl="0">
              <a:spcBef>
                <a:spcPts val="0"/>
              </a:spcBef>
              <a:spcAft>
                <a:spcPts val="0"/>
              </a:spcAft>
              <a:buNone/>
            </a:pPr>
            <a:endParaRPr/>
          </a:p>
          <a:p>
            <a:pPr marL="0" lvl="0" indent="0" algn="l" rtl="0">
              <a:spcBef>
                <a:spcPts val="0"/>
              </a:spcBef>
              <a:spcAft>
                <a:spcPts val="0"/>
              </a:spcAft>
              <a:buNone/>
            </a:pPr>
            <a:r>
              <a:rPr lang="en-US"/>
              <a:t>These protections ensure that we comply with state law, balancing transparency with privacy for the decedent and their family</a:t>
            </a:r>
            <a:endParaRPr/>
          </a:p>
        </p:txBody>
      </p:sp>
      <p:sp>
        <p:nvSpPr>
          <p:cNvPr id="317" name="Google Shape;317;g3861fb05b44_0_113: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a08ba2b1f7_1_36: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3a08ba2b1f7_1_3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325" name="Google Shape;325;g3a08ba2b1f7_1_36: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a08ba2b1f7_1_42: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g3a08ba2b1f7_1_4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The “but for” principle is one of the foundations upon which we determine causation of death. </a:t>
            </a:r>
            <a:endParaRPr/>
          </a:p>
          <a:p>
            <a:pPr marL="0" lvl="0" indent="0" algn="l" rtl="0">
              <a:spcBef>
                <a:spcPts val="0"/>
              </a:spcBef>
              <a:spcAft>
                <a:spcPts val="0"/>
              </a:spcAft>
              <a:buNone/>
            </a:pPr>
            <a:endParaRPr/>
          </a:p>
          <a:p>
            <a:pPr marL="0" lvl="0" indent="0" algn="l" rtl="0">
              <a:spcBef>
                <a:spcPts val="0"/>
              </a:spcBef>
              <a:spcAft>
                <a:spcPts val="0"/>
              </a:spcAft>
              <a:buNone/>
            </a:pPr>
            <a:r>
              <a:rPr lang="en-US"/>
              <a:t>Essentially, we ask: “Would this person have died when they did, in the way that they did, BUT FOR a specific factor?”</a:t>
            </a:r>
            <a:endParaRPr/>
          </a:p>
          <a:p>
            <a:pPr marL="0" lvl="0" indent="0" algn="l" rtl="0">
              <a:spcBef>
                <a:spcPts val="0"/>
              </a:spcBef>
              <a:spcAft>
                <a:spcPts val="0"/>
              </a:spcAft>
              <a:buNone/>
            </a:pPr>
            <a:endParaRPr/>
          </a:p>
          <a:p>
            <a:pPr marL="0" lvl="0" indent="0" algn="l" rtl="0">
              <a:spcBef>
                <a:spcPts val="0"/>
              </a:spcBef>
              <a:spcAft>
                <a:spcPts val="0"/>
              </a:spcAft>
              <a:buNone/>
            </a:pPr>
            <a:r>
              <a:rPr lang="en-US"/>
              <a:t>If the answer is no - if removing that factor from the sequence would have prevented the death - then that event should be included in the cause of death.</a:t>
            </a:r>
            <a:endParaRPr/>
          </a:p>
          <a:p>
            <a:pPr marL="0" lvl="0" indent="0" algn="l" rtl="0">
              <a:spcBef>
                <a:spcPts val="0"/>
              </a:spcBef>
              <a:spcAft>
                <a:spcPts val="0"/>
              </a:spcAft>
              <a:buNone/>
            </a:pPr>
            <a:endParaRPr/>
          </a:p>
          <a:p>
            <a:pPr marL="0" lvl="0" indent="0" algn="l" rtl="0">
              <a:spcBef>
                <a:spcPts val="0"/>
              </a:spcBef>
              <a:spcAft>
                <a:spcPts val="0"/>
              </a:spcAft>
              <a:buNone/>
            </a:pPr>
            <a:r>
              <a:rPr lang="en-US"/>
              <a:t>This can be most helpful in complex cases with multiple medical conditions, injuries, or external factors. </a:t>
            </a:r>
            <a:endParaRPr/>
          </a:p>
        </p:txBody>
      </p:sp>
      <p:sp>
        <p:nvSpPr>
          <p:cNvPr id="332" name="Google Shape;332;g3a08ba2b1f7_1_4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a5720e048a_0_1: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a5720e048a_0_1: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r>
              <a:rPr lang="en-US"/>
              <a:t>Reasonable degree of medical certainty = far exceeds 50%; the assertion of this degree of certainty assumes that all other reasonable explanations and contingencies have been excluded; this is the degree of certainty when there is no good reason to believe otherwise</a:t>
            </a:r>
            <a:endParaRPr/>
          </a:p>
        </p:txBody>
      </p:sp>
      <p:sp>
        <p:nvSpPr>
          <p:cNvPr id="340" name="Google Shape;340;g3a5720e048a_0_1: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a9640c768a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a9640c768a_0_0: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r>
              <a:rPr lang="en-US"/>
              <a:t>Cause and manner of death are NOT indisputable statements of fact. They are statements of OPINION based on evidence found during the entire death investigation. MEs are professionally qualified and trained to evaluate all relevant information to determine cause and manner of death</a:t>
            </a:r>
            <a:endParaRPr/>
          </a:p>
        </p:txBody>
      </p:sp>
      <p:sp>
        <p:nvSpPr>
          <p:cNvPr id="348" name="Google Shape;348;g3a9640c768a_0_0: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a5720e048a_0_11: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a5720e048a_0_11: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MOD needs to fit COD; if there is no explanation for cause, then how can manner be assigned?</a:t>
            </a:r>
            <a:endParaRPr/>
          </a:p>
        </p:txBody>
      </p:sp>
      <p:sp>
        <p:nvSpPr>
          <p:cNvPr id="356" name="Google Shape;356;g3a5720e048a_0_11: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a7469ca607_1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a7469ca607_1_0: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r>
              <a:rPr lang="en-US"/>
              <a:t>Quote from Dr. Andy Baker, ME who performed George Floyd’s autopsy -- he and his office underwent extreme scrutiny surrounding Mr. Floyd’s case (which was ruled a homicide), resulting in them having to temporarily evacuate the office, move residences, and go into hiding for a period of time. </a:t>
            </a:r>
            <a:endParaRPr/>
          </a:p>
          <a:p>
            <a:pPr marL="0" lvl="0" indent="0" algn="l" rtl="0">
              <a:spcBef>
                <a:spcPts val="0"/>
              </a:spcBef>
              <a:spcAft>
                <a:spcPts val="0"/>
              </a:spcAft>
              <a:buNone/>
            </a:pPr>
            <a:endParaRPr/>
          </a:p>
          <a:p>
            <a:pPr marL="0" lvl="0" indent="0" algn="l" rtl="0">
              <a:spcBef>
                <a:spcPts val="0"/>
              </a:spcBef>
              <a:spcAft>
                <a:spcPts val="0"/>
              </a:spcAft>
              <a:buNone/>
            </a:pPr>
            <a:r>
              <a:rPr lang="en-US"/>
              <a:t>Also, remember scrutiny this office underwent surrounding Freddie Gray’s autopsy in 2015 (also ruled a homicide).</a:t>
            </a:r>
            <a:endParaRPr/>
          </a:p>
        </p:txBody>
      </p:sp>
      <p:sp>
        <p:nvSpPr>
          <p:cNvPr id="364" name="Google Shape;364;g3a7469ca607_1_0: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a9640c768a_0_8: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a9640c768a_0_8: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372" name="Google Shape;372;g3a9640c768a_0_8: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a659194d7c_0_34: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g3a659194d7c_0_34: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The unpaid commission would be nonpartisan and nonpolitical, have expertise to appoint and supervise qualified medical examiners, and provide a link to university and state laboratories for assistance when needed.</a:t>
            </a:r>
            <a:endParaRPr/>
          </a:p>
          <a:p>
            <a:pPr marL="0" lvl="0" indent="0" algn="l" rtl="0">
              <a:spcBef>
                <a:spcPts val="0"/>
              </a:spcBef>
              <a:spcAft>
                <a:spcPts val="0"/>
              </a:spcAft>
              <a:buNone/>
            </a:pPr>
            <a:endParaRPr/>
          </a:p>
          <a:p>
            <a:pPr marL="0" lvl="0" indent="0" algn="l" rtl="0">
              <a:spcBef>
                <a:spcPts val="0"/>
              </a:spcBef>
              <a:spcAft>
                <a:spcPts val="0"/>
              </a:spcAft>
              <a:buNone/>
            </a:pPr>
            <a:r>
              <a:rPr lang="en-US"/>
              <a:t>2023: became advisory allowing us to better execute management decisions</a:t>
            </a:r>
            <a:endParaRPr/>
          </a:p>
          <a:p>
            <a:pPr marL="0" lvl="0" indent="0" algn="l" rtl="0">
              <a:spcBef>
                <a:spcPts val="0"/>
              </a:spcBef>
              <a:spcAft>
                <a:spcPts val="0"/>
              </a:spcAft>
              <a:buNone/>
            </a:pPr>
            <a:endParaRPr/>
          </a:p>
          <a:p>
            <a:pPr marL="0" lvl="0" indent="0" algn="l" rtl="0">
              <a:spcBef>
                <a:spcPts val="0"/>
              </a:spcBef>
              <a:spcAft>
                <a:spcPts val="0"/>
              </a:spcAft>
              <a:buNone/>
            </a:pPr>
            <a:r>
              <a:rPr lang="en-US"/>
              <a:t>Maldeis: 1939-1949: “One of the most important duties of the chief medical examiner is to protect those concerned after the demise of a loved one, and to see that they are dealt with honestly.”</a:t>
            </a:r>
            <a:endParaRPr/>
          </a:p>
          <a:p>
            <a:pPr marL="0" lvl="0" indent="0" algn="l" rtl="0">
              <a:spcBef>
                <a:spcPts val="0"/>
              </a:spcBef>
              <a:spcAft>
                <a:spcPts val="0"/>
              </a:spcAft>
              <a:buNone/>
            </a:pPr>
            <a:r>
              <a:rPr lang="en-US"/>
              <a:t>Fisher: 1949-1984</a:t>
            </a:r>
            <a:endParaRPr/>
          </a:p>
          <a:p>
            <a:pPr marL="0" lvl="0" indent="0" algn="l" rtl="0">
              <a:spcBef>
                <a:spcPts val="0"/>
              </a:spcBef>
              <a:spcAft>
                <a:spcPts val="0"/>
              </a:spcAft>
              <a:buNone/>
            </a:pPr>
            <a:r>
              <a:rPr lang="en-US"/>
              <a:t>Smialek: 1986-2001</a:t>
            </a:r>
            <a:endParaRPr/>
          </a:p>
          <a:p>
            <a:pPr marL="0" lvl="0" indent="0" algn="l" rtl="0">
              <a:spcBef>
                <a:spcPts val="0"/>
              </a:spcBef>
              <a:spcAft>
                <a:spcPts val="0"/>
              </a:spcAft>
              <a:buNone/>
            </a:pPr>
            <a:r>
              <a:rPr lang="en-US"/>
              <a:t>Fowler: 2002-2019</a:t>
            </a:r>
            <a:endParaRPr/>
          </a:p>
          <a:p>
            <a:pPr marL="0" lvl="0" indent="0" algn="l" rtl="0">
              <a:spcBef>
                <a:spcPts val="0"/>
              </a:spcBef>
              <a:spcAft>
                <a:spcPts val="0"/>
              </a:spcAft>
              <a:buNone/>
            </a:pPr>
            <a:r>
              <a:rPr lang="en-US"/>
              <a:t>Weedn: 2021-2022</a:t>
            </a:r>
            <a:endParaRPr/>
          </a:p>
          <a:p>
            <a:pPr marL="0" lvl="0" indent="0" algn="l" rtl="0">
              <a:spcBef>
                <a:spcPts val="0"/>
              </a:spcBef>
              <a:spcAft>
                <a:spcPts val="0"/>
              </a:spcAft>
              <a:buNone/>
            </a:pPr>
            <a:r>
              <a:rPr lang="en-US"/>
              <a:t>Dean: 2023-present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5" name="Google Shape;105;g3a659194d7c_0_34: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a7469ca607_0_12: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3a7469ca607_0_12: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381" name="Google Shape;381;g3a7469ca607_0_12: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a7469ca607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3a7469ca607_0_0: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r>
              <a:rPr lang="en-US"/>
              <a:t>Opportunity to create system that is modeled by other states/jurisdictions</a:t>
            </a:r>
            <a:endParaRPr/>
          </a:p>
        </p:txBody>
      </p:sp>
      <p:sp>
        <p:nvSpPr>
          <p:cNvPr id="389" name="Google Shape;389;g3a7469ca607_0_0: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5: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35: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397" name="Google Shape;397;p35: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a659194d7c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g3a659194d7c_0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404" name="Google Shape;404;g3a659194d7c_0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8: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38: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2023: 16279 reported</a:t>
            </a:r>
            <a:endParaRPr/>
          </a:p>
          <a:p>
            <a:pPr marL="0" lvl="0" indent="0" algn="l" rtl="0">
              <a:spcBef>
                <a:spcPts val="0"/>
              </a:spcBef>
              <a:spcAft>
                <a:spcPts val="0"/>
              </a:spcAft>
              <a:buNone/>
            </a:pPr>
            <a:r>
              <a:rPr lang="en-US"/>
              <a:t>Approval: 1835</a:t>
            </a:r>
            <a:endParaRPr/>
          </a:p>
          <a:p>
            <a:pPr marL="0" lvl="0" indent="0" algn="l" rtl="0">
              <a:spcBef>
                <a:spcPts val="0"/>
              </a:spcBef>
              <a:spcAft>
                <a:spcPts val="0"/>
              </a:spcAft>
              <a:buNone/>
            </a:pPr>
            <a:r>
              <a:rPr lang="en-US"/>
              <a:t>Scene Inspection: 1394</a:t>
            </a:r>
            <a:endParaRPr/>
          </a:p>
          <a:p>
            <a:pPr marL="0" lvl="0" indent="0" algn="l" rtl="0">
              <a:spcBef>
                <a:spcPts val="0"/>
              </a:spcBef>
              <a:spcAft>
                <a:spcPts val="0"/>
              </a:spcAft>
              <a:buNone/>
            </a:pPr>
            <a:r>
              <a:rPr lang="en-US"/>
              <a:t>Exam: 4310 + 1194 + 178 + 97 = 5779</a:t>
            </a:r>
            <a:endParaRPr/>
          </a:p>
          <a:p>
            <a:pPr marL="0" lvl="0" indent="0" algn="l" rtl="0">
              <a:spcBef>
                <a:spcPts val="0"/>
              </a:spcBef>
              <a:spcAft>
                <a:spcPts val="0"/>
              </a:spcAft>
              <a:buNone/>
            </a:pPr>
            <a:r>
              <a:rPr lang="en-US"/>
              <a:t>Declined: 7264</a:t>
            </a:r>
            <a:endParaRPr/>
          </a:p>
        </p:txBody>
      </p:sp>
      <p:sp>
        <p:nvSpPr>
          <p:cNvPr id="412" name="Google Shape;412;p38: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9: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39: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NOTE: all reported cases</a:t>
            </a:r>
            <a:endParaRPr/>
          </a:p>
          <a:p>
            <a:pPr marL="0" lvl="0" indent="0" algn="l" rtl="0">
              <a:spcBef>
                <a:spcPts val="0"/>
              </a:spcBef>
              <a:spcAft>
                <a:spcPts val="0"/>
              </a:spcAft>
              <a:buNone/>
            </a:pPr>
            <a:endParaRPr/>
          </a:p>
          <a:p>
            <a:pPr marL="0" lvl="0" indent="0" algn="l" rtl="0">
              <a:spcBef>
                <a:spcPts val="0"/>
              </a:spcBef>
              <a:spcAft>
                <a:spcPts val="0"/>
              </a:spcAft>
              <a:buNone/>
            </a:pPr>
            <a:r>
              <a:rPr lang="en-US"/>
              <a:t>2023: 13 pending</a:t>
            </a:r>
            <a:endParaRPr/>
          </a:p>
          <a:p>
            <a:pPr marL="0" lvl="0" indent="0" algn="l" rtl="0">
              <a:spcBef>
                <a:spcPts val="0"/>
              </a:spcBef>
              <a:spcAft>
                <a:spcPts val="0"/>
              </a:spcAft>
              <a:buNone/>
            </a:pPr>
            <a:r>
              <a:rPr lang="en-US"/>
              <a:t>Accident: 3647</a:t>
            </a:r>
            <a:endParaRPr/>
          </a:p>
          <a:p>
            <a:pPr marL="0" lvl="0" indent="0" algn="l" rtl="0">
              <a:spcBef>
                <a:spcPts val="0"/>
              </a:spcBef>
              <a:spcAft>
                <a:spcPts val="0"/>
              </a:spcAft>
              <a:buNone/>
            </a:pPr>
            <a:r>
              <a:rPr lang="en-US"/>
              <a:t>Homicide: 564 -- decreased</a:t>
            </a:r>
            <a:endParaRPr/>
          </a:p>
          <a:p>
            <a:pPr marL="0" lvl="0" indent="0" algn="l" rtl="0">
              <a:spcBef>
                <a:spcPts val="0"/>
              </a:spcBef>
              <a:spcAft>
                <a:spcPts val="0"/>
              </a:spcAft>
              <a:buNone/>
            </a:pPr>
            <a:r>
              <a:rPr lang="en-US"/>
              <a:t>Natural: 11225</a:t>
            </a:r>
            <a:endParaRPr/>
          </a:p>
          <a:p>
            <a:pPr marL="0" lvl="0" indent="0" algn="l" rtl="0">
              <a:spcBef>
                <a:spcPts val="0"/>
              </a:spcBef>
              <a:spcAft>
                <a:spcPts val="0"/>
              </a:spcAft>
              <a:buNone/>
            </a:pPr>
            <a:r>
              <a:rPr lang="en-US"/>
              <a:t>Suicide: 474</a:t>
            </a:r>
            <a:endParaRPr/>
          </a:p>
          <a:p>
            <a:pPr marL="0" lvl="0" indent="0" algn="l" rtl="0">
              <a:spcBef>
                <a:spcPts val="0"/>
              </a:spcBef>
              <a:spcAft>
                <a:spcPts val="0"/>
              </a:spcAft>
              <a:buNone/>
            </a:pPr>
            <a:r>
              <a:rPr lang="en-US"/>
              <a:t>UND: 1107</a:t>
            </a:r>
            <a:endParaRPr/>
          </a:p>
          <a:p>
            <a:pPr marL="0" lvl="0" indent="0" algn="l" rtl="0">
              <a:spcBef>
                <a:spcPts val="0"/>
              </a:spcBef>
              <a:spcAft>
                <a:spcPts val="0"/>
              </a:spcAft>
              <a:buNone/>
            </a:pPr>
            <a:endParaRPr/>
          </a:p>
        </p:txBody>
      </p:sp>
      <p:sp>
        <p:nvSpPr>
          <p:cNvPr id="421" name="Google Shape;421;p39: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6: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36: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Dependent on internal tracking system, as there is no formal way to track these deaths (no box on the DC)</a:t>
            </a:r>
            <a:endParaRPr/>
          </a:p>
          <a:p>
            <a:pPr marL="0" lvl="0" indent="0" algn="l" rtl="0">
              <a:spcBef>
                <a:spcPts val="0"/>
              </a:spcBef>
              <a:spcAft>
                <a:spcPts val="0"/>
              </a:spcAft>
              <a:buNone/>
            </a:pPr>
            <a:endParaRPr/>
          </a:p>
        </p:txBody>
      </p:sp>
      <p:sp>
        <p:nvSpPr>
          <p:cNvPr id="430" name="Google Shape;430;p36: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8507dc4724_0_102: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38507dc4724_0_10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437" name="Google Shape;437;g38507dc4724_0_10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a659194d7c_0_26: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3a659194d7c_0_26: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444" name="Google Shape;444;g3a659194d7c_0_26: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a7469ca607_1_9: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a7469ca607_1_9: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452" name="Google Shape;452;g3a7469ca607_1_9: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9fe9ba2c07_0_104: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g39fe9ba2c07_0_104: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The unpaid commission would be nonpartisan and nonpolitical, have expertise to appoint and supervise qualified medical examiners, and provide a link to university and state laboratories for assistance when needed.</a:t>
            </a:r>
            <a:endParaRPr/>
          </a:p>
          <a:p>
            <a:pPr marL="0" lvl="0" indent="0" algn="l" rtl="0">
              <a:spcBef>
                <a:spcPts val="0"/>
              </a:spcBef>
              <a:spcAft>
                <a:spcPts val="0"/>
              </a:spcAft>
              <a:buNone/>
            </a:pPr>
            <a:endParaRPr/>
          </a:p>
          <a:p>
            <a:pPr marL="0" lvl="0" indent="0" algn="l" rtl="0">
              <a:spcBef>
                <a:spcPts val="0"/>
              </a:spcBef>
              <a:spcAft>
                <a:spcPts val="0"/>
              </a:spcAft>
              <a:buNone/>
            </a:pPr>
            <a:r>
              <a:rPr lang="en-US"/>
              <a:t>2023: became advisory allowing us to better execute management decisions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Statewide agency designated by law to investigate deaths that are:</a:t>
            </a:r>
            <a:endParaRPr/>
          </a:p>
          <a:p>
            <a:pPr marL="457200" lvl="0" indent="-317500" algn="l" rtl="0">
              <a:spcBef>
                <a:spcPts val="0"/>
              </a:spcBef>
              <a:spcAft>
                <a:spcPts val="0"/>
              </a:spcAft>
              <a:buSzPts val="1400"/>
              <a:buChar char="-"/>
            </a:pPr>
            <a:r>
              <a:rPr lang="en-US"/>
              <a:t>sudden and unexpected</a:t>
            </a:r>
            <a:endParaRPr/>
          </a:p>
          <a:p>
            <a:pPr marL="457200" lvl="0" indent="-317500" algn="l" rtl="0">
              <a:spcBef>
                <a:spcPts val="0"/>
              </a:spcBef>
              <a:spcAft>
                <a:spcPts val="0"/>
              </a:spcAft>
              <a:buSzPts val="1400"/>
              <a:buChar char="-"/>
            </a:pPr>
            <a:r>
              <a:rPr lang="en-US"/>
              <a:t>result from injury</a:t>
            </a:r>
            <a:endParaRPr/>
          </a:p>
          <a:p>
            <a:pPr marL="457200" lvl="0" indent="-317500" algn="l" rtl="0">
              <a:spcBef>
                <a:spcPts val="0"/>
              </a:spcBef>
              <a:spcAft>
                <a:spcPts val="0"/>
              </a:spcAft>
              <a:buSzPts val="1400"/>
              <a:buChar char="-"/>
            </a:pPr>
            <a:r>
              <a:rPr lang="en-US"/>
              <a:t>occur under unexplained or suspicious circumstances, and/or</a:t>
            </a:r>
            <a:endParaRPr/>
          </a:p>
          <a:p>
            <a:pPr marL="457200" lvl="0" indent="-317500" algn="l" rtl="0">
              <a:spcBef>
                <a:spcPts val="0"/>
              </a:spcBef>
              <a:spcAft>
                <a:spcPts val="0"/>
              </a:spcAft>
              <a:buSzPts val="1400"/>
              <a:buChar char="-"/>
            </a:pPr>
            <a:r>
              <a:rPr lang="en-US"/>
              <a:t>when a person is not attended by a physician</a:t>
            </a:r>
            <a:endParaRPr/>
          </a:p>
          <a:p>
            <a:pPr marL="0" lvl="0" indent="0" algn="l" rtl="0">
              <a:spcBef>
                <a:spcPts val="0"/>
              </a:spcBef>
              <a:spcAft>
                <a:spcPts val="0"/>
              </a:spcAft>
              <a:buNone/>
            </a:pPr>
            <a:endParaRPr/>
          </a:p>
          <a:p>
            <a:pPr marL="0" lvl="0" indent="0" algn="l" rtl="0">
              <a:spcBef>
                <a:spcPts val="0"/>
              </a:spcBef>
              <a:spcAft>
                <a:spcPts val="0"/>
              </a:spcAft>
              <a:buNone/>
            </a:pPr>
            <a:r>
              <a:rPr lang="en-US"/>
              <a:t>Along with the medicolegal responsibility to determine cause and manner of death, OCME serves a critical public health role by identifying injury trends and emerging infectious diseases that may pose a threat to Maryland citizens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3" name="Google Shape;113;g39fe9ba2c07_0_104: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sz="1400"/>
              <a:t>5</a:t>
            </a:fld>
            <a:endParaRPr sz="14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a659194d7c_0_4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a659194d7c_0_40: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r>
              <a:rPr lang="en-US" sz="1100">
                <a:latin typeface="Arial"/>
                <a:ea typeface="Arial"/>
                <a:cs typeface="Arial"/>
                <a:sym typeface="Arial"/>
              </a:rPr>
              <a:t>As Maryland continues to strengthen our approach to deaths in custody, the OCME remains committed to being reliable, objective, and thorough in these investigations. </a:t>
            </a:r>
            <a:endParaRPr sz="1100">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r>
              <a:rPr lang="en-US" sz="1100">
                <a:latin typeface="Arial"/>
                <a:ea typeface="Arial"/>
                <a:cs typeface="Arial"/>
                <a:sym typeface="Arial"/>
              </a:rPr>
              <a:t>As always, we ground our discussions in respect for the decedents and families behind each individual case. We strive to honor them by focusing on prevention and systemic improvements that ultimately save lives. </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a:latin typeface="Arial"/>
                <a:ea typeface="Arial"/>
                <a:cs typeface="Arial"/>
                <a:sym typeface="Arial"/>
              </a:rPr>
              <a:t>We look forward to continued collaboration, embracing this opportunity to be at the forefront of developing standards and recommendations for the investigation of custodial deaths.</a:t>
            </a:r>
            <a:endParaRPr sz="1100">
              <a:latin typeface="Arial"/>
              <a:ea typeface="Arial"/>
              <a:cs typeface="Arial"/>
              <a:sym typeface="Arial"/>
            </a:endParaRPr>
          </a:p>
        </p:txBody>
      </p:sp>
      <p:sp>
        <p:nvSpPr>
          <p:cNvPr id="460" name="Google Shape;460;g3a659194d7c_0_40:notes"/>
          <p:cNvSpPr txBox="1">
            <a:spLocks noGrp="1"/>
          </p:cNvSpPr>
          <p:nvPr>
            <p:ph type="sldNum" idx="12"/>
          </p:nvPr>
        </p:nvSpPr>
        <p:spPr>
          <a:xfrm>
            <a:off x="3936768" y="8772669"/>
            <a:ext cx="3011700" cy="463500"/>
          </a:xfrm>
          <a:prstGeom prst="rect">
            <a:avLst/>
          </a:prstGeom>
        </p:spPr>
        <p:txBody>
          <a:bodyPr spcFirstLastPara="1" wrap="square" lIns="92475" tIns="46225" rIns="92475" bIns="462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5: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467" name="Google Shape;467;p45: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a9557fc2d5_1_296: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g3a9557fc2d5_1_29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20" name="Google Shape;120;g3a9557fc2d5_1_296: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1397000"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30" name="Google Shape;130;p6:notes"/>
          <p:cNvSpPr txBox="1">
            <a:spLocks noGrp="1"/>
          </p:cNvSpPr>
          <p:nvPr>
            <p:ph type="sldNum" idx="12"/>
          </p:nvPr>
        </p:nvSpPr>
        <p:spPr>
          <a:xfrm>
            <a:off x="3936768" y="8772669"/>
            <a:ext cx="3011699" cy="463407"/>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9fe9ba2c07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39fe9ba2c07_0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ME In all counties:</a:t>
            </a:r>
            <a:endParaRPr/>
          </a:p>
          <a:p>
            <a:pPr marL="0" lvl="0" indent="0" algn="l" rtl="0">
              <a:spcBef>
                <a:spcPts val="0"/>
              </a:spcBef>
              <a:spcAft>
                <a:spcPts val="0"/>
              </a:spcAft>
              <a:buNone/>
            </a:pPr>
            <a:r>
              <a:rPr lang="en-US"/>
              <a:t>• </a:t>
            </a:r>
            <a:r>
              <a:rPr lang="en-US" b="1"/>
              <a:t>Centralized </a:t>
            </a:r>
            <a:r>
              <a:rPr lang="en-US"/>
              <a:t>state medical examiners (11 states and DC): AK, CT, DC, DE, MA, MD, ME, NH, NM, RI, UT, VT </a:t>
            </a:r>
            <a:endParaRPr/>
          </a:p>
          <a:p>
            <a:pPr marL="0" lvl="0" indent="0" algn="l" rtl="0">
              <a:spcBef>
                <a:spcPts val="0"/>
              </a:spcBef>
              <a:spcAft>
                <a:spcPts val="0"/>
              </a:spcAft>
              <a:buNone/>
            </a:pPr>
            <a:r>
              <a:rPr lang="en-US"/>
              <a:t>• </a:t>
            </a:r>
            <a:r>
              <a:rPr lang="en-US" b="1"/>
              <a:t>Regional </a:t>
            </a:r>
            <a:r>
              <a:rPr lang="en-US"/>
              <a:t>medical examiners (3 states): FL, OK, VA </a:t>
            </a:r>
            <a:endParaRPr/>
          </a:p>
          <a:p>
            <a:pPr marL="0" lvl="0" indent="0" algn="l" rtl="0">
              <a:spcBef>
                <a:spcPts val="0"/>
              </a:spcBef>
              <a:spcAft>
                <a:spcPts val="0"/>
              </a:spcAft>
              <a:buNone/>
            </a:pPr>
            <a:r>
              <a:rPr lang="en-US"/>
              <a:t>• </a:t>
            </a:r>
            <a:r>
              <a:rPr lang="en-US" b="1"/>
              <a:t>County-based </a:t>
            </a:r>
            <a:r>
              <a:rPr lang="en-US"/>
              <a:t>medical examiners (8 states): AZ, IA, MI, NC, NJ, OR, TN, WV</a:t>
            </a:r>
            <a:endParaRPr/>
          </a:p>
        </p:txBody>
      </p:sp>
      <p:sp>
        <p:nvSpPr>
          <p:cNvPr id="139" name="Google Shape;139;g39fe9ba2c07_0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sz="1400"/>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a03cf5646c_0_0:notes"/>
          <p:cNvSpPr>
            <a:spLocks noGrp="1" noRot="1" noChangeAspect="1"/>
          </p:cNvSpPr>
          <p:nvPr>
            <p:ph type="sldImg" idx="2"/>
          </p:nvPr>
        </p:nvSpPr>
        <p:spPr>
          <a:xfrm>
            <a:off x="1397000" y="1154113"/>
            <a:ext cx="4156200" cy="3117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3a03cf5646c_0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spcBef>
                <a:spcPts val="0"/>
              </a:spcBef>
              <a:spcAft>
                <a:spcPts val="0"/>
              </a:spcAft>
              <a:buNone/>
            </a:pPr>
            <a:r>
              <a:rPr lang="en-US"/>
              <a:t>5.7 Contractual PINS</a:t>
            </a:r>
            <a:endParaRPr/>
          </a:p>
          <a:p>
            <a:pPr marL="0" lvl="0" indent="0" algn="l" rtl="0">
              <a:spcBef>
                <a:spcPts val="0"/>
              </a:spcBef>
              <a:spcAft>
                <a:spcPts val="0"/>
              </a:spcAft>
              <a:buNone/>
            </a:pPr>
            <a:endParaRPr/>
          </a:p>
          <a:p>
            <a:pPr marL="0" lvl="0" indent="0" algn="l" rtl="0">
              <a:spcBef>
                <a:spcPts val="0"/>
              </a:spcBef>
              <a:spcAft>
                <a:spcPts val="0"/>
              </a:spcAft>
              <a:buNone/>
            </a:pPr>
            <a:r>
              <a:rPr lang="en-US"/>
              <a:t>12 vacancies </a:t>
            </a:r>
            <a:endParaRPr/>
          </a:p>
          <a:p>
            <a:pPr marL="0" lvl="0" indent="0" algn="l" rtl="0">
              <a:spcBef>
                <a:spcPts val="0"/>
              </a:spcBef>
              <a:spcAft>
                <a:spcPts val="0"/>
              </a:spcAft>
              <a:buNone/>
            </a:pPr>
            <a:endParaRPr/>
          </a:p>
          <a:p>
            <a:pPr marL="0" lvl="0" indent="0" algn="l" rtl="0">
              <a:spcBef>
                <a:spcPts val="0"/>
              </a:spcBef>
              <a:spcAft>
                <a:spcPts val="0"/>
              </a:spcAft>
              <a:buNone/>
            </a:pPr>
            <a:r>
              <a:rPr lang="en-US"/>
              <a:t>Roughly 100 staff, all within centralized location in Baltimore City</a:t>
            </a:r>
            <a:endParaRPr/>
          </a:p>
        </p:txBody>
      </p:sp>
      <p:sp>
        <p:nvSpPr>
          <p:cNvPr id="147" name="Google Shape;147;g3a03cf5646c_0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
        <p:cNvGrpSpPr/>
        <p:nvPr/>
      </p:nvGrpSpPr>
      <p:grpSpPr>
        <a:xfrm>
          <a:off x="0" y="0"/>
          <a:ext cx="0" cy="0"/>
          <a:chOff x="0" y="0"/>
          <a:chExt cx="0" cy="0"/>
        </a:xfrm>
      </p:grpSpPr>
      <p:pic>
        <p:nvPicPr>
          <p:cNvPr id="15" name="Google Shape;15;p47"/>
          <p:cNvPicPr preferRelativeResize="0"/>
          <p:nvPr/>
        </p:nvPicPr>
        <p:blipFill rotWithShape="1">
          <a:blip r:embed="rId2">
            <a:alphaModFix/>
          </a:blip>
          <a:srcRect l="2174" t="4196" r="1393" b="4195"/>
          <a:stretch/>
        </p:blipFill>
        <p:spPr>
          <a:xfrm>
            <a:off x="0" y="0"/>
            <a:ext cx="9144000" cy="6858000"/>
          </a:xfrm>
          <a:prstGeom prst="rect">
            <a:avLst/>
          </a:prstGeom>
          <a:noFill/>
          <a:ln>
            <a:noFill/>
          </a:ln>
        </p:spPr>
      </p:pic>
      <p:pic>
        <p:nvPicPr>
          <p:cNvPr id="16" name="Google Shape;16;p47"/>
          <p:cNvPicPr preferRelativeResize="0"/>
          <p:nvPr/>
        </p:nvPicPr>
        <p:blipFill rotWithShape="1">
          <a:blip r:embed="rId3">
            <a:alphaModFix/>
          </a:blip>
          <a:srcRect t="95496"/>
          <a:stretch/>
        </p:blipFill>
        <p:spPr>
          <a:xfrm>
            <a:off x="-612" y="1804519"/>
            <a:ext cx="9144611" cy="84183"/>
          </a:xfrm>
          <a:prstGeom prst="rect">
            <a:avLst/>
          </a:prstGeom>
          <a:noFill/>
          <a:ln>
            <a:noFill/>
          </a:ln>
        </p:spPr>
      </p:pic>
      <p:pic>
        <p:nvPicPr>
          <p:cNvPr id="17" name="Google Shape;17;p47"/>
          <p:cNvPicPr preferRelativeResize="0"/>
          <p:nvPr/>
        </p:nvPicPr>
        <p:blipFill rotWithShape="1">
          <a:blip r:embed="rId4">
            <a:alphaModFix/>
          </a:blip>
          <a:srcRect b="96281"/>
          <a:stretch/>
        </p:blipFill>
        <p:spPr>
          <a:xfrm>
            <a:off x="-1224" y="5949267"/>
            <a:ext cx="9144000" cy="45719"/>
          </a:xfrm>
          <a:prstGeom prst="rect">
            <a:avLst/>
          </a:prstGeom>
          <a:noFill/>
          <a:ln>
            <a:noFill/>
          </a:ln>
        </p:spPr>
      </p:pic>
      <p:sp>
        <p:nvSpPr>
          <p:cNvPr id="18" name="Google Shape;18;p47"/>
          <p:cNvSpPr/>
          <p:nvPr/>
        </p:nvSpPr>
        <p:spPr>
          <a:xfrm>
            <a:off x="-612" y="1888701"/>
            <a:ext cx="9143388" cy="40605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47"/>
          <p:cNvSpPr txBox="1">
            <a:spLocks noGrp="1"/>
          </p:cNvSpPr>
          <p:nvPr>
            <p:ph type="ctrTitle"/>
          </p:nvPr>
        </p:nvSpPr>
        <p:spPr>
          <a:xfrm>
            <a:off x="685800" y="2397457"/>
            <a:ext cx="7772400" cy="152661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600"/>
              <a:buFont typeface="Calibri"/>
              <a:buNone/>
              <a:defRPr sz="36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7"/>
          <p:cNvSpPr txBox="1">
            <a:spLocks noGrp="1"/>
          </p:cNvSpPr>
          <p:nvPr>
            <p:ph type="subTitle" idx="1"/>
          </p:nvPr>
        </p:nvSpPr>
        <p:spPr>
          <a:xfrm>
            <a:off x="685800" y="4290413"/>
            <a:ext cx="7772400" cy="4373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C40E3E"/>
              </a:buClr>
              <a:buSzPts val="2000"/>
              <a:buNone/>
              <a:defRPr sz="2000" b="1">
                <a:solidFill>
                  <a:srgbClr val="C40E3E"/>
                </a:solidFill>
                <a:latin typeface="Calibri"/>
                <a:ea typeface="Calibri"/>
                <a:cs typeface="Calibri"/>
                <a:sym typeface="Calibri"/>
              </a:defRPr>
            </a:lvl1pPr>
            <a:lvl2pPr lvl="1" algn="ctr">
              <a:lnSpc>
                <a:spcPct val="90000"/>
              </a:lnSpc>
              <a:spcBef>
                <a:spcPts val="500"/>
              </a:spcBef>
              <a:spcAft>
                <a:spcPts val="0"/>
              </a:spcAft>
              <a:buClr>
                <a:srgbClr val="262626"/>
              </a:buClr>
              <a:buSzPts val="2000"/>
              <a:buNone/>
              <a:defRPr sz="2000"/>
            </a:lvl2pPr>
            <a:lvl3pPr lvl="2" algn="ctr">
              <a:lnSpc>
                <a:spcPct val="90000"/>
              </a:lnSpc>
              <a:spcBef>
                <a:spcPts val="500"/>
              </a:spcBef>
              <a:spcAft>
                <a:spcPts val="0"/>
              </a:spcAft>
              <a:buClr>
                <a:srgbClr val="262626"/>
              </a:buClr>
              <a:buSzPts val="1800"/>
              <a:buNone/>
              <a:defRPr sz="1800"/>
            </a:lvl3pPr>
            <a:lvl4pPr lvl="3" algn="ctr">
              <a:lnSpc>
                <a:spcPct val="90000"/>
              </a:lnSpc>
              <a:spcBef>
                <a:spcPts val="500"/>
              </a:spcBef>
              <a:spcAft>
                <a:spcPts val="0"/>
              </a:spcAft>
              <a:buClr>
                <a:srgbClr val="262626"/>
              </a:buClr>
              <a:buSzPts val="1600"/>
              <a:buNone/>
              <a:defRPr sz="1600"/>
            </a:lvl4pPr>
            <a:lvl5pPr lvl="4" algn="ctr">
              <a:lnSpc>
                <a:spcPct val="90000"/>
              </a:lnSpc>
              <a:spcBef>
                <a:spcPts val="500"/>
              </a:spcBef>
              <a:spcAft>
                <a:spcPts val="0"/>
              </a:spcAft>
              <a:buClr>
                <a:srgbClr val="26262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47"/>
          <p:cNvSpPr txBox="1">
            <a:spLocks noGrp="1"/>
          </p:cNvSpPr>
          <p:nvPr>
            <p:ph type="body" idx="2"/>
          </p:nvPr>
        </p:nvSpPr>
        <p:spPr>
          <a:xfrm>
            <a:off x="685801" y="4894141"/>
            <a:ext cx="7772399" cy="40009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40E3E"/>
              </a:buClr>
              <a:buSzPts val="1800"/>
              <a:buNone/>
              <a:defRPr sz="1800">
                <a:solidFill>
                  <a:srgbClr val="C40E3E"/>
                </a:solidFill>
                <a:latin typeface="Calibri"/>
                <a:ea typeface="Calibri"/>
                <a:cs typeface="Calibri"/>
                <a:sym typeface="Calibri"/>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 name="Google Shape;22;p47"/>
          <p:cNvPicPr preferRelativeResize="0"/>
          <p:nvPr/>
        </p:nvPicPr>
        <p:blipFill rotWithShape="1">
          <a:blip r:embed="rId5">
            <a:alphaModFix/>
          </a:blip>
          <a:srcRect/>
          <a:stretch/>
        </p:blipFill>
        <p:spPr>
          <a:xfrm>
            <a:off x="3827469" y="494036"/>
            <a:ext cx="1487840" cy="120150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6"/>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72" name="Google Shape;72;p56"/>
          <p:cNvCxnSpPr/>
          <p:nvPr/>
        </p:nvCxnSpPr>
        <p:spPr>
          <a:xfrm>
            <a:off x="628650" y="1431759"/>
            <a:ext cx="8515350"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3"/>
        <p:cNvGrpSpPr/>
        <p:nvPr/>
      </p:nvGrpSpPr>
      <p:grpSpPr>
        <a:xfrm>
          <a:off x="0" y="0"/>
          <a:ext cx="0" cy="0"/>
          <a:chOff x="0" y="0"/>
          <a:chExt cx="0" cy="0"/>
        </a:xfrm>
      </p:grpSpPr>
      <p:sp>
        <p:nvSpPr>
          <p:cNvPr id="74" name="Google Shape;74;p5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5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57"/>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77" name="Google Shape;77;p57"/>
          <p:cNvCxnSpPr/>
          <p:nvPr/>
        </p:nvCxnSpPr>
        <p:spPr>
          <a:xfrm>
            <a:off x="6851737" y="365125"/>
            <a:ext cx="0" cy="5284113"/>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hapter">
  <p:cSld name="Chapter">
    <p:spTree>
      <p:nvGrpSpPr>
        <p:cNvPr id="1" name="Shape 23"/>
        <p:cNvGrpSpPr/>
        <p:nvPr/>
      </p:nvGrpSpPr>
      <p:grpSpPr>
        <a:xfrm>
          <a:off x="0" y="0"/>
          <a:ext cx="0" cy="0"/>
          <a:chOff x="0" y="0"/>
          <a:chExt cx="0" cy="0"/>
        </a:xfrm>
      </p:grpSpPr>
      <p:sp>
        <p:nvSpPr>
          <p:cNvPr id="24" name="Google Shape;24;p48"/>
          <p:cNvSpPr txBox="1">
            <a:spLocks noGrp="1"/>
          </p:cNvSpPr>
          <p:nvPr>
            <p:ph type="body" idx="1"/>
          </p:nvPr>
        </p:nvSpPr>
        <p:spPr>
          <a:xfrm>
            <a:off x="2001838" y="3667125"/>
            <a:ext cx="7142162" cy="48895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62626"/>
              </a:buClr>
              <a:buSzPts val="3500"/>
              <a:buNone/>
              <a:defRPr sz="3500" i="1"/>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8"/>
          <p:cNvSpPr txBox="1">
            <a:spLocks noGrp="1"/>
          </p:cNvSpPr>
          <p:nvPr>
            <p:ph type="body" idx="2"/>
          </p:nvPr>
        </p:nvSpPr>
        <p:spPr>
          <a:xfrm>
            <a:off x="2001838" y="4248708"/>
            <a:ext cx="7142162" cy="93492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62626"/>
              </a:buClr>
              <a:buSzPts val="4500"/>
              <a:buNone/>
              <a:defRPr sz="4500" b="1"/>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6" name="Google Shape;26;p48"/>
          <p:cNvCxnSpPr/>
          <p:nvPr/>
        </p:nvCxnSpPr>
        <p:spPr>
          <a:xfrm>
            <a:off x="2001838" y="4247549"/>
            <a:ext cx="7142162"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
  <p:cSld name="Standard">
    <p:spTree>
      <p:nvGrpSpPr>
        <p:cNvPr id="1" name="Shape 27"/>
        <p:cNvGrpSpPr/>
        <p:nvPr/>
      </p:nvGrpSpPr>
      <p:grpSpPr>
        <a:xfrm>
          <a:off x="0" y="0"/>
          <a:ext cx="0" cy="0"/>
          <a:chOff x="0" y="0"/>
          <a:chExt cx="0" cy="0"/>
        </a:xfrm>
      </p:grpSpPr>
      <p:sp>
        <p:nvSpPr>
          <p:cNvPr id="28" name="Google Shape;28;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262626"/>
              </a:buClr>
              <a:buSzPts val="2800"/>
              <a:buChar char="•"/>
              <a:defRPr>
                <a:solidFill>
                  <a:srgbClr val="262626"/>
                </a:solidFill>
              </a:defRPr>
            </a:lvl1pPr>
            <a:lvl2pPr marL="914400" lvl="1" indent="-381000" algn="l">
              <a:lnSpc>
                <a:spcPct val="90000"/>
              </a:lnSpc>
              <a:spcBef>
                <a:spcPts val="500"/>
              </a:spcBef>
              <a:spcAft>
                <a:spcPts val="0"/>
              </a:spcAft>
              <a:buClr>
                <a:srgbClr val="262626"/>
              </a:buClr>
              <a:buSzPts val="2400"/>
              <a:buChar char="•"/>
              <a:defRPr>
                <a:solidFill>
                  <a:srgbClr val="262626"/>
                </a:solidFill>
              </a:defRPr>
            </a:lvl2pPr>
            <a:lvl3pPr marL="1371600" lvl="2" indent="-381000" algn="l">
              <a:lnSpc>
                <a:spcPct val="90000"/>
              </a:lnSpc>
              <a:spcBef>
                <a:spcPts val="500"/>
              </a:spcBef>
              <a:spcAft>
                <a:spcPts val="0"/>
              </a:spcAft>
              <a:buClr>
                <a:srgbClr val="262626"/>
              </a:buClr>
              <a:buSzPts val="2400"/>
              <a:buChar char="•"/>
              <a:defRPr>
                <a:solidFill>
                  <a:srgbClr val="262626"/>
                </a:solidFill>
              </a:defRPr>
            </a:lvl3pPr>
            <a:lvl4pPr marL="1828800" lvl="3" indent="-381000" algn="l">
              <a:lnSpc>
                <a:spcPct val="90000"/>
              </a:lnSpc>
              <a:spcBef>
                <a:spcPts val="500"/>
              </a:spcBef>
              <a:spcAft>
                <a:spcPts val="0"/>
              </a:spcAft>
              <a:buClr>
                <a:srgbClr val="262626"/>
              </a:buClr>
              <a:buSzPts val="2400"/>
              <a:buChar char="•"/>
              <a:defRPr>
                <a:solidFill>
                  <a:srgbClr val="262626"/>
                </a:solidFill>
              </a:defRPr>
            </a:lvl4pPr>
            <a:lvl5pPr marL="2286000" lvl="4" indent="-381000" algn="l">
              <a:lnSpc>
                <a:spcPct val="90000"/>
              </a:lnSpc>
              <a:spcBef>
                <a:spcPts val="500"/>
              </a:spcBef>
              <a:spcAft>
                <a:spcPts val="0"/>
              </a:spcAft>
              <a:buClr>
                <a:srgbClr val="262626"/>
              </a:buClr>
              <a:buSzPts val="2400"/>
              <a:buChar char="•"/>
              <a:defRPr>
                <a:solidFill>
                  <a:srgbClr val="262626"/>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9"/>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600" b="0" i="0" u="none" strike="noStrike" cap="none">
                <a:solidFill>
                  <a:srgbClr val="888888"/>
                </a:solidFill>
                <a:latin typeface="Calibri"/>
                <a:ea typeface="Calibri"/>
                <a:cs typeface="Calibri"/>
                <a:sym typeface="Calibri"/>
              </a:defRPr>
            </a:lvl1pPr>
            <a:lvl2pPr marL="0" lvl="1" indent="0" algn="l">
              <a:spcBef>
                <a:spcPts val="0"/>
              </a:spcBef>
              <a:buNone/>
              <a:defRPr sz="1600" b="0" i="0" u="none" strike="noStrike" cap="none">
                <a:solidFill>
                  <a:srgbClr val="888888"/>
                </a:solidFill>
                <a:latin typeface="Calibri"/>
                <a:ea typeface="Calibri"/>
                <a:cs typeface="Calibri"/>
                <a:sym typeface="Calibri"/>
              </a:defRPr>
            </a:lvl2pPr>
            <a:lvl3pPr marL="0" lvl="2" indent="0" algn="l">
              <a:spcBef>
                <a:spcPts val="0"/>
              </a:spcBef>
              <a:buNone/>
              <a:defRPr sz="1600" b="0" i="0" u="none" strike="noStrike" cap="none">
                <a:solidFill>
                  <a:srgbClr val="888888"/>
                </a:solidFill>
                <a:latin typeface="Calibri"/>
                <a:ea typeface="Calibri"/>
                <a:cs typeface="Calibri"/>
                <a:sym typeface="Calibri"/>
              </a:defRPr>
            </a:lvl3pPr>
            <a:lvl4pPr marL="0" lvl="3" indent="0" algn="l">
              <a:spcBef>
                <a:spcPts val="0"/>
              </a:spcBef>
              <a:buNone/>
              <a:defRPr sz="1600" b="0" i="0" u="none" strike="noStrike" cap="none">
                <a:solidFill>
                  <a:srgbClr val="888888"/>
                </a:solidFill>
                <a:latin typeface="Calibri"/>
                <a:ea typeface="Calibri"/>
                <a:cs typeface="Calibri"/>
                <a:sym typeface="Calibri"/>
              </a:defRPr>
            </a:lvl4pPr>
            <a:lvl5pPr marL="0" lvl="4" indent="0" algn="l">
              <a:spcBef>
                <a:spcPts val="0"/>
              </a:spcBef>
              <a:buNone/>
              <a:defRPr sz="1600" b="0" i="0" u="none" strike="noStrike" cap="none">
                <a:solidFill>
                  <a:srgbClr val="888888"/>
                </a:solidFill>
                <a:latin typeface="Calibri"/>
                <a:ea typeface="Calibri"/>
                <a:cs typeface="Calibri"/>
                <a:sym typeface="Calibri"/>
              </a:defRPr>
            </a:lvl5pPr>
            <a:lvl6pPr marL="0" lvl="5" indent="0" algn="l">
              <a:spcBef>
                <a:spcPts val="0"/>
              </a:spcBef>
              <a:buNone/>
              <a:defRPr sz="1600" b="0" i="0" u="none" strike="noStrike" cap="none">
                <a:solidFill>
                  <a:srgbClr val="888888"/>
                </a:solidFill>
                <a:latin typeface="Calibri"/>
                <a:ea typeface="Calibri"/>
                <a:cs typeface="Calibri"/>
                <a:sym typeface="Calibri"/>
              </a:defRPr>
            </a:lvl6pPr>
            <a:lvl7pPr marL="0" lvl="6" indent="0" algn="l">
              <a:spcBef>
                <a:spcPts val="0"/>
              </a:spcBef>
              <a:buNone/>
              <a:defRPr sz="1600" b="0" i="0" u="none" strike="noStrike" cap="none">
                <a:solidFill>
                  <a:srgbClr val="888888"/>
                </a:solidFill>
                <a:latin typeface="Calibri"/>
                <a:ea typeface="Calibri"/>
                <a:cs typeface="Calibri"/>
                <a:sym typeface="Calibri"/>
              </a:defRPr>
            </a:lvl7pPr>
            <a:lvl8pPr marL="0" lvl="7" indent="0" algn="l">
              <a:spcBef>
                <a:spcPts val="0"/>
              </a:spcBef>
              <a:buNone/>
              <a:defRPr sz="1600" b="0" i="0" u="none" strike="noStrike" cap="none">
                <a:solidFill>
                  <a:srgbClr val="888888"/>
                </a:solidFill>
                <a:latin typeface="Calibri"/>
                <a:ea typeface="Calibri"/>
                <a:cs typeface="Calibri"/>
                <a:sym typeface="Calibri"/>
              </a:defRPr>
            </a:lvl8pPr>
            <a:lvl9pPr marL="0" lvl="8" indent="0" algn="l">
              <a:spcBef>
                <a:spcPts val="0"/>
              </a:spcBef>
              <a:buNone/>
              <a:defRPr sz="16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1" name="Google Shape;31;p49"/>
          <p:cNvSpPr txBox="1">
            <a:spLocks noGrp="1"/>
          </p:cNvSpPr>
          <p:nvPr>
            <p:ph type="body" idx="2"/>
          </p:nvPr>
        </p:nvSpPr>
        <p:spPr>
          <a:xfrm>
            <a:off x="628650" y="365126"/>
            <a:ext cx="7886700" cy="4476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49"/>
          <p:cNvCxnSpPr/>
          <p:nvPr/>
        </p:nvCxnSpPr>
        <p:spPr>
          <a:xfrm>
            <a:off x="739036" y="1394181"/>
            <a:ext cx="8404964"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5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50"/>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37" name="Google Shape;37;p50"/>
          <p:cNvCxnSpPr/>
          <p:nvPr/>
        </p:nvCxnSpPr>
        <p:spPr>
          <a:xfrm>
            <a:off x="623888" y="4593256"/>
            <a:ext cx="7886700"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1"/>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43" name="Google Shape;43;p51"/>
          <p:cNvCxnSpPr/>
          <p:nvPr/>
        </p:nvCxnSpPr>
        <p:spPr>
          <a:xfrm>
            <a:off x="739036" y="1394181"/>
            <a:ext cx="8404964"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5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62626"/>
              </a:buClr>
              <a:buSzPts val="2400"/>
              <a:buNone/>
              <a:defRPr sz="2400" b="1"/>
            </a:lvl1pPr>
            <a:lvl2pPr marL="914400" lvl="1" indent="-228600" algn="l">
              <a:lnSpc>
                <a:spcPct val="90000"/>
              </a:lnSpc>
              <a:spcBef>
                <a:spcPts val="500"/>
              </a:spcBef>
              <a:spcAft>
                <a:spcPts val="0"/>
              </a:spcAft>
              <a:buClr>
                <a:srgbClr val="262626"/>
              </a:buClr>
              <a:buSzPts val="2000"/>
              <a:buNone/>
              <a:defRPr sz="2000" b="1"/>
            </a:lvl2pPr>
            <a:lvl3pPr marL="1371600" lvl="2" indent="-228600" algn="l">
              <a:lnSpc>
                <a:spcPct val="90000"/>
              </a:lnSpc>
              <a:spcBef>
                <a:spcPts val="500"/>
              </a:spcBef>
              <a:spcAft>
                <a:spcPts val="0"/>
              </a:spcAft>
              <a:buClr>
                <a:srgbClr val="262626"/>
              </a:buClr>
              <a:buSzPts val="1800"/>
              <a:buNone/>
              <a:defRPr sz="1800" b="1"/>
            </a:lvl3pPr>
            <a:lvl4pPr marL="1828800" lvl="3" indent="-228600" algn="l">
              <a:lnSpc>
                <a:spcPct val="90000"/>
              </a:lnSpc>
              <a:spcBef>
                <a:spcPts val="500"/>
              </a:spcBef>
              <a:spcAft>
                <a:spcPts val="0"/>
              </a:spcAft>
              <a:buClr>
                <a:srgbClr val="262626"/>
              </a:buClr>
              <a:buSzPts val="1600"/>
              <a:buNone/>
              <a:defRPr sz="1600" b="1"/>
            </a:lvl4pPr>
            <a:lvl5pPr marL="2286000" lvl="4" indent="-228600" algn="l">
              <a:lnSpc>
                <a:spcPct val="90000"/>
              </a:lnSpc>
              <a:spcBef>
                <a:spcPts val="500"/>
              </a:spcBef>
              <a:spcAft>
                <a:spcPts val="0"/>
              </a:spcAft>
              <a:buClr>
                <a:srgbClr val="26262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5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62626"/>
              </a:buClr>
              <a:buSzPts val="2400"/>
              <a:buNone/>
              <a:defRPr sz="2400" b="1"/>
            </a:lvl1pPr>
            <a:lvl2pPr marL="914400" lvl="1" indent="-228600" algn="l">
              <a:lnSpc>
                <a:spcPct val="90000"/>
              </a:lnSpc>
              <a:spcBef>
                <a:spcPts val="500"/>
              </a:spcBef>
              <a:spcAft>
                <a:spcPts val="0"/>
              </a:spcAft>
              <a:buClr>
                <a:srgbClr val="262626"/>
              </a:buClr>
              <a:buSzPts val="2000"/>
              <a:buNone/>
              <a:defRPr sz="2000" b="1"/>
            </a:lvl2pPr>
            <a:lvl3pPr marL="1371600" lvl="2" indent="-228600" algn="l">
              <a:lnSpc>
                <a:spcPct val="90000"/>
              </a:lnSpc>
              <a:spcBef>
                <a:spcPts val="500"/>
              </a:spcBef>
              <a:spcAft>
                <a:spcPts val="0"/>
              </a:spcAft>
              <a:buClr>
                <a:srgbClr val="262626"/>
              </a:buClr>
              <a:buSzPts val="1800"/>
              <a:buNone/>
              <a:defRPr sz="1800" b="1"/>
            </a:lvl3pPr>
            <a:lvl4pPr marL="1828800" lvl="3" indent="-228600" algn="l">
              <a:lnSpc>
                <a:spcPct val="90000"/>
              </a:lnSpc>
              <a:spcBef>
                <a:spcPts val="500"/>
              </a:spcBef>
              <a:spcAft>
                <a:spcPts val="0"/>
              </a:spcAft>
              <a:buClr>
                <a:srgbClr val="262626"/>
              </a:buClr>
              <a:buSzPts val="1600"/>
              <a:buNone/>
              <a:defRPr sz="1600" b="1"/>
            </a:lvl4pPr>
            <a:lvl5pPr marL="2286000" lvl="4" indent="-228600" algn="l">
              <a:lnSpc>
                <a:spcPct val="90000"/>
              </a:lnSpc>
              <a:spcBef>
                <a:spcPts val="500"/>
              </a:spcBef>
              <a:spcAft>
                <a:spcPts val="0"/>
              </a:spcAft>
              <a:buClr>
                <a:srgbClr val="26262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5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62626"/>
              </a:buClr>
              <a:buSzPts val="1800"/>
              <a:buChar char="•"/>
              <a:defRPr/>
            </a:lvl1pPr>
            <a:lvl2pPr marL="914400" lvl="1" indent="-342900" algn="l">
              <a:lnSpc>
                <a:spcPct val="90000"/>
              </a:lnSpc>
              <a:spcBef>
                <a:spcPts val="500"/>
              </a:spcBef>
              <a:spcAft>
                <a:spcPts val="0"/>
              </a:spcAft>
              <a:buClr>
                <a:srgbClr val="262626"/>
              </a:buClr>
              <a:buSzPts val="1800"/>
              <a:buChar char="•"/>
              <a:defRPr/>
            </a:lvl2pPr>
            <a:lvl3pPr marL="1371600" lvl="2" indent="-342900" algn="l">
              <a:lnSpc>
                <a:spcPct val="90000"/>
              </a:lnSpc>
              <a:spcBef>
                <a:spcPts val="500"/>
              </a:spcBef>
              <a:spcAft>
                <a:spcPts val="0"/>
              </a:spcAft>
              <a:buClr>
                <a:srgbClr val="262626"/>
              </a:buClr>
              <a:buSzPts val="1800"/>
              <a:buChar char="•"/>
              <a:defRPr/>
            </a:lvl3pPr>
            <a:lvl4pPr marL="1828800" lvl="3" indent="-342900" algn="l">
              <a:lnSpc>
                <a:spcPct val="90000"/>
              </a:lnSpc>
              <a:spcBef>
                <a:spcPts val="500"/>
              </a:spcBef>
              <a:spcAft>
                <a:spcPts val="0"/>
              </a:spcAft>
              <a:buClr>
                <a:srgbClr val="262626"/>
              </a:buClr>
              <a:buSzPts val="1800"/>
              <a:buChar char="•"/>
              <a:defRPr/>
            </a:lvl4pPr>
            <a:lvl5pPr marL="2286000" lvl="4" indent="-342900" algn="l">
              <a:lnSpc>
                <a:spcPct val="90000"/>
              </a:lnSpc>
              <a:spcBef>
                <a:spcPts val="500"/>
              </a:spcBef>
              <a:spcAft>
                <a:spcPts val="0"/>
              </a:spcAft>
              <a:buClr>
                <a:srgbClr val="26262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2"/>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51" name="Google Shape;51;p52"/>
          <p:cNvCxnSpPr/>
          <p:nvPr/>
        </p:nvCxnSpPr>
        <p:spPr>
          <a:xfrm>
            <a:off x="739036" y="1394181"/>
            <a:ext cx="8404964"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53"/>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55" name="Google Shape;55;p53"/>
          <p:cNvCxnSpPr/>
          <p:nvPr/>
        </p:nvCxnSpPr>
        <p:spPr>
          <a:xfrm>
            <a:off x="739036" y="1394181"/>
            <a:ext cx="8404964"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6"/>
        <p:cNvGrpSpPr/>
        <p:nvPr/>
      </p:nvGrpSpPr>
      <p:grpSpPr>
        <a:xfrm>
          <a:off x="0" y="0"/>
          <a:ext cx="0" cy="0"/>
          <a:chOff x="0" y="0"/>
          <a:chExt cx="0" cy="0"/>
        </a:xfrm>
      </p:grpSpPr>
      <p:sp>
        <p:nvSpPr>
          <p:cNvPr id="57" name="Google Shape;57;p5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5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262626"/>
              </a:buClr>
              <a:buSzPts val="3200"/>
              <a:buChar char="•"/>
              <a:defRPr sz="3200"/>
            </a:lvl1pPr>
            <a:lvl2pPr marL="914400" lvl="1" indent="-406400" algn="l">
              <a:lnSpc>
                <a:spcPct val="90000"/>
              </a:lnSpc>
              <a:spcBef>
                <a:spcPts val="500"/>
              </a:spcBef>
              <a:spcAft>
                <a:spcPts val="0"/>
              </a:spcAft>
              <a:buClr>
                <a:srgbClr val="262626"/>
              </a:buClr>
              <a:buSzPts val="2800"/>
              <a:buChar char="•"/>
              <a:defRPr sz="2800"/>
            </a:lvl2pPr>
            <a:lvl3pPr marL="1371600" lvl="2" indent="-381000" algn="l">
              <a:lnSpc>
                <a:spcPct val="90000"/>
              </a:lnSpc>
              <a:spcBef>
                <a:spcPts val="500"/>
              </a:spcBef>
              <a:spcAft>
                <a:spcPts val="0"/>
              </a:spcAft>
              <a:buClr>
                <a:srgbClr val="262626"/>
              </a:buClr>
              <a:buSzPts val="2400"/>
              <a:buChar char="•"/>
              <a:defRPr sz="2400"/>
            </a:lvl3pPr>
            <a:lvl4pPr marL="1828800" lvl="3" indent="-355600" algn="l">
              <a:lnSpc>
                <a:spcPct val="90000"/>
              </a:lnSpc>
              <a:spcBef>
                <a:spcPts val="500"/>
              </a:spcBef>
              <a:spcAft>
                <a:spcPts val="0"/>
              </a:spcAft>
              <a:buClr>
                <a:srgbClr val="262626"/>
              </a:buClr>
              <a:buSzPts val="2000"/>
              <a:buChar char="•"/>
              <a:defRPr sz="2000"/>
            </a:lvl4pPr>
            <a:lvl5pPr marL="2286000" lvl="4" indent="-355600" algn="l">
              <a:lnSpc>
                <a:spcPct val="90000"/>
              </a:lnSpc>
              <a:spcBef>
                <a:spcPts val="500"/>
              </a:spcBef>
              <a:spcAft>
                <a:spcPts val="0"/>
              </a:spcAft>
              <a:buClr>
                <a:srgbClr val="262626"/>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5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62626"/>
              </a:buClr>
              <a:buSzPts val="1600"/>
              <a:buNone/>
              <a:defRPr sz="1600"/>
            </a:lvl1pPr>
            <a:lvl2pPr marL="914400" lvl="1" indent="-228600" algn="l">
              <a:lnSpc>
                <a:spcPct val="90000"/>
              </a:lnSpc>
              <a:spcBef>
                <a:spcPts val="500"/>
              </a:spcBef>
              <a:spcAft>
                <a:spcPts val="0"/>
              </a:spcAft>
              <a:buClr>
                <a:srgbClr val="262626"/>
              </a:buClr>
              <a:buSzPts val="1400"/>
              <a:buNone/>
              <a:defRPr sz="1400"/>
            </a:lvl2pPr>
            <a:lvl3pPr marL="1371600" lvl="2" indent="-228600" algn="l">
              <a:lnSpc>
                <a:spcPct val="90000"/>
              </a:lnSpc>
              <a:spcBef>
                <a:spcPts val="500"/>
              </a:spcBef>
              <a:spcAft>
                <a:spcPts val="0"/>
              </a:spcAft>
              <a:buClr>
                <a:srgbClr val="262626"/>
              </a:buClr>
              <a:buSzPts val="1200"/>
              <a:buNone/>
              <a:defRPr sz="1200"/>
            </a:lvl3pPr>
            <a:lvl4pPr marL="1828800" lvl="3" indent="-228600" algn="l">
              <a:lnSpc>
                <a:spcPct val="90000"/>
              </a:lnSpc>
              <a:spcBef>
                <a:spcPts val="500"/>
              </a:spcBef>
              <a:spcAft>
                <a:spcPts val="0"/>
              </a:spcAft>
              <a:buClr>
                <a:srgbClr val="262626"/>
              </a:buClr>
              <a:buSzPts val="1000"/>
              <a:buNone/>
              <a:defRPr sz="1000"/>
            </a:lvl4pPr>
            <a:lvl5pPr marL="2286000" lvl="4" indent="-228600" algn="l">
              <a:lnSpc>
                <a:spcPct val="90000"/>
              </a:lnSpc>
              <a:spcBef>
                <a:spcPts val="500"/>
              </a:spcBef>
              <a:spcAft>
                <a:spcPts val="0"/>
              </a:spcAft>
              <a:buClr>
                <a:srgbClr val="26262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54"/>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61" name="Google Shape;61;p54"/>
          <p:cNvCxnSpPr/>
          <p:nvPr/>
        </p:nvCxnSpPr>
        <p:spPr>
          <a:xfrm>
            <a:off x="641176" y="2069926"/>
            <a:ext cx="2937843"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5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55"/>
          <p:cNvSpPr>
            <a:spLocks noGrp="1"/>
          </p:cNvSpPr>
          <p:nvPr>
            <p:ph type="pic" idx="2"/>
          </p:nvPr>
        </p:nvSpPr>
        <p:spPr>
          <a:xfrm>
            <a:off x="3887391" y="987426"/>
            <a:ext cx="4629150" cy="4873625"/>
          </a:xfrm>
          <a:prstGeom prst="rect">
            <a:avLst/>
          </a:prstGeom>
          <a:noFill/>
          <a:ln>
            <a:noFill/>
          </a:ln>
        </p:spPr>
      </p:sp>
      <p:sp>
        <p:nvSpPr>
          <p:cNvPr id="65" name="Google Shape;65;p5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62626"/>
              </a:buClr>
              <a:buSzPts val="1600"/>
              <a:buNone/>
              <a:defRPr sz="1600"/>
            </a:lvl1pPr>
            <a:lvl2pPr marL="914400" lvl="1" indent="-228600" algn="l">
              <a:lnSpc>
                <a:spcPct val="90000"/>
              </a:lnSpc>
              <a:spcBef>
                <a:spcPts val="500"/>
              </a:spcBef>
              <a:spcAft>
                <a:spcPts val="0"/>
              </a:spcAft>
              <a:buClr>
                <a:srgbClr val="262626"/>
              </a:buClr>
              <a:buSzPts val="1400"/>
              <a:buNone/>
              <a:defRPr sz="1400"/>
            </a:lvl2pPr>
            <a:lvl3pPr marL="1371600" lvl="2" indent="-228600" algn="l">
              <a:lnSpc>
                <a:spcPct val="90000"/>
              </a:lnSpc>
              <a:spcBef>
                <a:spcPts val="500"/>
              </a:spcBef>
              <a:spcAft>
                <a:spcPts val="0"/>
              </a:spcAft>
              <a:buClr>
                <a:srgbClr val="262626"/>
              </a:buClr>
              <a:buSzPts val="1200"/>
              <a:buNone/>
              <a:defRPr sz="1200"/>
            </a:lvl3pPr>
            <a:lvl4pPr marL="1828800" lvl="3" indent="-228600" algn="l">
              <a:lnSpc>
                <a:spcPct val="90000"/>
              </a:lnSpc>
              <a:spcBef>
                <a:spcPts val="500"/>
              </a:spcBef>
              <a:spcAft>
                <a:spcPts val="0"/>
              </a:spcAft>
              <a:buClr>
                <a:srgbClr val="262626"/>
              </a:buClr>
              <a:buSzPts val="1000"/>
              <a:buNone/>
              <a:defRPr sz="1000"/>
            </a:lvl4pPr>
            <a:lvl5pPr marL="2286000" lvl="4" indent="-228600" algn="l">
              <a:lnSpc>
                <a:spcPct val="90000"/>
              </a:lnSpc>
              <a:spcBef>
                <a:spcPts val="500"/>
              </a:spcBef>
              <a:spcAft>
                <a:spcPts val="0"/>
              </a:spcAft>
              <a:buClr>
                <a:srgbClr val="26262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55"/>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67" name="Google Shape;67;p55"/>
          <p:cNvCxnSpPr/>
          <p:nvPr/>
        </p:nvCxnSpPr>
        <p:spPr>
          <a:xfrm>
            <a:off x="629841" y="2061192"/>
            <a:ext cx="2949178" cy="0"/>
          </a:xfrm>
          <a:prstGeom prst="straightConnector1">
            <a:avLst/>
          </a:prstGeom>
          <a:noFill/>
          <a:ln w="28575" cap="flat" cmpd="sng">
            <a:solidFill>
              <a:srgbClr val="C40E3E"/>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62626"/>
              </a:buClr>
              <a:buSzPts val="2800"/>
              <a:buFont typeface="Arial"/>
              <a:buChar char="•"/>
              <a:defRPr sz="2800" b="0" i="0" u="none" strike="noStrike" cap="none">
                <a:solidFill>
                  <a:srgbClr val="262626"/>
                </a:solidFill>
                <a:latin typeface="Calibri"/>
                <a:ea typeface="Calibri"/>
                <a:cs typeface="Calibri"/>
                <a:sym typeface="Calibri"/>
              </a:defRPr>
            </a:lvl1pPr>
            <a:lvl2pPr marL="914400" marR="0" lvl="1" indent="-381000" algn="l" rtl="0">
              <a:lnSpc>
                <a:spcPct val="90000"/>
              </a:lnSpc>
              <a:spcBef>
                <a:spcPts val="500"/>
              </a:spcBef>
              <a:spcAft>
                <a:spcPts val="0"/>
              </a:spcAft>
              <a:buClr>
                <a:srgbClr val="262626"/>
              </a:buClr>
              <a:buSzPts val="2400"/>
              <a:buFont typeface="Arial"/>
              <a:buChar char="•"/>
              <a:defRPr sz="2400" b="0" i="0" u="none" strike="noStrike" cap="none">
                <a:solidFill>
                  <a:srgbClr val="262626"/>
                </a:solidFill>
                <a:latin typeface="Calibri"/>
                <a:ea typeface="Calibri"/>
                <a:cs typeface="Calibri"/>
                <a:sym typeface="Calibri"/>
              </a:defRPr>
            </a:lvl2pPr>
            <a:lvl3pPr marL="1371600" marR="0" lvl="2" indent="-381000" algn="l" rtl="0">
              <a:lnSpc>
                <a:spcPct val="90000"/>
              </a:lnSpc>
              <a:spcBef>
                <a:spcPts val="500"/>
              </a:spcBef>
              <a:spcAft>
                <a:spcPts val="0"/>
              </a:spcAft>
              <a:buClr>
                <a:srgbClr val="262626"/>
              </a:buClr>
              <a:buSzPts val="2400"/>
              <a:buFont typeface="Arial"/>
              <a:buChar char="•"/>
              <a:defRPr sz="2400" b="0" i="0" u="none" strike="noStrike" cap="none">
                <a:solidFill>
                  <a:srgbClr val="262626"/>
                </a:solidFill>
                <a:latin typeface="Calibri"/>
                <a:ea typeface="Calibri"/>
                <a:cs typeface="Calibri"/>
                <a:sym typeface="Calibri"/>
              </a:defRPr>
            </a:lvl3pPr>
            <a:lvl4pPr marL="1828800" marR="0" lvl="3" indent="-381000" algn="l" rtl="0">
              <a:lnSpc>
                <a:spcPct val="90000"/>
              </a:lnSpc>
              <a:spcBef>
                <a:spcPts val="500"/>
              </a:spcBef>
              <a:spcAft>
                <a:spcPts val="0"/>
              </a:spcAft>
              <a:buClr>
                <a:srgbClr val="262626"/>
              </a:buClr>
              <a:buSzPts val="2400"/>
              <a:buFont typeface="Arial"/>
              <a:buChar char="•"/>
              <a:defRPr sz="2400" b="0" i="0" u="none" strike="noStrike" cap="none">
                <a:solidFill>
                  <a:srgbClr val="262626"/>
                </a:solidFill>
                <a:latin typeface="Calibri"/>
                <a:ea typeface="Calibri"/>
                <a:cs typeface="Calibri"/>
                <a:sym typeface="Calibri"/>
              </a:defRPr>
            </a:lvl4pPr>
            <a:lvl5pPr marL="2286000" marR="0" lvl="4" indent="-381000" algn="l" rtl="0">
              <a:lnSpc>
                <a:spcPct val="90000"/>
              </a:lnSpc>
              <a:spcBef>
                <a:spcPts val="500"/>
              </a:spcBef>
              <a:spcAft>
                <a:spcPts val="0"/>
              </a:spcAft>
              <a:buClr>
                <a:srgbClr val="262626"/>
              </a:buClr>
              <a:buSzPts val="2400"/>
              <a:buFont typeface="Arial"/>
              <a:buChar char="•"/>
              <a:defRPr sz="2400" b="0" i="0" u="none" strike="noStrike" cap="none">
                <a:solidFill>
                  <a:srgbClr val="262626"/>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sldNum" idx="12"/>
          </p:nvPr>
        </p:nvSpPr>
        <p:spPr>
          <a:xfrm>
            <a:off x="516752" y="6152495"/>
            <a:ext cx="499248"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800" b="0" i="0" u="none" strike="noStrike" cap="none">
                <a:solidFill>
                  <a:srgbClr val="888888"/>
                </a:solidFill>
                <a:latin typeface="Calibri"/>
                <a:ea typeface="Calibri"/>
                <a:cs typeface="Calibri"/>
                <a:sym typeface="Calibri"/>
              </a:defRPr>
            </a:lvl1pPr>
            <a:lvl2pPr marL="0" marR="0" lvl="1" indent="0" algn="l" rtl="0">
              <a:spcBef>
                <a:spcPts val="0"/>
              </a:spcBef>
              <a:buNone/>
              <a:defRPr sz="1800" b="0" i="0" u="none" strike="noStrike" cap="none">
                <a:solidFill>
                  <a:srgbClr val="888888"/>
                </a:solidFill>
                <a:latin typeface="Calibri"/>
                <a:ea typeface="Calibri"/>
                <a:cs typeface="Calibri"/>
                <a:sym typeface="Calibri"/>
              </a:defRPr>
            </a:lvl2pPr>
            <a:lvl3pPr marL="0" marR="0" lvl="2" indent="0" algn="l" rtl="0">
              <a:spcBef>
                <a:spcPts val="0"/>
              </a:spcBef>
              <a:buNone/>
              <a:defRPr sz="1800" b="0" i="0" u="none" strike="noStrike" cap="none">
                <a:solidFill>
                  <a:srgbClr val="888888"/>
                </a:solidFill>
                <a:latin typeface="Calibri"/>
                <a:ea typeface="Calibri"/>
                <a:cs typeface="Calibri"/>
                <a:sym typeface="Calibri"/>
              </a:defRPr>
            </a:lvl3pPr>
            <a:lvl4pPr marL="0" marR="0" lvl="3" indent="0" algn="l" rtl="0">
              <a:spcBef>
                <a:spcPts val="0"/>
              </a:spcBef>
              <a:buNone/>
              <a:defRPr sz="1800" b="0" i="0" u="none" strike="noStrike" cap="none">
                <a:solidFill>
                  <a:srgbClr val="888888"/>
                </a:solidFill>
                <a:latin typeface="Calibri"/>
                <a:ea typeface="Calibri"/>
                <a:cs typeface="Calibri"/>
                <a:sym typeface="Calibri"/>
              </a:defRPr>
            </a:lvl4pPr>
            <a:lvl5pPr marL="0" marR="0" lvl="4" indent="0" algn="l" rtl="0">
              <a:spcBef>
                <a:spcPts val="0"/>
              </a:spcBef>
              <a:buNone/>
              <a:defRPr sz="1800" b="0" i="0" u="none" strike="noStrike" cap="none">
                <a:solidFill>
                  <a:srgbClr val="888888"/>
                </a:solidFill>
                <a:latin typeface="Calibri"/>
                <a:ea typeface="Calibri"/>
                <a:cs typeface="Calibri"/>
                <a:sym typeface="Calibri"/>
              </a:defRPr>
            </a:lvl5pPr>
            <a:lvl6pPr marL="0" marR="0" lvl="5" indent="0" algn="l" rtl="0">
              <a:spcBef>
                <a:spcPts val="0"/>
              </a:spcBef>
              <a:buNone/>
              <a:defRPr sz="1800" b="0" i="0" u="none" strike="noStrike" cap="none">
                <a:solidFill>
                  <a:srgbClr val="888888"/>
                </a:solidFill>
                <a:latin typeface="Calibri"/>
                <a:ea typeface="Calibri"/>
                <a:cs typeface="Calibri"/>
                <a:sym typeface="Calibri"/>
              </a:defRPr>
            </a:lvl6pPr>
            <a:lvl7pPr marL="0" marR="0" lvl="6" indent="0" algn="l" rtl="0">
              <a:spcBef>
                <a:spcPts val="0"/>
              </a:spcBef>
              <a:buNone/>
              <a:defRPr sz="1800" b="0" i="0" u="none" strike="noStrike" cap="none">
                <a:solidFill>
                  <a:srgbClr val="888888"/>
                </a:solidFill>
                <a:latin typeface="Calibri"/>
                <a:ea typeface="Calibri"/>
                <a:cs typeface="Calibri"/>
                <a:sym typeface="Calibri"/>
              </a:defRPr>
            </a:lvl7pPr>
            <a:lvl8pPr marL="0" marR="0" lvl="7" indent="0" algn="l" rtl="0">
              <a:spcBef>
                <a:spcPts val="0"/>
              </a:spcBef>
              <a:buNone/>
              <a:defRPr sz="1800" b="0" i="0" u="none" strike="noStrike" cap="none">
                <a:solidFill>
                  <a:srgbClr val="888888"/>
                </a:solidFill>
                <a:latin typeface="Calibri"/>
                <a:ea typeface="Calibri"/>
                <a:cs typeface="Calibri"/>
                <a:sym typeface="Calibri"/>
              </a:defRPr>
            </a:lvl8pPr>
            <a:lvl9pPr marL="0" marR="0" lvl="8" indent="0" algn="l" rtl="0">
              <a:spcBef>
                <a:spcPts val="0"/>
              </a:spcBef>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3" name="Google Shape;13;p46"/>
          <p:cNvPicPr preferRelativeResize="0"/>
          <p:nvPr/>
        </p:nvPicPr>
        <p:blipFill rotWithShape="1">
          <a:blip r:embed="rId13">
            <a:alphaModFix/>
          </a:blip>
          <a:srcRect/>
          <a:stretch/>
        </p:blipFill>
        <p:spPr>
          <a:xfrm>
            <a:off x="6304189" y="5761972"/>
            <a:ext cx="2211161" cy="6426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mailto:deans@ocmemd.org"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
          <p:cNvSpPr txBox="1">
            <a:spLocks noGrp="1"/>
          </p:cNvSpPr>
          <p:nvPr>
            <p:ph type="ctrTitle"/>
          </p:nvPr>
        </p:nvSpPr>
        <p:spPr>
          <a:xfrm>
            <a:off x="685800" y="2086749"/>
            <a:ext cx="7772400" cy="1700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600"/>
              <a:buFont typeface="Calibri"/>
              <a:buNone/>
            </a:pPr>
            <a:r>
              <a:rPr lang="en-US"/>
              <a:t>Maryland Office of the Chief Medical Examiner (OCME) Overview</a:t>
            </a:r>
            <a:endParaRPr/>
          </a:p>
        </p:txBody>
      </p:sp>
      <p:sp>
        <p:nvSpPr>
          <p:cNvPr id="84" name="Google Shape;84;p1"/>
          <p:cNvSpPr txBox="1">
            <a:spLocks noGrp="1"/>
          </p:cNvSpPr>
          <p:nvPr>
            <p:ph type="subTitle" idx="1"/>
          </p:nvPr>
        </p:nvSpPr>
        <p:spPr>
          <a:xfrm>
            <a:off x="685800" y="4104616"/>
            <a:ext cx="7772400" cy="685057"/>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rgbClr val="C40E3E"/>
              </a:buClr>
              <a:buSzPct val="1000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Stephanie A. Dean, M.D.</a:t>
            </a:r>
            <a:endParaRPr/>
          </a:p>
          <a:p>
            <a:pPr marL="0" lvl="0" indent="0" algn="ctr" rtl="0">
              <a:lnSpc>
                <a:spcPct val="90000"/>
              </a:lnSpc>
              <a:spcBef>
                <a:spcPts val="1000"/>
              </a:spcBef>
              <a:spcAft>
                <a:spcPts val="0"/>
              </a:spcAft>
              <a:buClr>
                <a:srgbClr val="C40E3E"/>
              </a:buClr>
              <a:buSzPct val="100000"/>
              <a:buNone/>
            </a:pPr>
            <a:r>
              <a:rPr lang="en-US"/>
              <a:t>Chief Medical Examiner</a:t>
            </a:r>
            <a:endParaRPr/>
          </a:p>
        </p:txBody>
      </p:sp>
      <p:pic>
        <p:nvPicPr>
          <p:cNvPr id="85" name="Google Shape;85;p1"/>
          <p:cNvPicPr preferRelativeResize="0"/>
          <p:nvPr/>
        </p:nvPicPr>
        <p:blipFill rotWithShape="1">
          <a:blip r:embed="rId3">
            <a:alphaModFix/>
          </a:blip>
          <a:srcRect/>
          <a:stretch/>
        </p:blipFill>
        <p:spPr>
          <a:xfrm>
            <a:off x="386039" y="3896403"/>
            <a:ext cx="1466360" cy="1480502"/>
          </a:xfrm>
          <a:prstGeom prst="rect">
            <a:avLst/>
          </a:prstGeom>
          <a:noFill/>
          <a:ln>
            <a:noFill/>
          </a:ln>
        </p:spPr>
      </p:pic>
      <p:pic>
        <p:nvPicPr>
          <p:cNvPr id="86" name="Google Shape;86;p1"/>
          <p:cNvPicPr preferRelativeResize="0"/>
          <p:nvPr/>
        </p:nvPicPr>
        <p:blipFill rotWithShape="1">
          <a:blip r:embed="rId4">
            <a:alphaModFix/>
          </a:blip>
          <a:srcRect b="9627"/>
          <a:stretch/>
        </p:blipFill>
        <p:spPr>
          <a:xfrm>
            <a:off x="7301245" y="3787076"/>
            <a:ext cx="1456716" cy="1841011"/>
          </a:xfrm>
          <a:prstGeom prst="rect">
            <a:avLst/>
          </a:prstGeom>
          <a:noFill/>
          <a:ln>
            <a:noFill/>
          </a:ln>
        </p:spPr>
      </p:pic>
      <p:sp>
        <p:nvSpPr>
          <p:cNvPr id="87" name="Google Shape;87;p1"/>
          <p:cNvSpPr txBox="1"/>
          <p:nvPr/>
        </p:nvSpPr>
        <p:spPr>
          <a:xfrm>
            <a:off x="322729" y="5629834"/>
            <a:ext cx="856129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chemeClr val="dk1"/>
                </a:solidFill>
                <a:latin typeface="Calibri"/>
                <a:ea typeface="Calibri"/>
                <a:cs typeface="Calibri"/>
                <a:sym typeface="Calibri"/>
              </a:rPr>
              <a:t>“</a:t>
            </a:r>
            <a:r>
              <a:rPr lang="en-US" sz="1400" b="0" i="1" u="none" strike="noStrike" cap="none">
                <a:solidFill>
                  <a:schemeClr val="dk1"/>
                </a:solidFill>
                <a:latin typeface="Calibri"/>
                <a:ea typeface="Calibri"/>
                <a:cs typeface="Calibri"/>
                <a:sym typeface="Calibri"/>
              </a:rPr>
              <a:t>Wherever the art of medicine is practiced there is also a love of humanity</a:t>
            </a:r>
            <a:r>
              <a:rPr lang="en-US" sz="1800" b="0" i="0" u="none" strike="noStrike" cap="none">
                <a:solidFill>
                  <a:schemeClr val="dk1"/>
                </a:solidFill>
                <a:latin typeface="Calibri"/>
                <a:ea typeface="Calibri"/>
                <a:cs typeface="Calibri"/>
                <a:sym typeface="Calibri"/>
              </a:rPr>
              <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384f167263b_0_0"/>
          <p:cNvSpPr txBox="1">
            <a:spLocks noGrp="1"/>
          </p:cNvSpPr>
          <p:nvPr>
            <p:ph type="title"/>
          </p:nvPr>
        </p:nvSpPr>
        <p:spPr>
          <a:xfrm>
            <a:off x="681075" y="40707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Medical Examiners</a:t>
            </a:r>
            <a:endParaRPr/>
          </a:p>
        </p:txBody>
      </p:sp>
      <p:sp>
        <p:nvSpPr>
          <p:cNvPr id="158" name="Google Shape;158;g384f167263b_0_0"/>
          <p:cNvSpPr txBox="1">
            <a:spLocks noGrp="1"/>
          </p:cNvSpPr>
          <p:nvPr>
            <p:ph type="body" idx="1"/>
          </p:nvPr>
        </p:nvSpPr>
        <p:spPr>
          <a:xfrm>
            <a:off x="209550" y="1635125"/>
            <a:ext cx="4751100" cy="4351200"/>
          </a:xfrm>
          <a:prstGeom prst="rect">
            <a:avLst/>
          </a:prstGeom>
          <a:noFill/>
          <a:ln>
            <a:noFill/>
          </a:ln>
        </p:spPr>
        <p:txBody>
          <a:bodyPr spcFirstLastPara="1" wrap="square" lIns="91425" tIns="45700" rIns="91425" bIns="45700" anchor="t" anchorCtr="0">
            <a:normAutofit fontScale="85000" lnSpcReduction="20000"/>
          </a:bodyPr>
          <a:lstStyle/>
          <a:p>
            <a:pPr marL="228600" lvl="0" indent="-205740" algn="l" rtl="0">
              <a:lnSpc>
                <a:spcPct val="115000"/>
              </a:lnSpc>
              <a:spcBef>
                <a:spcPts val="0"/>
              </a:spcBef>
              <a:spcAft>
                <a:spcPts val="0"/>
              </a:spcAft>
              <a:buClr>
                <a:srgbClr val="262626"/>
              </a:buClr>
              <a:buSzPct val="100000"/>
              <a:buChar char="•"/>
            </a:pPr>
            <a:r>
              <a:rPr lang="en-US" sz="2400"/>
              <a:t>Forensic Pathologist</a:t>
            </a:r>
            <a:endParaRPr/>
          </a:p>
          <a:p>
            <a:pPr marL="685800" lvl="1" indent="-211455" algn="l" rtl="0">
              <a:lnSpc>
                <a:spcPct val="115000"/>
              </a:lnSpc>
              <a:spcBef>
                <a:spcPts val="500"/>
              </a:spcBef>
              <a:spcAft>
                <a:spcPts val="0"/>
              </a:spcAft>
              <a:buClr>
                <a:srgbClr val="262626"/>
              </a:buClr>
              <a:buSzPct val="100000"/>
              <a:buChar char="•"/>
            </a:pPr>
            <a:r>
              <a:rPr lang="en-US" sz="1800"/>
              <a:t>College degree (4 years)</a:t>
            </a:r>
            <a:endParaRPr/>
          </a:p>
          <a:p>
            <a:pPr marL="685800" lvl="1" indent="-211455" algn="l" rtl="0">
              <a:lnSpc>
                <a:spcPct val="115000"/>
              </a:lnSpc>
              <a:spcBef>
                <a:spcPts val="500"/>
              </a:spcBef>
              <a:spcAft>
                <a:spcPts val="0"/>
              </a:spcAft>
              <a:buClr>
                <a:srgbClr val="262626"/>
              </a:buClr>
              <a:buSzPct val="100000"/>
              <a:buChar char="•"/>
            </a:pPr>
            <a:r>
              <a:rPr lang="en-US" sz="1800"/>
              <a:t>Medical school (4 years)</a:t>
            </a:r>
            <a:endParaRPr/>
          </a:p>
          <a:p>
            <a:pPr marL="685800" lvl="1" indent="-211455" algn="l" rtl="0">
              <a:lnSpc>
                <a:spcPct val="115000"/>
              </a:lnSpc>
              <a:spcBef>
                <a:spcPts val="500"/>
              </a:spcBef>
              <a:spcAft>
                <a:spcPts val="0"/>
              </a:spcAft>
              <a:buClr>
                <a:srgbClr val="262626"/>
              </a:buClr>
              <a:buSzPct val="100000"/>
              <a:buChar char="•"/>
            </a:pPr>
            <a:r>
              <a:rPr lang="en-US" sz="1800"/>
              <a:t>Pathology residency (3-4 years)</a:t>
            </a:r>
            <a:endParaRPr/>
          </a:p>
          <a:p>
            <a:pPr marL="685800" lvl="1" indent="-211455" algn="l" rtl="0">
              <a:lnSpc>
                <a:spcPct val="115000"/>
              </a:lnSpc>
              <a:spcBef>
                <a:spcPts val="500"/>
              </a:spcBef>
              <a:spcAft>
                <a:spcPts val="0"/>
              </a:spcAft>
              <a:buClr>
                <a:srgbClr val="262626"/>
              </a:buClr>
              <a:buSzPct val="100000"/>
              <a:buChar char="•"/>
            </a:pPr>
            <a:r>
              <a:rPr lang="en-US" sz="1800"/>
              <a:t>Fellowship in forensic pathology (1 year)</a:t>
            </a:r>
            <a:endParaRPr/>
          </a:p>
          <a:p>
            <a:pPr marL="1143000" lvl="2" indent="-211455" algn="l" rtl="0">
              <a:lnSpc>
                <a:spcPct val="115000"/>
              </a:lnSpc>
              <a:spcBef>
                <a:spcPts val="500"/>
              </a:spcBef>
              <a:spcAft>
                <a:spcPts val="0"/>
              </a:spcAft>
              <a:buClr>
                <a:srgbClr val="262626"/>
              </a:buClr>
              <a:buSzPct val="100000"/>
              <a:buChar char="•"/>
            </a:pPr>
            <a:r>
              <a:rPr lang="en-US" sz="1800"/>
              <a:t>30-40 complete per year</a:t>
            </a:r>
            <a:endParaRPr/>
          </a:p>
          <a:p>
            <a:pPr marL="685800" lvl="1" indent="-211455" algn="l" rtl="0">
              <a:lnSpc>
                <a:spcPct val="115000"/>
              </a:lnSpc>
              <a:spcBef>
                <a:spcPts val="500"/>
              </a:spcBef>
              <a:spcAft>
                <a:spcPts val="0"/>
              </a:spcAft>
              <a:buClr>
                <a:srgbClr val="262626"/>
              </a:buClr>
              <a:buSzPct val="100000"/>
              <a:buChar char="•"/>
            </a:pPr>
            <a:r>
              <a:rPr lang="en-US" sz="1800"/>
              <a:t>Board certification in forensic pathology</a:t>
            </a:r>
            <a:endParaRPr/>
          </a:p>
          <a:p>
            <a:pPr marL="1143000" lvl="2" indent="-211455" algn="l" rtl="0">
              <a:lnSpc>
                <a:spcPct val="115000"/>
              </a:lnSpc>
              <a:spcBef>
                <a:spcPts val="500"/>
              </a:spcBef>
              <a:spcAft>
                <a:spcPts val="0"/>
              </a:spcAft>
              <a:buClr>
                <a:srgbClr val="262626"/>
              </a:buClr>
              <a:buSzPct val="100000"/>
              <a:buChar char="•"/>
            </a:pPr>
            <a:r>
              <a:rPr lang="en-US" sz="1800"/>
              <a:t>Only 300-400 practicing in U.S.</a:t>
            </a:r>
            <a:endParaRPr/>
          </a:p>
          <a:p>
            <a:pPr marL="228600" lvl="0" indent="-205740" algn="l" rtl="0">
              <a:lnSpc>
                <a:spcPct val="115000"/>
              </a:lnSpc>
              <a:spcBef>
                <a:spcPts val="1000"/>
              </a:spcBef>
              <a:spcAft>
                <a:spcPts val="0"/>
              </a:spcAft>
              <a:buClr>
                <a:srgbClr val="262626"/>
              </a:buClr>
              <a:buSzPct val="100000"/>
              <a:buChar char="•"/>
            </a:pPr>
            <a:r>
              <a:rPr lang="en-US" sz="2400"/>
              <a:t>Appointed</a:t>
            </a:r>
            <a:endParaRPr/>
          </a:p>
          <a:p>
            <a:pPr marL="228600" lvl="0" indent="-205740" algn="l" rtl="0">
              <a:lnSpc>
                <a:spcPct val="115000"/>
              </a:lnSpc>
              <a:spcBef>
                <a:spcPts val="1000"/>
              </a:spcBef>
              <a:spcAft>
                <a:spcPts val="0"/>
              </a:spcAft>
              <a:buClr>
                <a:srgbClr val="262626"/>
              </a:buClr>
              <a:buSzPct val="100000"/>
              <a:buChar char="•"/>
            </a:pPr>
            <a:r>
              <a:rPr lang="en-US" sz="2400"/>
              <a:t>Non-Political Position</a:t>
            </a:r>
            <a:endParaRPr/>
          </a:p>
          <a:p>
            <a:pPr marL="228600" lvl="0" indent="-205740" algn="l" rtl="0">
              <a:lnSpc>
                <a:spcPct val="115000"/>
              </a:lnSpc>
              <a:spcBef>
                <a:spcPts val="1000"/>
              </a:spcBef>
              <a:spcAft>
                <a:spcPts val="0"/>
              </a:spcAft>
              <a:buClr>
                <a:srgbClr val="262626"/>
              </a:buClr>
              <a:buSzPct val="100000"/>
              <a:buChar char="•"/>
            </a:pPr>
            <a:r>
              <a:rPr lang="en-US" sz="2400"/>
              <a:t>State, District or County Jurisdiction</a:t>
            </a:r>
            <a:endParaRPr/>
          </a:p>
          <a:p>
            <a:pPr marL="0" lvl="0" indent="0" algn="l" rtl="0">
              <a:lnSpc>
                <a:spcPct val="115000"/>
              </a:lnSpc>
              <a:spcBef>
                <a:spcPts val="1000"/>
              </a:spcBef>
              <a:spcAft>
                <a:spcPts val="0"/>
              </a:spcAft>
              <a:buClr>
                <a:srgbClr val="262626"/>
              </a:buClr>
              <a:buSzPct val="100000"/>
              <a:buNone/>
            </a:pPr>
            <a:endParaRPr/>
          </a:p>
        </p:txBody>
      </p:sp>
      <p:sp>
        <p:nvSpPr>
          <p:cNvPr id="159" name="Google Shape;159;g384f167263b_0_0"/>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10</a:t>
            </a:fld>
            <a:endParaRPr/>
          </a:p>
        </p:txBody>
      </p:sp>
      <p:sp>
        <p:nvSpPr>
          <p:cNvPr id="160" name="Google Shape;160;g384f167263b_0_0"/>
          <p:cNvSpPr txBox="1">
            <a:spLocks noGrp="1"/>
          </p:cNvSpPr>
          <p:nvPr>
            <p:ph type="body" idx="2"/>
          </p:nvPr>
        </p:nvSpPr>
        <p:spPr>
          <a:xfrm>
            <a:off x="628650" y="365126"/>
            <a:ext cx="7886700" cy="447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F7F7F"/>
              </a:buClr>
              <a:buSzPts val="2000"/>
              <a:buNone/>
            </a:pPr>
            <a:endParaRPr/>
          </a:p>
        </p:txBody>
      </p:sp>
      <p:pic>
        <p:nvPicPr>
          <p:cNvPr id="161" name="Google Shape;161;g384f167263b_0_0"/>
          <p:cNvPicPr preferRelativeResize="0"/>
          <p:nvPr/>
        </p:nvPicPr>
        <p:blipFill rotWithShape="1">
          <a:blip r:embed="rId3">
            <a:alphaModFix/>
          </a:blip>
          <a:srcRect/>
          <a:stretch/>
        </p:blipFill>
        <p:spPr>
          <a:xfrm>
            <a:off x="4984395" y="1980883"/>
            <a:ext cx="3956609" cy="2781617"/>
          </a:xfrm>
          <a:prstGeom prst="rect">
            <a:avLst/>
          </a:prstGeom>
          <a:solidFill>
            <a:schemeClr val="lt1"/>
          </a:solidFill>
          <a:ln w="12700" cap="flat" cmpd="sng">
            <a:solidFill>
              <a:schemeClr val="dk1"/>
            </a:solidFill>
            <a:prstDash val="solid"/>
            <a:miter lim="800000"/>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3a08ba2b1f7_1_1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Death Investigation Coordination</a:t>
            </a:r>
            <a:endParaRPr/>
          </a:p>
        </p:txBody>
      </p:sp>
      <p:sp>
        <p:nvSpPr>
          <p:cNvPr id="168" name="Google Shape;168;g3a08ba2b1f7_1_15"/>
          <p:cNvSpPr txBox="1">
            <a:spLocks noGrp="1"/>
          </p:cNvSpPr>
          <p:nvPr>
            <p:ph type="body" idx="1"/>
          </p:nvPr>
        </p:nvSpPr>
        <p:spPr>
          <a:xfrm>
            <a:off x="628650" y="1690689"/>
            <a:ext cx="78867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600" b="1">
                <a:solidFill>
                  <a:schemeClr val="dk1"/>
                </a:solidFill>
              </a:rPr>
              <a:t>City Forensic Investigators (FIs)</a:t>
            </a:r>
            <a:endParaRPr sz="1600" b="1">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Full-time OCME staff based in Baltimore</a:t>
            </a:r>
            <a:endParaRPr sz="1600">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Essential 24/7/365 coverage</a:t>
            </a:r>
            <a:endParaRPr sz="1600">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Respond to city scenes and assist counties as needed</a:t>
            </a:r>
            <a:endParaRPr sz="1600">
              <a:solidFill>
                <a:schemeClr val="dk1"/>
              </a:solidFill>
            </a:endParaRPr>
          </a:p>
          <a:p>
            <a:pPr marL="45720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r>
              <a:rPr lang="en-US" sz="1600" b="1">
                <a:solidFill>
                  <a:schemeClr val="dk1"/>
                </a:solidFill>
              </a:rPr>
              <a:t>County Forensic Investigators</a:t>
            </a:r>
            <a:endParaRPr sz="1600" b="1">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Contracted vendors working on behalf of OCME</a:t>
            </a:r>
            <a:endParaRPr sz="1600">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Call in all reported deaths for jurisdictional verification and case number assignment</a:t>
            </a:r>
            <a:endParaRPr sz="1600">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On-call, covering multiple counties per shift</a:t>
            </a:r>
            <a:endParaRPr sz="1600">
              <a:solidFill>
                <a:schemeClr val="dk1"/>
              </a:solidFill>
            </a:endParaRPr>
          </a:p>
          <a:p>
            <a:pPr marL="0" lvl="0" indent="0" algn="l" rtl="0">
              <a:lnSpc>
                <a:spcPct val="115000"/>
              </a:lnSpc>
              <a:spcBef>
                <a:spcPts val="1200"/>
              </a:spcBef>
              <a:spcAft>
                <a:spcPts val="0"/>
              </a:spcAft>
              <a:buNone/>
            </a:pPr>
            <a:r>
              <a:rPr lang="en-US" sz="1600" b="1">
                <a:solidFill>
                  <a:schemeClr val="dk1"/>
                </a:solidFill>
              </a:rPr>
              <a:t>Decedent Transport Services</a:t>
            </a:r>
            <a:endParaRPr sz="1600" b="1">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Once jurisdiction is accepted, contracted transport providers deliver the decedent to OCME</a:t>
            </a:r>
            <a:endParaRPr sz="1600">
              <a:solidFill>
                <a:schemeClr val="dk1"/>
              </a:solidFill>
            </a:endParaRPr>
          </a:p>
          <a:p>
            <a:pPr marL="457200" lvl="0" indent="-330200" algn="l" rtl="0">
              <a:lnSpc>
                <a:spcPct val="115000"/>
              </a:lnSpc>
              <a:spcBef>
                <a:spcPts val="0"/>
              </a:spcBef>
              <a:spcAft>
                <a:spcPts val="0"/>
              </a:spcAft>
              <a:buClr>
                <a:schemeClr val="dk1"/>
              </a:buClr>
              <a:buSzPts val="1600"/>
              <a:buFont typeface="Calibri"/>
              <a:buChar char="●"/>
            </a:pPr>
            <a:r>
              <a:rPr lang="en-US" sz="1600">
                <a:solidFill>
                  <a:schemeClr val="dk1"/>
                </a:solidFill>
              </a:rPr>
              <a:t>Operate under OCME supervision with strict chain-of-custody and handling protocols</a:t>
            </a:r>
            <a:endParaRPr sz="16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a659194d7c_0_20"/>
          <p:cNvSpPr txBox="1">
            <a:spLocks noGrp="1"/>
          </p:cNvSpPr>
          <p:nvPr>
            <p:ph type="title"/>
          </p:nvPr>
        </p:nvSpPr>
        <p:spPr>
          <a:xfrm>
            <a:off x="83375" y="365125"/>
            <a:ext cx="9060600" cy="1325700"/>
          </a:xfrm>
          <a:prstGeom prst="rect">
            <a:avLst/>
          </a:prstGeom>
          <a:noFill/>
          <a:ln>
            <a:noFill/>
          </a:ln>
        </p:spPr>
        <p:txBody>
          <a:bodyPr spcFirstLastPara="1" wrap="square" lIns="91425" tIns="45700" rIns="91425" bIns="45700" anchor="ctr" anchorCtr="0">
            <a:normAutofit/>
          </a:bodyPr>
          <a:lstStyle/>
          <a:p>
            <a:pPr marL="0" lvl="0" indent="457200" algn="l" rtl="0">
              <a:lnSpc>
                <a:spcPct val="90000"/>
              </a:lnSpc>
              <a:spcBef>
                <a:spcPts val="0"/>
              </a:spcBef>
              <a:spcAft>
                <a:spcPts val="0"/>
              </a:spcAft>
              <a:buClr>
                <a:schemeClr val="dk1"/>
              </a:buClr>
              <a:buSzPts val="4000"/>
              <a:buFont typeface="Calibri"/>
              <a:buNone/>
            </a:pPr>
            <a:r>
              <a:rPr lang="en-US" sz="3800"/>
              <a:t>Medicolegal Definitions</a:t>
            </a:r>
            <a:endParaRPr sz="3800"/>
          </a:p>
        </p:txBody>
      </p:sp>
      <p:sp>
        <p:nvSpPr>
          <p:cNvPr id="175" name="Google Shape;175;g3a659194d7c_0_20"/>
          <p:cNvSpPr txBox="1">
            <a:spLocks noGrp="1"/>
          </p:cNvSpPr>
          <p:nvPr>
            <p:ph type="body" idx="1"/>
          </p:nvPr>
        </p:nvSpPr>
        <p:spPr>
          <a:xfrm>
            <a:off x="159788" y="1454708"/>
            <a:ext cx="8371200" cy="4662000"/>
          </a:xfrm>
          <a:prstGeom prst="rect">
            <a:avLst/>
          </a:prstGeom>
          <a:noFill/>
          <a:ln>
            <a:noFill/>
          </a:ln>
        </p:spPr>
        <p:txBody>
          <a:bodyPr spcFirstLastPara="1" wrap="square" lIns="91425" tIns="45700" rIns="91425" bIns="45700" anchor="t" anchorCtr="0">
            <a:normAutofit fontScale="77500" lnSpcReduction="10000"/>
          </a:bodyPr>
          <a:lstStyle/>
          <a:p>
            <a:pPr marL="228600" lvl="0" indent="-188595" algn="l" rtl="0">
              <a:lnSpc>
                <a:spcPct val="115000"/>
              </a:lnSpc>
              <a:spcBef>
                <a:spcPts val="1000"/>
              </a:spcBef>
              <a:spcAft>
                <a:spcPts val="0"/>
              </a:spcAft>
              <a:buSzPct val="100000"/>
              <a:buChar char="•"/>
            </a:pPr>
            <a:r>
              <a:rPr lang="en-US" b="1"/>
              <a:t>Police-involved</a:t>
            </a:r>
            <a:r>
              <a:rPr lang="en-US"/>
              <a:t>: deaths temporally occurring in the presence of law enforcement (pre-custody)</a:t>
            </a:r>
            <a:endParaRPr/>
          </a:p>
          <a:p>
            <a:pPr marL="685800" lvl="1" indent="-194309" algn="l" rtl="0">
              <a:lnSpc>
                <a:spcPct val="115000"/>
              </a:lnSpc>
              <a:spcBef>
                <a:spcPts val="500"/>
              </a:spcBef>
              <a:spcAft>
                <a:spcPts val="0"/>
              </a:spcAft>
              <a:buSzPct val="100000"/>
              <a:buChar char="•"/>
            </a:pPr>
            <a:r>
              <a:rPr lang="en-US"/>
              <a:t>To include: police encounters (prior to the physical restraint associated with arrest), officer-involved shootings, and police pursuits</a:t>
            </a:r>
            <a:endParaRPr/>
          </a:p>
          <a:p>
            <a:pPr marL="228600" lvl="0" indent="-188595" algn="l" rtl="0">
              <a:lnSpc>
                <a:spcPct val="115000"/>
              </a:lnSpc>
              <a:spcBef>
                <a:spcPts val="1000"/>
              </a:spcBef>
              <a:spcAft>
                <a:spcPts val="0"/>
              </a:spcAft>
              <a:buSzPct val="100000"/>
              <a:buChar char="•"/>
            </a:pPr>
            <a:r>
              <a:rPr lang="en-US"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In-custody</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t>
            </a:r>
            <a:endParaRPr/>
          </a:p>
          <a:p>
            <a:pPr marL="685800" lvl="1" indent="-194309" algn="l" rtl="0">
              <a:lnSpc>
                <a:spcPct val="115000"/>
              </a:lnSpc>
              <a:spcBef>
                <a:spcPts val="500"/>
              </a:spcBef>
              <a:spcAft>
                <a:spcPts val="0"/>
              </a:spcAft>
              <a:buSzPct val="100000"/>
              <a:buChar char="•"/>
            </a:pPr>
            <a:r>
              <a:rPr lang="en-US"/>
              <a:t>Death of any person who is detained, under arrest, or is in the process of being arrested, is en route to be incarcerated, or is incarcerated at any local or State police, detention, or correctional facility (including any juvenile facility). </a:t>
            </a:r>
            <a:endParaRPr/>
          </a:p>
          <a:p>
            <a:pPr marL="685800" lvl="1" indent="-194309" algn="l" rtl="0">
              <a:lnSpc>
                <a:spcPct val="115000"/>
              </a:lnSpc>
              <a:spcBef>
                <a:spcPts val="500"/>
              </a:spcBef>
              <a:spcAft>
                <a:spcPts val="0"/>
              </a:spcAft>
              <a:buSzPct val="100000"/>
              <a:buChar char="•"/>
            </a:pPr>
            <a:r>
              <a:rPr lang="en-US"/>
              <a:t>In-custody death </a:t>
            </a:r>
            <a:r>
              <a:rPr lang="en-US" i="1"/>
              <a:t>during law enforcement restraint</a:t>
            </a:r>
            <a:r>
              <a:rPr lang="en-US"/>
              <a:t>:</a:t>
            </a:r>
            <a:endParaRPr/>
          </a:p>
          <a:p>
            <a:pPr marL="1143000" lvl="2" indent="-194310" algn="l" rtl="0">
              <a:lnSpc>
                <a:spcPct val="115000"/>
              </a:lnSpc>
              <a:spcBef>
                <a:spcPts val="500"/>
              </a:spcBef>
              <a:spcAft>
                <a:spcPts val="0"/>
              </a:spcAft>
              <a:buSzPct val="100000"/>
              <a:buChar char="•"/>
            </a:pPr>
            <a:r>
              <a:rPr lang="en-US"/>
              <a:t>Death is associated with law enforcement coming into contact with the decedent and actively restraining the decedent by bodily force, mechanical restraints, blunt impact, chemical means, conducted energy devices, non-lethal weapons, or lethal weapons.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g3a9557fc2d5_1_4"/>
          <p:cNvPicPr preferRelativeResize="0"/>
          <p:nvPr/>
        </p:nvPicPr>
        <p:blipFill>
          <a:blip r:embed="rId3">
            <a:alphaModFix/>
          </a:blip>
          <a:stretch>
            <a:fillRect/>
          </a:stretch>
        </p:blipFill>
        <p:spPr>
          <a:xfrm>
            <a:off x="0" y="300275"/>
            <a:ext cx="9143999" cy="5446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body" idx="2"/>
          </p:nvPr>
        </p:nvSpPr>
        <p:spPr>
          <a:xfrm>
            <a:off x="1835100" y="4310350"/>
            <a:ext cx="7424400" cy="9348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15000"/>
              </a:lnSpc>
              <a:spcBef>
                <a:spcPts val="0"/>
              </a:spcBef>
              <a:spcAft>
                <a:spcPts val="0"/>
              </a:spcAft>
              <a:buClr>
                <a:srgbClr val="262626"/>
              </a:buClr>
              <a:buSzPct val="100000"/>
              <a:buNone/>
            </a:pPr>
            <a:r>
              <a:rPr lang="en-US"/>
              <a:t>Medicolegal Death Investigation: a Step-by-Step Walkthrough</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a08ba2b1f7_0_1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Overall OCME Case Process Flow</a:t>
            </a:r>
            <a:endParaRPr/>
          </a:p>
        </p:txBody>
      </p:sp>
      <p:pic>
        <p:nvPicPr>
          <p:cNvPr id="194" name="Google Shape;194;g3a08ba2b1f7_0_11"/>
          <p:cNvPicPr preferRelativeResize="0"/>
          <p:nvPr/>
        </p:nvPicPr>
        <p:blipFill>
          <a:blip r:embed="rId3">
            <a:alphaModFix/>
          </a:blip>
          <a:stretch>
            <a:fillRect/>
          </a:stretch>
        </p:blipFill>
        <p:spPr>
          <a:xfrm>
            <a:off x="628650" y="1977675"/>
            <a:ext cx="8223551" cy="3548600"/>
          </a:xfrm>
          <a:prstGeom prst="rect">
            <a:avLst/>
          </a:prstGeom>
          <a:noFill/>
          <a:ln>
            <a:noFill/>
          </a:ln>
        </p:spPr>
      </p:pic>
      <p:pic>
        <p:nvPicPr>
          <p:cNvPr id="195" name="Google Shape;195;g3a08ba2b1f7_0_11"/>
          <p:cNvPicPr preferRelativeResize="0"/>
          <p:nvPr/>
        </p:nvPicPr>
        <p:blipFill>
          <a:blip r:embed="rId4">
            <a:alphaModFix/>
          </a:blip>
          <a:stretch>
            <a:fillRect/>
          </a:stretch>
        </p:blipFill>
        <p:spPr>
          <a:xfrm>
            <a:off x="47625" y="1448250"/>
            <a:ext cx="9048750" cy="50101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1/2: Interagency Collaboration</a:t>
            </a:r>
            <a:endParaRPr/>
          </a:p>
        </p:txBody>
      </p:sp>
      <p:sp>
        <p:nvSpPr>
          <p:cNvPr id="202" name="Google Shape;202;p27"/>
          <p:cNvSpPr txBox="1">
            <a:spLocks noGrp="1"/>
          </p:cNvSpPr>
          <p:nvPr>
            <p:ph type="body" idx="1"/>
          </p:nvPr>
        </p:nvSpPr>
        <p:spPr>
          <a:xfrm>
            <a:off x="628650" y="1531664"/>
            <a:ext cx="78867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95000"/>
              </a:lnSpc>
              <a:spcBef>
                <a:spcPts val="0"/>
              </a:spcBef>
              <a:spcAft>
                <a:spcPts val="0"/>
              </a:spcAft>
              <a:buSzPts val="2400"/>
              <a:buChar char="•"/>
            </a:pPr>
            <a:r>
              <a:rPr lang="en-US" sz="2400"/>
              <a:t>Who reports cases?</a:t>
            </a:r>
            <a:endParaRPr sz="2400"/>
          </a:p>
          <a:p>
            <a:pPr marL="914400" lvl="1" indent="-381000" algn="l" rtl="0">
              <a:lnSpc>
                <a:spcPct val="95000"/>
              </a:lnSpc>
              <a:spcBef>
                <a:spcPts val="1000"/>
              </a:spcBef>
              <a:spcAft>
                <a:spcPts val="0"/>
              </a:spcAft>
              <a:buSzPts val="2400"/>
              <a:buChar char="•"/>
            </a:pPr>
            <a:r>
              <a:rPr lang="en-US"/>
              <a:t>Any physician, funeral director or any other person who believes that a death is suspicious is required to report it to the local law enforcement agency where the death occurred. –</a:t>
            </a:r>
            <a:r>
              <a:rPr lang="en-US">
                <a:solidFill>
                  <a:srgbClr val="C00000"/>
                </a:solidFill>
              </a:rPr>
              <a:t> </a:t>
            </a:r>
            <a:r>
              <a:rPr lang="en-US">
                <a:solidFill>
                  <a:schemeClr val="dk1"/>
                </a:solidFill>
              </a:rPr>
              <a:t>COMAR 10.35.01.02</a:t>
            </a:r>
            <a:endParaRPr>
              <a:solidFill>
                <a:schemeClr val="dk1"/>
              </a:solidFill>
            </a:endParaRPr>
          </a:p>
          <a:p>
            <a:pPr marL="457200" lvl="0" indent="-381000" algn="l" rtl="0">
              <a:lnSpc>
                <a:spcPct val="95000"/>
              </a:lnSpc>
              <a:spcBef>
                <a:spcPts val="1000"/>
              </a:spcBef>
              <a:spcAft>
                <a:spcPts val="0"/>
              </a:spcAft>
              <a:buSzPts val="2400"/>
              <a:buChar char="•"/>
            </a:pPr>
            <a:r>
              <a:rPr lang="en-US" sz="2400"/>
              <a:t>Role of Law Enforcement</a:t>
            </a:r>
            <a:endParaRPr sz="2400"/>
          </a:p>
          <a:p>
            <a:pPr marL="914400" lvl="1" indent="-381000" algn="l" rtl="0">
              <a:lnSpc>
                <a:spcPct val="95000"/>
              </a:lnSpc>
              <a:spcBef>
                <a:spcPts val="1000"/>
              </a:spcBef>
              <a:spcAft>
                <a:spcPts val="0"/>
              </a:spcAft>
              <a:buSzPts val="2400"/>
              <a:buChar char="•"/>
            </a:pPr>
            <a:r>
              <a:rPr lang="en-US"/>
              <a:t>Secure and control the death scene</a:t>
            </a:r>
            <a:endParaRPr/>
          </a:p>
          <a:p>
            <a:pPr marL="914400" lvl="1" indent="-381000" algn="l" rtl="0">
              <a:lnSpc>
                <a:spcPct val="95000"/>
              </a:lnSpc>
              <a:spcBef>
                <a:spcPts val="1000"/>
              </a:spcBef>
              <a:spcAft>
                <a:spcPts val="0"/>
              </a:spcAft>
              <a:buSzPts val="2400"/>
              <a:buChar char="•"/>
            </a:pPr>
            <a:r>
              <a:rPr lang="en-US"/>
              <a:t>Report case to OCME with all required information</a:t>
            </a:r>
            <a:endParaRPr/>
          </a:p>
          <a:p>
            <a:pPr marL="914400" lvl="1" indent="-381000" algn="l" rtl="0">
              <a:lnSpc>
                <a:spcPct val="95000"/>
              </a:lnSpc>
              <a:spcBef>
                <a:spcPts val="1000"/>
              </a:spcBef>
              <a:spcAft>
                <a:spcPts val="0"/>
              </a:spcAft>
              <a:buSzPts val="2400"/>
              <a:buChar char="•"/>
            </a:pPr>
            <a:r>
              <a:rPr lang="en-US"/>
              <a:t>Confirm identity of the decedent</a:t>
            </a:r>
            <a:endParaRPr/>
          </a:p>
          <a:p>
            <a:pPr marL="914400" lvl="1" indent="-381000" algn="l" rtl="0">
              <a:lnSpc>
                <a:spcPct val="95000"/>
              </a:lnSpc>
              <a:spcBef>
                <a:spcPts val="1000"/>
              </a:spcBef>
              <a:spcAft>
                <a:spcPts val="0"/>
              </a:spcAft>
              <a:buSzPts val="2400"/>
              <a:buChar char="•"/>
            </a:pPr>
            <a:r>
              <a:rPr lang="en-US"/>
              <a:t>Notify next-of-kin</a:t>
            </a:r>
            <a:endParaRPr/>
          </a:p>
          <a:p>
            <a:pPr marL="914400" lvl="1" indent="-381000" algn="l" rtl="0">
              <a:lnSpc>
                <a:spcPct val="95000"/>
              </a:lnSpc>
              <a:spcBef>
                <a:spcPts val="1000"/>
              </a:spcBef>
              <a:spcAft>
                <a:spcPts val="1000"/>
              </a:spcAft>
              <a:buSzPts val="2400"/>
              <a:buChar char="•"/>
            </a:pPr>
            <a:r>
              <a:rPr lang="en-US"/>
              <a:t>Conduct independent investigation</a:t>
            </a:r>
            <a:endParaRPr/>
          </a:p>
        </p:txBody>
      </p:sp>
      <p:sp>
        <p:nvSpPr>
          <p:cNvPr id="203" name="Google Shape;203;p27"/>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a08ba2b1f7_0_28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3: OCME Notification Process</a:t>
            </a:r>
            <a:endParaRPr/>
          </a:p>
        </p:txBody>
      </p:sp>
      <p:sp>
        <p:nvSpPr>
          <p:cNvPr id="210" name="Google Shape;210;g3a08ba2b1f7_0_285"/>
          <p:cNvSpPr txBox="1">
            <a:spLocks noGrp="1"/>
          </p:cNvSpPr>
          <p:nvPr>
            <p:ph type="body" idx="1"/>
          </p:nvPr>
        </p:nvSpPr>
        <p:spPr>
          <a:xfrm>
            <a:off x="758473" y="1535975"/>
            <a:ext cx="8333100" cy="43998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1000"/>
              </a:spcBef>
              <a:spcAft>
                <a:spcPts val="0"/>
              </a:spcAft>
              <a:buSzPts val="2400"/>
              <a:buFont typeface="Calibri"/>
              <a:buAutoNum type="arabicPeriod"/>
            </a:pPr>
            <a:r>
              <a:rPr lang="en-US" sz="2400"/>
              <a:t>Call is placed by hospital staff or law enforcement to the 24-hour OCME Forensic Investigations on-call staff.</a:t>
            </a:r>
            <a:endParaRPr sz="2400"/>
          </a:p>
          <a:p>
            <a:pPr marL="457200" lvl="0" indent="-381000" algn="l" rtl="0">
              <a:lnSpc>
                <a:spcPct val="115000"/>
              </a:lnSpc>
              <a:spcBef>
                <a:spcPts val="1000"/>
              </a:spcBef>
              <a:spcAft>
                <a:spcPts val="0"/>
              </a:spcAft>
              <a:buSzPts val="2400"/>
              <a:buFont typeface="Calibri"/>
              <a:buAutoNum type="arabicPeriod"/>
            </a:pPr>
            <a:r>
              <a:rPr lang="en-US" sz="2400"/>
              <a:t>If additional concerns or questions arise during the notification process, the call is routed to the on-call Forensic Pathologist (ME) for consultation.</a:t>
            </a:r>
            <a:endParaRPr sz="2400"/>
          </a:p>
          <a:p>
            <a:pPr marL="914400" lvl="1" indent="-381000" algn="l" rtl="0">
              <a:lnSpc>
                <a:spcPct val="115000"/>
              </a:lnSpc>
              <a:spcBef>
                <a:spcPts val="1000"/>
              </a:spcBef>
              <a:spcAft>
                <a:spcPts val="1000"/>
              </a:spcAft>
              <a:buSzPts val="2400"/>
              <a:buFont typeface="Calibri"/>
              <a:buAutoNum type="alphaLcPeriod"/>
            </a:pPr>
            <a:r>
              <a:rPr lang="en-US"/>
              <a:t>All calls are documented and reviewed by the on-call Medical Examiner the following day as part of quality assurance oversight.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a08ba2b1f7_0_292"/>
          <p:cNvSpPr txBox="1">
            <a:spLocks noGrp="1"/>
          </p:cNvSpPr>
          <p:nvPr>
            <p:ph type="title"/>
          </p:nvPr>
        </p:nvSpPr>
        <p:spPr>
          <a:xfrm>
            <a:off x="272650" y="365125"/>
            <a:ext cx="8819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400"/>
              <a:t>Step 4/5: OCME Accepts or Declines Jurisdiction</a:t>
            </a:r>
            <a:endParaRPr sz="3400"/>
          </a:p>
        </p:txBody>
      </p:sp>
      <p:sp>
        <p:nvSpPr>
          <p:cNvPr id="217" name="Google Shape;217;g3a08ba2b1f7_0_292"/>
          <p:cNvSpPr txBox="1">
            <a:spLocks noGrp="1"/>
          </p:cNvSpPr>
          <p:nvPr>
            <p:ph type="body" idx="1"/>
          </p:nvPr>
        </p:nvSpPr>
        <p:spPr>
          <a:xfrm>
            <a:off x="619498" y="1456450"/>
            <a:ext cx="8333100" cy="43998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000"/>
              </a:spcBef>
              <a:spcAft>
                <a:spcPts val="0"/>
              </a:spcAft>
              <a:buSzPts val="2400"/>
              <a:buFont typeface="Calibri"/>
              <a:buAutoNum type="arabicPeriod"/>
            </a:pPr>
            <a:r>
              <a:rPr lang="en-US" sz="2400"/>
              <a:t>All reported deaths are assigned a case number upon initial notification. </a:t>
            </a:r>
            <a:endParaRPr sz="2400"/>
          </a:p>
          <a:p>
            <a:pPr marL="457200" lvl="0" indent="-381000" algn="l" rtl="0">
              <a:lnSpc>
                <a:spcPct val="115000"/>
              </a:lnSpc>
              <a:spcBef>
                <a:spcPts val="0"/>
              </a:spcBef>
              <a:spcAft>
                <a:spcPts val="0"/>
              </a:spcAft>
              <a:buSzPts val="2400"/>
              <a:buFont typeface="Calibri"/>
              <a:buAutoNum type="arabicPeriod"/>
            </a:pPr>
            <a:r>
              <a:rPr lang="en-US" sz="2400"/>
              <a:t>If OCME accepts jurisdiction, the agency assumes responsibility for the decedent, and the forensic investigator initiates steps 6-10.</a:t>
            </a:r>
            <a:endParaRPr sz="2400"/>
          </a:p>
          <a:p>
            <a:pPr marL="457200" lvl="0" indent="-381000" algn="l" rtl="0">
              <a:lnSpc>
                <a:spcPct val="115000"/>
              </a:lnSpc>
              <a:spcBef>
                <a:spcPts val="0"/>
              </a:spcBef>
              <a:spcAft>
                <a:spcPts val="0"/>
              </a:spcAft>
              <a:buSzPts val="2400"/>
              <a:buFont typeface="Calibri"/>
              <a:buAutoNum type="arabicPeriod"/>
            </a:pPr>
            <a:r>
              <a:rPr lang="en-US" sz="2400"/>
              <a:t>If OCME jurisdiction is not established, responsibility remains with the reporting institution, which coordinates final arrangements with the funeral home and the decedent’s designated person in interest.</a:t>
            </a:r>
            <a:endParaRPr sz="2400"/>
          </a:p>
          <a:p>
            <a:pPr marL="0" lvl="0" indent="0" algn="l" rtl="0">
              <a:lnSpc>
                <a:spcPct val="115000"/>
              </a:lnSpc>
              <a:spcBef>
                <a:spcPts val="1000"/>
              </a:spcBef>
              <a:spcAft>
                <a:spcPts val="0"/>
              </a:spcAft>
              <a:buNone/>
            </a:pPr>
            <a:r>
              <a:rPr lang="en-US" sz="2400" i="1"/>
              <a:t>*Note: Not ALL deaths in Maryland are reported to the OCME</a:t>
            </a:r>
            <a:endParaRPr sz="2400" i="1"/>
          </a:p>
          <a:p>
            <a:pPr marL="0" lvl="0" indent="0" algn="l" rtl="0">
              <a:lnSpc>
                <a:spcPct val="115000"/>
              </a:lnSpc>
              <a:spcBef>
                <a:spcPts val="10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a08ba2b1f7_0_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4: Case Acceptance Expanded</a:t>
            </a:r>
            <a:endParaRPr/>
          </a:p>
        </p:txBody>
      </p:sp>
      <p:sp>
        <p:nvSpPr>
          <p:cNvPr id="224" name="Google Shape;224;g3a08ba2b1f7_0_2"/>
          <p:cNvSpPr txBox="1">
            <a:spLocks noGrp="1"/>
          </p:cNvSpPr>
          <p:nvPr>
            <p:ph type="body" idx="2"/>
          </p:nvPr>
        </p:nvSpPr>
        <p:spPr>
          <a:xfrm>
            <a:off x="5977225" y="5380750"/>
            <a:ext cx="2632500" cy="447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F7F7F"/>
              </a:buClr>
              <a:buSzPts val="2000"/>
              <a:buNone/>
            </a:pPr>
            <a:r>
              <a:rPr lang="en-US" sz="1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COMAR Reference</a:t>
            </a:r>
            <a:r>
              <a:rPr lang="en-US" sz="1400"/>
              <a:t>: 10.35.01.02</a:t>
            </a:r>
            <a:endParaRPr sz="1400"/>
          </a:p>
        </p:txBody>
      </p:sp>
      <p:pic>
        <p:nvPicPr>
          <p:cNvPr id="225" name="Google Shape;225;g3a08ba2b1f7_0_2"/>
          <p:cNvPicPr preferRelativeResize="0"/>
          <p:nvPr/>
        </p:nvPicPr>
        <p:blipFill rotWithShape="1">
          <a:blip r:embed="rId3">
            <a:alphaModFix/>
          </a:blip>
          <a:srcRect l="5279" r="4321"/>
          <a:stretch/>
        </p:blipFill>
        <p:spPr>
          <a:xfrm>
            <a:off x="128525" y="1510000"/>
            <a:ext cx="8886951" cy="5045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88b846893c_0_8"/>
          <p:cNvSpPr txBox="1">
            <a:spLocks noGrp="1"/>
          </p:cNvSpPr>
          <p:nvPr>
            <p:ph type="body" idx="2"/>
          </p:nvPr>
        </p:nvSpPr>
        <p:spPr>
          <a:xfrm>
            <a:off x="2001838" y="4310352"/>
            <a:ext cx="7142100" cy="934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62626"/>
              </a:buClr>
              <a:buSzPts val="4500"/>
              <a:buNone/>
            </a:pPr>
            <a:r>
              <a:rPr lang="en-US"/>
              <a:t>Overview</a:t>
            </a:r>
            <a:endParaRPr/>
          </a:p>
        </p:txBody>
      </p:sp>
      <p:pic>
        <p:nvPicPr>
          <p:cNvPr id="94" name="Google Shape;94;g388b846893c_0_8"/>
          <p:cNvPicPr preferRelativeResize="0"/>
          <p:nvPr/>
        </p:nvPicPr>
        <p:blipFill rotWithShape="1">
          <a:blip r:embed="rId3">
            <a:alphaModFix/>
          </a:blip>
          <a:srcRect l="7965" t="9415" r="7295" b="15918"/>
          <a:stretch/>
        </p:blipFill>
        <p:spPr>
          <a:xfrm>
            <a:off x="2355387" y="526300"/>
            <a:ext cx="4433225" cy="3196300"/>
          </a:xfrm>
          <a:prstGeom prst="rect">
            <a:avLst/>
          </a:prstGeom>
          <a:noFill/>
          <a:ln w="1905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9fe9ba2c07_0_41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4: Case Acceptance Expanded</a:t>
            </a:r>
            <a:endParaRPr/>
          </a:p>
        </p:txBody>
      </p:sp>
      <p:sp>
        <p:nvSpPr>
          <p:cNvPr id="232" name="Google Shape;232;g39fe9ba2c07_0_415"/>
          <p:cNvSpPr txBox="1">
            <a:spLocks noGrp="1"/>
          </p:cNvSpPr>
          <p:nvPr>
            <p:ph type="body" idx="2"/>
          </p:nvPr>
        </p:nvSpPr>
        <p:spPr>
          <a:xfrm>
            <a:off x="6124050" y="5445675"/>
            <a:ext cx="2632500" cy="2484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rgbClr val="7F7F7F"/>
              </a:buClr>
              <a:buSzPts val="2000"/>
              <a:buNone/>
            </a:pPr>
            <a:r>
              <a:rPr lang="en-US" sz="1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COMAR Reference</a:t>
            </a:r>
            <a:r>
              <a:rPr lang="en-US" sz="1400"/>
              <a:t>: 10.35.01.02</a:t>
            </a:r>
            <a:endParaRPr sz="1400"/>
          </a:p>
        </p:txBody>
      </p:sp>
      <p:pic>
        <p:nvPicPr>
          <p:cNvPr id="233" name="Google Shape;233;g39fe9ba2c07_0_415"/>
          <p:cNvPicPr preferRelativeResize="0"/>
          <p:nvPr/>
        </p:nvPicPr>
        <p:blipFill>
          <a:blip r:embed="rId3">
            <a:alphaModFix/>
          </a:blip>
          <a:stretch>
            <a:fillRect/>
          </a:stretch>
        </p:blipFill>
        <p:spPr>
          <a:xfrm>
            <a:off x="268913" y="1648876"/>
            <a:ext cx="8606169" cy="3679449"/>
          </a:xfrm>
          <a:prstGeom prst="rect">
            <a:avLst/>
          </a:prstGeom>
          <a:noFill/>
          <a:ln>
            <a:noFill/>
          </a:ln>
          <a:effectLst>
            <a:outerShdw blurRad="57150" dist="19050" dir="5400000" algn="bl" rotWithShape="0">
              <a:srgbClr val="000000">
                <a:alpha val="50000"/>
              </a:srgbClr>
            </a:outerShdw>
          </a:effectLst>
        </p:spPr>
      </p:pic>
      <p:sp>
        <p:nvSpPr>
          <p:cNvPr id="234" name="Google Shape;234;g39fe9ba2c07_0_415"/>
          <p:cNvSpPr txBox="1"/>
          <p:nvPr/>
        </p:nvSpPr>
        <p:spPr>
          <a:xfrm>
            <a:off x="268925" y="5515500"/>
            <a:ext cx="5708400" cy="923400"/>
          </a:xfrm>
          <a:prstGeom prst="rect">
            <a:avLst/>
          </a:prstGeom>
          <a:solidFill>
            <a:srgbClr val="962420"/>
          </a:solidFill>
          <a:ln w="9525" cap="flat" cmpd="sng">
            <a:solidFill>
              <a:schemeClr val="accent3"/>
            </a:solid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500" b="1" i="1">
                <a:solidFill>
                  <a:schemeClr val="lt1"/>
                </a:solidFill>
                <a:latin typeface="Calibri"/>
                <a:ea typeface="Calibri"/>
                <a:cs typeface="Calibri"/>
                <a:sym typeface="Calibri"/>
              </a:rPr>
              <a:t>“Any death that is not solely and exclusively due to natural causes.”</a:t>
            </a:r>
            <a:endParaRPr sz="1500" b="1">
              <a:solidFill>
                <a:schemeClr val="lt1"/>
              </a:solidFill>
            </a:endParaRPr>
          </a:p>
          <a:p>
            <a:pPr marL="0" marR="0" lvl="0" indent="0" algn="l" rtl="0">
              <a:lnSpc>
                <a:spcPct val="90000"/>
              </a:lnSpc>
              <a:spcBef>
                <a:spcPts val="0"/>
              </a:spcBef>
              <a:spcAft>
                <a:spcPts val="0"/>
              </a:spcAft>
              <a:buNone/>
            </a:pPr>
            <a:endParaRPr sz="1500" b="1" i="1">
              <a:solidFill>
                <a:schemeClr val="lt1"/>
              </a:solidFill>
              <a:latin typeface="Calibri"/>
              <a:ea typeface="Calibri"/>
              <a:cs typeface="Calibri"/>
              <a:sym typeface="Calibri"/>
            </a:endParaRPr>
          </a:p>
          <a:p>
            <a:pPr marL="0" marR="0" lvl="0" indent="0" algn="l" rtl="0">
              <a:lnSpc>
                <a:spcPct val="90000"/>
              </a:lnSpc>
              <a:spcBef>
                <a:spcPts val="0"/>
              </a:spcBef>
              <a:spcAft>
                <a:spcPts val="0"/>
              </a:spcAft>
              <a:buNone/>
            </a:pPr>
            <a:r>
              <a:rPr lang="en-US" sz="1500" b="1" i="1">
                <a:solidFill>
                  <a:schemeClr val="lt1"/>
                </a:solidFill>
                <a:latin typeface="Calibri"/>
                <a:ea typeface="Calibri"/>
                <a:cs typeface="Calibri"/>
                <a:sym typeface="Calibri"/>
              </a:rPr>
              <a:t>Any death where any reasonable suspicion is raised by any person of interest.</a:t>
            </a:r>
            <a:endParaRPr sz="1500" b="1">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583380" y="365125"/>
            <a:ext cx="8282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Steps 4/5: OCME Case Classifications</a:t>
            </a:r>
            <a:endParaRPr/>
          </a:p>
        </p:txBody>
      </p:sp>
      <p:sp>
        <p:nvSpPr>
          <p:cNvPr id="241" name="Google Shape;241;p29"/>
          <p:cNvSpPr txBox="1">
            <a:spLocks noGrp="1"/>
          </p:cNvSpPr>
          <p:nvPr>
            <p:ph type="body" idx="1"/>
          </p:nvPr>
        </p:nvSpPr>
        <p:spPr>
          <a:xfrm>
            <a:off x="628650" y="1531675"/>
            <a:ext cx="7886700" cy="4351200"/>
          </a:xfrm>
          <a:prstGeom prst="rect">
            <a:avLst/>
          </a:prstGeom>
          <a:noFill/>
          <a:ln>
            <a:noFill/>
          </a:ln>
        </p:spPr>
        <p:txBody>
          <a:bodyPr spcFirstLastPara="1" wrap="square" lIns="91425" tIns="45700" rIns="91425" bIns="45700" anchor="t" anchorCtr="0">
            <a:noAutofit/>
          </a:bodyPr>
          <a:lstStyle/>
          <a:p>
            <a:pPr marL="228600" lvl="0" indent="-190500" algn="l" rtl="0">
              <a:lnSpc>
                <a:spcPct val="100000"/>
              </a:lnSpc>
              <a:spcBef>
                <a:spcPts val="1000"/>
              </a:spcBef>
              <a:spcAft>
                <a:spcPts val="0"/>
              </a:spcAft>
              <a:buSzPts val="2200"/>
              <a:buFont typeface="Calibri"/>
              <a:buAutoNum type="arabicPeriod"/>
            </a:pPr>
            <a:r>
              <a:rPr lang="en-US" sz="2200"/>
              <a:t>Accept Jurisdiction</a:t>
            </a:r>
            <a:endParaRPr sz="2200"/>
          </a:p>
          <a:p>
            <a:pPr marL="685800" lvl="1" indent="-215900" algn="l" rtl="0">
              <a:lnSpc>
                <a:spcPct val="100000"/>
              </a:lnSpc>
              <a:spcBef>
                <a:spcPts val="500"/>
              </a:spcBef>
              <a:spcAft>
                <a:spcPts val="0"/>
              </a:spcAft>
              <a:buClr>
                <a:srgbClr val="262626"/>
              </a:buClr>
              <a:buSzPts val="2200"/>
              <a:buFont typeface="Calibri"/>
              <a:buAutoNum type="alphaLcPeriod"/>
            </a:pPr>
            <a:r>
              <a:rPr lang="en-US" sz="2200"/>
              <a:t>Scene Inspection</a:t>
            </a:r>
            <a:endParaRPr sz="2200"/>
          </a:p>
          <a:p>
            <a:pPr marL="685800" lvl="1" indent="-215900" algn="l" rtl="0">
              <a:lnSpc>
                <a:spcPct val="100000"/>
              </a:lnSpc>
              <a:spcBef>
                <a:spcPts val="500"/>
              </a:spcBef>
              <a:spcAft>
                <a:spcPts val="0"/>
              </a:spcAft>
              <a:buClr>
                <a:srgbClr val="262626"/>
              </a:buClr>
              <a:buSzPts val="2200"/>
              <a:buFont typeface="Calibri"/>
              <a:buAutoNum type="alphaLcPeriod"/>
            </a:pPr>
            <a:r>
              <a:rPr lang="en-US" sz="2200"/>
              <a:t>Approval</a:t>
            </a:r>
            <a:endParaRPr sz="2200"/>
          </a:p>
          <a:p>
            <a:pPr marL="685800" lvl="1" indent="-215900" algn="l" rtl="0">
              <a:lnSpc>
                <a:spcPct val="100000"/>
              </a:lnSpc>
              <a:spcBef>
                <a:spcPts val="500"/>
              </a:spcBef>
              <a:spcAft>
                <a:spcPts val="0"/>
              </a:spcAft>
              <a:buClr>
                <a:srgbClr val="262626"/>
              </a:buClr>
              <a:buSzPts val="2200"/>
              <a:buFont typeface="Calibri"/>
              <a:buAutoNum type="alphaLcPeriod"/>
            </a:pPr>
            <a:r>
              <a:rPr lang="en-US" sz="2200"/>
              <a:t>OCME Examination</a:t>
            </a:r>
            <a:endParaRPr sz="2200"/>
          </a:p>
          <a:p>
            <a:pPr marL="1143000" lvl="2" indent="-215900" algn="l" rtl="0">
              <a:lnSpc>
                <a:spcPct val="100000"/>
              </a:lnSpc>
              <a:spcBef>
                <a:spcPts val="500"/>
              </a:spcBef>
              <a:spcAft>
                <a:spcPts val="0"/>
              </a:spcAft>
              <a:buClr>
                <a:srgbClr val="262626"/>
              </a:buClr>
              <a:buSzPts val="2200"/>
              <a:buFont typeface="Calibri"/>
              <a:buAutoNum type="romanLcPeriod"/>
            </a:pPr>
            <a:r>
              <a:rPr lang="en-US" sz="2200"/>
              <a:t>Full or partial autopsy</a:t>
            </a:r>
            <a:endParaRPr sz="2200"/>
          </a:p>
          <a:p>
            <a:pPr marL="1143000" lvl="2" indent="-215900" algn="l" rtl="0">
              <a:lnSpc>
                <a:spcPct val="100000"/>
              </a:lnSpc>
              <a:spcBef>
                <a:spcPts val="500"/>
              </a:spcBef>
              <a:spcAft>
                <a:spcPts val="0"/>
              </a:spcAft>
              <a:buClr>
                <a:srgbClr val="262626"/>
              </a:buClr>
              <a:buSzPts val="2200"/>
              <a:buFont typeface="Calibri"/>
              <a:buAutoNum type="romanLcPeriod"/>
            </a:pPr>
            <a:r>
              <a:rPr lang="en-US" sz="2200"/>
              <a:t>OCME Inspection: external examination</a:t>
            </a:r>
            <a:endParaRPr sz="2200"/>
          </a:p>
          <a:p>
            <a:pPr marL="1143000" lvl="2" indent="-215900" algn="l" rtl="0">
              <a:lnSpc>
                <a:spcPct val="100000"/>
              </a:lnSpc>
              <a:spcBef>
                <a:spcPts val="500"/>
              </a:spcBef>
              <a:spcAft>
                <a:spcPts val="0"/>
              </a:spcAft>
              <a:buClr>
                <a:srgbClr val="262626"/>
              </a:buClr>
              <a:buSzPts val="2200"/>
              <a:buFont typeface="Calibri"/>
              <a:buAutoNum type="romanLcPeriod"/>
            </a:pPr>
            <a:r>
              <a:rPr lang="en-US" sz="2200"/>
              <a:t>CT Autopsy</a:t>
            </a:r>
            <a:endParaRPr sz="2200"/>
          </a:p>
          <a:p>
            <a:pPr marL="228600" lvl="0" indent="-190500" algn="l" rtl="0">
              <a:lnSpc>
                <a:spcPct val="100000"/>
              </a:lnSpc>
              <a:spcBef>
                <a:spcPts val="500"/>
              </a:spcBef>
              <a:spcAft>
                <a:spcPts val="0"/>
              </a:spcAft>
              <a:buSzPts val="2200"/>
              <a:buFont typeface="Calibri"/>
              <a:buAutoNum type="arabicPeriod"/>
            </a:pPr>
            <a:r>
              <a:rPr lang="en-US" sz="2200"/>
              <a:t>Declined Jurisdiction:  Did not meet Health-Gen 5-308 criteria for acceptance, but OCME is aware of the decedents’ passing.</a:t>
            </a:r>
            <a:endParaRPr sz="2200"/>
          </a:p>
          <a:p>
            <a:pPr marL="228600" lvl="0" indent="-190500" algn="l" rtl="0">
              <a:lnSpc>
                <a:spcPct val="100000"/>
              </a:lnSpc>
              <a:spcBef>
                <a:spcPts val="500"/>
              </a:spcBef>
              <a:spcAft>
                <a:spcPts val="0"/>
              </a:spcAft>
              <a:buSzPts val="2200"/>
              <a:buFont typeface="Calibri"/>
              <a:buAutoNum type="arabicPeriod"/>
            </a:pPr>
            <a:r>
              <a:rPr lang="en-US" sz="2200"/>
              <a:t>Case was not reported to the OCME </a:t>
            </a:r>
            <a:endParaRPr sz="2200"/>
          </a:p>
          <a:p>
            <a:pPr marL="685800" lvl="1" indent="-215900" algn="l" rtl="0">
              <a:lnSpc>
                <a:spcPct val="100000"/>
              </a:lnSpc>
              <a:spcBef>
                <a:spcPts val="500"/>
              </a:spcBef>
              <a:spcAft>
                <a:spcPts val="0"/>
              </a:spcAft>
              <a:buSzPts val="2200"/>
              <a:buFont typeface="Calibri"/>
              <a:buAutoNum type="alphaLcPeriod"/>
            </a:pPr>
            <a:r>
              <a:rPr lang="en-US" sz="2200"/>
              <a:t>Example: Death secondary to natural causes under the care of a physician at a medical institution. </a:t>
            </a:r>
            <a:endParaRPr sz="2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a08ba2b1f7_1_28"/>
          <p:cNvSpPr txBox="1">
            <a:spLocks noGrp="1"/>
          </p:cNvSpPr>
          <p:nvPr>
            <p:ph type="title"/>
          </p:nvPr>
        </p:nvSpPr>
        <p:spPr>
          <a:xfrm>
            <a:off x="466711" y="365125"/>
            <a:ext cx="8243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Steps 6-8: OCME Investigative Process</a:t>
            </a:r>
            <a:endParaRPr/>
          </a:p>
        </p:txBody>
      </p:sp>
      <p:sp>
        <p:nvSpPr>
          <p:cNvPr id="248" name="Google Shape;248;g3a08ba2b1f7_1_28"/>
          <p:cNvSpPr txBox="1">
            <a:spLocks noGrp="1"/>
          </p:cNvSpPr>
          <p:nvPr>
            <p:ph type="body" idx="1"/>
          </p:nvPr>
        </p:nvSpPr>
        <p:spPr>
          <a:xfrm>
            <a:off x="407048" y="1550866"/>
            <a:ext cx="7886700" cy="4351200"/>
          </a:xfrm>
          <a:prstGeom prst="rect">
            <a:avLst/>
          </a:prstGeom>
          <a:noFill/>
          <a:ln>
            <a:noFill/>
          </a:ln>
        </p:spPr>
        <p:txBody>
          <a:bodyPr spcFirstLastPara="1" wrap="square" lIns="91425" tIns="45700" rIns="91425" bIns="45700" anchor="t" anchorCtr="0">
            <a:normAutofit fontScale="77500" lnSpcReduction="20000"/>
          </a:bodyPr>
          <a:lstStyle/>
          <a:p>
            <a:pPr marL="457200" lvl="0" indent="-366395" algn="l" rtl="0">
              <a:lnSpc>
                <a:spcPct val="115000"/>
              </a:lnSpc>
              <a:spcBef>
                <a:spcPts val="1000"/>
              </a:spcBef>
              <a:spcAft>
                <a:spcPts val="0"/>
              </a:spcAft>
              <a:buSzPct val="100000"/>
              <a:buChar char="•"/>
            </a:pPr>
            <a:r>
              <a:rPr lang="en-US"/>
              <a:t>Once a case is accepted, OCME conducts its own investigation independent of law enforcement, hospitals, or other reporting agencies.</a:t>
            </a:r>
            <a:endParaRPr/>
          </a:p>
          <a:p>
            <a:pPr marL="457200" lvl="0" indent="-366395" algn="l" rtl="0">
              <a:lnSpc>
                <a:spcPct val="115000"/>
              </a:lnSpc>
              <a:spcBef>
                <a:spcPts val="1000"/>
              </a:spcBef>
              <a:spcAft>
                <a:spcPts val="0"/>
              </a:spcAft>
              <a:buSzPct val="100000"/>
              <a:buChar char="•"/>
            </a:pPr>
            <a:r>
              <a:rPr lang="en-US"/>
              <a:t>Forensic investigators gather scene information, photographs, and medical history directly to establish the circumstances leading to death.</a:t>
            </a:r>
            <a:endParaRPr/>
          </a:p>
          <a:p>
            <a:pPr marL="457200" lvl="0" indent="-366395" algn="l" rtl="0">
              <a:lnSpc>
                <a:spcPct val="115000"/>
              </a:lnSpc>
              <a:spcBef>
                <a:spcPts val="1000"/>
              </a:spcBef>
              <a:spcAft>
                <a:spcPts val="0"/>
              </a:spcAft>
              <a:buSzPct val="100000"/>
              <a:buChar char="•"/>
            </a:pPr>
            <a:r>
              <a:rPr lang="en-US"/>
              <a:t>OCME verifies and cross-references information from police, EMS, and medical records to ensure findings are based on objective evidence.</a:t>
            </a:r>
            <a:endParaRPr/>
          </a:p>
          <a:p>
            <a:pPr marL="457200" lvl="0" indent="-366395" algn="l" rtl="0">
              <a:lnSpc>
                <a:spcPct val="115000"/>
              </a:lnSpc>
              <a:spcBef>
                <a:spcPts val="1000"/>
              </a:spcBef>
              <a:spcAft>
                <a:spcPts val="1000"/>
              </a:spcAft>
              <a:buSzPct val="100000"/>
              <a:buChar char="•"/>
            </a:pPr>
            <a:r>
              <a:rPr lang="en-US"/>
              <a:t>The medical examiner evaluates all investigative data in conjunction with autopsy and toxicology results to determine the cause and manner of death.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3a08ba2b1f7_0_30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9: The Forensic Autopsy</a:t>
            </a:r>
            <a:endParaRPr/>
          </a:p>
        </p:txBody>
      </p:sp>
      <p:sp>
        <p:nvSpPr>
          <p:cNvPr id="255" name="Google Shape;255;g3a08ba2b1f7_0_300"/>
          <p:cNvSpPr txBox="1">
            <a:spLocks noGrp="1"/>
          </p:cNvSpPr>
          <p:nvPr>
            <p:ph type="body" idx="1"/>
          </p:nvPr>
        </p:nvSpPr>
        <p:spPr>
          <a:xfrm>
            <a:off x="499110" y="1597024"/>
            <a:ext cx="8067300" cy="4555500"/>
          </a:xfrm>
          <a:prstGeom prst="rect">
            <a:avLst/>
          </a:prstGeom>
          <a:noFill/>
          <a:ln>
            <a:noFill/>
          </a:ln>
        </p:spPr>
        <p:txBody>
          <a:bodyPr spcFirstLastPara="1" wrap="square" lIns="91425" tIns="45700" rIns="91425" bIns="45700" anchor="t" anchorCtr="0">
            <a:noAutofit/>
          </a:bodyPr>
          <a:lstStyle/>
          <a:p>
            <a:pPr marL="228600" lvl="0" indent="-204470" algn="l" rtl="0">
              <a:lnSpc>
                <a:spcPct val="100000"/>
              </a:lnSpc>
              <a:spcBef>
                <a:spcPts val="0"/>
              </a:spcBef>
              <a:spcAft>
                <a:spcPts val="0"/>
              </a:spcAft>
              <a:buClr>
                <a:srgbClr val="262626"/>
              </a:buClr>
              <a:buSzPts val="2000"/>
              <a:buChar char="•"/>
            </a:pPr>
            <a:r>
              <a:rPr lang="en-US" sz="2000"/>
              <a:t>A physical examination of a person after death</a:t>
            </a:r>
            <a:endParaRPr sz="2000"/>
          </a:p>
          <a:p>
            <a:pPr marL="228600" lvl="0" indent="-204470" algn="l" rtl="0">
              <a:lnSpc>
                <a:spcPct val="100000"/>
              </a:lnSpc>
              <a:spcBef>
                <a:spcPts val="1000"/>
              </a:spcBef>
              <a:spcAft>
                <a:spcPts val="0"/>
              </a:spcAft>
              <a:buClr>
                <a:srgbClr val="262626"/>
              </a:buClr>
              <a:buSzPts val="2000"/>
              <a:buChar char="•"/>
            </a:pPr>
            <a:r>
              <a:rPr lang="en-US" sz="2000"/>
              <a:t>Full autopsy takes 2.5-3 hours (average); dependent on complexity</a:t>
            </a:r>
            <a:endParaRPr sz="2000"/>
          </a:p>
          <a:p>
            <a:pPr marL="228600" lvl="0" indent="-204470" algn="l" rtl="0">
              <a:lnSpc>
                <a:spcPct val="100000"/>
              </a:lnSpc>
              <a:spcBef>
                <a:spcPts val="1000"/>
              </a:spcBef>
              <a:spcAft>
                <a:spcPts val="0"/>
              </a:spcAft>
              <a:buClr>
                <a:srgbClr val="262626"/>
              </a:buClr>
              <a:buSzPts val="2000"/>
              <a:buChar char="•"/>
            </a:pPr>
            <a:r>
              <a:rPr lang="en-US" sz="2000"/>
              <a:t>External exam of body and clothing</a:t>
            </a:r>
            <a:endParaRPr sz="2000"/>
          </a:p>
          <a:p>
            <a:pPr marL="685800" lvl="1" indent="-226059" algn="l" rtl="0">
              <a:lnSpc>
                <a:spcPct val="100000"/>
              </a:lnSpc>
              <a:spcBef>
                <a:spcPts val="500"/>
              </a:spcBef>
              <a:spcAft>
                <a:spcPts val="0"/>
              </a:spcAft>
              <a:buClr>
                <a:srgbClr val="262626"/>
              </a:buClr>
              <a:buSzPts val="2000"/>
              <a:buChar char="•"/>
            </a:pPr>
            <a:r>
              <a:rPr lang="en-US" sz="2000"/>
              <a:t>Documented by photographs, measurements, diagrams</a:t>
            </a:r>
            <a:endParaRPr sz="2000"/>
          </a:p>
          <a:p>
            <a:pPr marL="685800" lvl="1" indent="-226059" algn="l" rtl="0">
              <a:lnSpc>
                <a:spcPct val="100000"/>
              </a:lnSpc>
              <a:spcBef>
                <a:spcPts val="500"/>
              </a:spcBef>
              <a:spcAft>
                <a:spcPts val="0"/>
              </a:spcAft>
              <a:buClr>
                <a:srgbClr val="262626"/>
              </a:buClr>
              <a:buSzPts val="2000"/>
              <a:buChar char="•"/>
            </a:pPr>
            <a:r>
              <a:rPr lang="en-US" sz="2000"/>
              <a:t>Identifying features, medical therapy, injuries</a:t>
            </a:r>
            <a:endParaRPr sz="2000"/>
          </a:p>
          <a:p>
            <a:pPr marL="228600" lvl="0" indent="-204470" algn="l" rtl="0">
              <a:lnSpc>
                <a:spcPct val="100000"/>
              </a:lnSpc>
              <a:spcBef>
                <a:spcPts val="1000"/>
              </a:spcBef>
              <a:spcAft>
                <a:spcPts val="0"/>
              </a:spcAft>
              <a:buClr>
                <a:srgbClr val="262626"/>
              </a:buClr>
              <a:buSzPts val="2000"/>
              <a:buChar char="•"/>
            </a:pPr>
            <a:r>
              <a:rPr lang="en-US" sz="2000"/>
              <a:t>Internal exam</a:t>
            </a:r>
            <a:endParaRPr sz="2000"/>
          </a:p>
          <a:p>
            <a:pPr marL="685800" lvl="1" indent="-226059" algn="l" rtl="0">
              <a:lnSpc>
                <a:spcPct val="100000"/>
              </a:lnSpc>
              <a:spcBef>
                <a:spcPts val="500"/>
              </a:spcBef>
              <a:spcAft>
                <a:spcPts val="0"/>
              </a:spcAft>
              <a:buClr>
                <a:srgbClr val="262626"/>
              </a:buClr>
              <a:buSzPts val="2000"/>
              <a:buChar char="•"/>
            </a:pPr>
            <a:r>
              <a:rPr lang="en-US" sz="2000"/>
              <a:t>Examining all organs/tissues to identify disease and/or injury processes that caused/contributed to death</a:t>
            </a:r>
            <a:endParaRPr sz="2000"/>
          </a:p>
          <a:p>
            <a:pPr marL="685800" lvl="1" indent="-226059" algn="l" rtl="0">
              <a:lnSpc>
                <a:spcPct val="100000"/>
              </a:lnSpc>
              <a:spcBef>
                <a:spcPts val="500"/>
              </a:spcBef>
              <a:spcAft>
                <a:spcPts val="0"/>
              </a:spcAft>
              <a:buClr>
                <a:srgbClr val="262626"/>
              </a:buClr>
              <a:buSzPts val="2000"/>
              <a:buChar char="•"/>
            </a:pPr>
            <a:r>
              <a:rPr lang="en-US" sz="2000"/>
              <a:t>Weights, measurements, diagrams, photos</a:t>
            </a:r>
            <a:endParaRPr sz="2000"/>
          </a:p>
          <a:p>
            <a:pPr marL="228600" lvl="0" indent="-204470" algn="l" rtl="0">
              <a:lnSpc>
                <a:spcPct val="100000"/>
              </a:lnSpc>
              <a:spcBef>
                <a:spcPts val="1000"/>
              </a:spcBef>
              <a:spcAft>
                <a:spcPts val="0"/>
              </a:spcAft>
              <a:buClr>
                <a:srgbClr val="262626"/>
              </a:buClr>
              <a:buSzPts val="2000"/>
              <a:buChar char="•"/>
            </a:pPr>
            <a:r>
              <a:rPr lang="en-US" sz="2000"/>
              <a:t>Ancillary testing: toxicology, histology, radiology, microbiology</a:t>
            </a:r>
            <a:endParaRPr sz="2000"/>
          </a:p>
          <a:p>
            <a:pPr marL="228600" lvl="0" indent="-204470" algn="l" rtl="0">
              <a:lnSpc>
                <a:spcPct val="100000"/>
              </a:lnSpc>
              <a:spcBef>
                <a:spcPts val="1000"/>
              </a:spcBef>
              <a:spcAft>
                <a:spcPts val="0"/>
              </a:spcAft>
              <a:buClr>
                <a:srgbClr val="262626"/>
              </a:buClr>
              <a:buSzPts val="2000"/>
              <a:buChar char="•"/>
            </a:pPr>
            <a:r>
              <a:rPr lang="en-US" sz="2000"/>
              <a:t>Review of pertinent medical records</a:t>
            </a:r>
            <a:endParaRPr sz="2000"/>
          </a:p>
          <a:p>
            <a:pPr marL="228600" lvl="0" indent="-204470" algn="l" rtl="0">
              <a:lnSpc>
                <a:spcPct val="100000"/>
              </a:lnSpc>
              <a:spcBef>
                <a:spcPts val="1000"/>
              </a:spcBef>
              <a:spcAft>
                <a:spcPts val="0"/>
              </a:spcAft>
              <a:buClr>
                <a:srgbClr val="262626"/>
              </a:buClr>
              <a:buSzPts val="2000"/>
              <a:buChar char="•"/>
            </a:pPr>
            <a:r>
              <a:rPr lang="en-US" sz="2000"/>
              <a:t>Complete and sign the death certificate</a:t>
            </a:r>
            <a:endParaRPr sz="2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3a659194d7c_0_14"/>
          <p:cNvSpPr txBox="1">
            <a:spLocks noGrp="1"/>
          </p:cNvSpPr>
          <p:nvPr>
            <p:ph type="title"/>
          </p:nvPr>
        </p:nvSpPr>
        <p:spPr>
          <a:xfrm>
            <a:off x="281748" y="365125"/>
            <a:ext cx="8640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800"/>
              <a:t>Step 9: The Forensic “In-Custody” Autopsy</a:t>
            </a:r>
            <a:endParaRPr sz="3800"/>
          </a:p>
        </p:txBody>
      </p:sp>
      <p:sp>
        <p:nvSpPr>
          <p:cNvPr id="262" name="Google Shape;262;g3a659194d7c_0_14"/>
          <p:cNvSpPr txBox="1">
            <a:spLocks noGrp="1"/>
          </p:cNvSpPr>
          <p:nvPr>
            <p:ph type="body" idx="1"/>
          </p:nvPr>
        </p:nvSpPr>
        <p:spPr>
          <a:xfrm>
            <a:off x="332782" y="1368211"/>
            <a:ext cx="8371200" cy="4662000"/>
          </a:xfrm>
          <a:prstGeom prst="rect">
            <a:avLst/>
          </a:prstGeom>
          <a:noFill/>
          <a:ln>
            <a:noFill/>
          </a:ln>
        </p:spPr>
        <p:txBody>
          <a:bodyPr spcFirstLastPara="1" wrap="square" lIns="91425" tIns="45700" rIns="91425" bIns="45700" anchor="t" anchorCtr="0">
            <a:normAutofit fontScale="70000" lnSpcReduction="10000"/>
          </a:bodyPr>
          <a:lstStyle/>
          <a:p>
            <a:pPr marL="228600" lvl="0" indent="-175260" algn="l" rtl="0">
              <a:lnSpc>
                <a:spcPct val="115000"/>
              </a:lnSpc>
              <a:spcBef>
                <a:spcPts val="1000"/>
              </a:spcBef>
              <a:spcAft>
                <a:spcPts val="0"/>
              </a:spcAft>
              <a:buSzPct val="100000"/>
              <a:buChar char="•"/>
            </a:pPr>
            <a:r>
              <a:rPr lang="en-US"/>
              <a:t>Restraint-related protocol is initiated for the autopsy team (established in June 2025), when applicable; in custody photography protocol initiated</a:t>
            </a:r>
            <a:endParaRPr/>
          </a:p>
          <a:p>
            <a:pPr marL="228600" lvl="0" indent="-175260" algn="l" rtl="0">
              <a:lnSpc>
                <a:spcPct val="115000"/>
              </a:lnSpc>
              <a:spcBef>
                <a:spcPts val="1000"/>
              </a:spcBef>
              <a:spcAft>
                <a:spcPts val="0"/>
              </a:spcAft>
              <a:buSzPct val="100000"/>
              <a:buChar char="•"/>
            </a:pPr>
            <a:r>
              <a:rPr lang="en-US"/>
              <a:t>All deaths during law enforcement restraint are required to be presented during OCME consensus conference</a:t>
            </a:r>
            <a:endParaRPr/>
          </a:p>
          <a:p>
            <a:pPr marL="228600" lvl="0" indent="-175260" algn="l" rtl="0">
              <a:lnSpc>
                <a:spcPct val="115000"/>
              </a:lnSpc>
              <a:spcBef>
                <a:spcPts val="1000"/>
              </a:spcBef>
              <a:spcAft>
                <a:spcPts val="0"/>
              </a:spcAft>
              <a:buSzPct val="100000"/>
              <a:buChar char="•"/>
            </a:pPr>
            <a:r>
              <a:rPr lang="en-US"/>
              <a:t>OCME leadership (CME or DCME) </a:t>
            </a:r>
            <a:r>
              <a:rPr lang="en-US" u="sng"/>
              <a:t>reviews and signs</a:t>
            </a:r>
            <a:r>
              <a:rPr lang="en-US"/>
              <a:t> all law enforcement restraint-related autopsy reports.</a:t>
            </a:r>
            <a:endParaRPr/>
          </a:p>
          <a:p>
            <a:pPr marL="228600" lvl="0" indent="-175260" algn="l" rtl="0">
              <a:lnSpc>
                <a:spcPct val="115000"/>
              </a:lnSpc>
              <a:spcBef>
                <a:spcPts val="1000"/>
              </a:spcBef>
              <a:spcAft>
                <a:spcPts val="0"/>
              </a:spcAft>
              <a:buSzPct val="100000"/>
              <a:buChar char="•"/>
            </a:pPr>
            <a:r>
              <a:rPr lang="en-US"/>
              <a:t>All sources of investigative information must be documented in the investigation report</a:t>
            </a:r>
            <a:endParaRPr/>
          </a:p>
          <a:p>
            <a:pPr marL="228600" lvl="0" indent="-175260" algn="l" rtl="0">
              <a:lnSpc>
                <a:spcPct val="115000"/>
              </a:lnSpc>
              <a:spcBef>
                <a:spcPts val="1000"/>
              </a:spcBef>
              <a:spcAft>
                <a:spcPts val="0"/>
              </a:spcAft>
              <a:buSzPct val="100000"/>
              <a:buChar char="•"/>
            </a:pPr>
            <a:r>
              <a:rPr lang="en-US"/>
              <a:t>Non-OCME personnel present at autopsies are identified and directed to the observation deck during the procedure.</a:t>
            </a:r>
            <a:endParaRPr/>
          </a:p>
          <a:p>
            <a:pPr marL="228600" lvl="0" indent="-175260" algn="l" rtl="0">
              <a:lnSpc>
                <a:spcPct val="115000"/>
              </a:lnSpc>
              <a:spcBef>
                <a:spcPts val="1000"/>
              </a:spcBef>
              <a:spcAft>
                <a:spcPts val="0"/>
              </a:spcAft>
              <a:buSzPct val="100000"/>
              <a:buChar char="•"/>
            </a:pPr>
            <a:r>
              <a:rPr lang="en-US"/>
              <a:t>NAME scientific position papers, including extended guidance on in-custody deaths, are recognized in determining cause and manner of death.</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a08ba2b1f7_0_313"/>
          <p:cNvSpPr txBox="1">
            <a:spLocks noGrp="1"/>
          </p:cNvSpPr>
          <p:nvPr>
            <p:ph type="title"/>
          </p:nvPr>
        </p:nvSpPr>
        <p:spPr>
          <a:xfrm>
            <a:off x="628650" y="365125"/>
            <a:ext cx="8515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800"/>
              <a:t>Step 10: Release of Jurisdiction</a:t>
            </a:r>
            <a:endParaRPr sz="3800"/>
          </a:p>
        </p:txBody>
      </p:sp>
      <p:sp>
        <p:nvSpPr>
          <p:cNvPr id="269" name="Google Shape;269;g3a08ba2b1f7_0_313"/>
          <p:cNvSpPr txBox="1">
            <a:spLocks noGrp="1"/>
          </p:cNvSpPr>
          <p:nvPr>
            <p:ph type="body" idx="1"/>
          </p:nvPr>
        </p:nvSpPr>
        <p:spPr>
          <a:xfrm>
            <a:off x="577700" y="1687523"/>
            <a:ext cx="8371200" cy="3699600"/>
          </a:xfrm>
          <a:prstGeom prst="rect">
            <a:avLst/>
          </a:prstGeom>
          <a:noFill/>
          <a:ln>
            <a:noFill/>
          </a:ln>
        </p:spPr>
        <p:txBody>
          <a:bodyPr spcFirstLastPara="1" wrap="square" lIns="91425" tIns="45700" rIns="91425" bIns="45700" anchor="t" anchorCtr="0">
            <a:normAutofit lnSpcReduction="10000"/>
          </a:bodyPr>
          <a:lstStyle/>
          <a:p>
            <a:pPr marL="228600" lvl="0" indent="-203200" algn="l" rtl="0">
              <a:lnSpc>
                <a:spcPct val="115000"/>
              </a:lnSpc>
              <a:spcBef>
                <a:spcPts val="1000"/>
              </a:spcBef>
              <a:spcAft>
                <a:spcPts val="0"/>
              </a:spcAft>
              <a:buSzPts val="2400"/>
              <a:buChar char="•"/>
            </a:pPr>
            <a:r>
              <a:rPr lang="en-US" sz="2400"/>
              <a:t>Upon completion of the examination, OCME releases jurisdiction of the decedent.</a:t>
            </a:r>
            <a:endParaRPr sz="2400"/>
          </a:p>
          <a:p>
            <a:pPr marL="228600" lvl="0" indent="-203200" algn="l" rtl="0">
              <a:lnSpc>
                <a:spcPct val="115000"/>
              </a:lnSpc>
              <a:spcBef>
                <a:spcPts val="1000"/>
              </a:spcBef>
              <a:spcAft>
                <a:spcPts val="0"/>
              </a:spcAft>
              <a:buSzPts val="2400"/>
              <a:buChar char="•"/>
            </a:pPr>
            <a:r>
              <a:rPr lang="en-US" sz="2400"/>
              <a:t>Decedents are released to a funeral home in coordination with the designated person in interest.</a:t>
            </a:r>
            <a:endParaRPr sz="2400"/>
          </a:p>
          <a:p>
            <a:pPr marL="228600" lvl="0" indent="-203200" algn="l" rtl="0">
              <a:lnSpc>
                <a:spcPct val="115000"/>
              </a:lnSpc>
              <a:spcBef>
                <a:spcPts val="1000"/>
              </a:spcBef>
              <a:spcAft>
                <a:spcPts val="0"/>
              </a:spcAft>
              <a:buSzPts val="2400"/>
              <a:buChar char="•"/>
            </a:pPr>
            <a:r>
              <a:rPr lang="en-US" sz="2400"/>
              <a:t>If the decedent remains unclaimed after all reasonable efforts to locate next of kin, jurisdiction is transferred to the State Anatomy Board (SAB) for final disposition.</a:t>
            </a:r>
            <a:endParaRPr sz="2400"/>
          </a:p>
          <a:p>
            <a:pPr marL="0" lvl="0" indent="0" algn="l" rtl="0">
              <a:lnSpc>
                <a:spcPct val="115000"/>
              </a:lnSpc>
              <a:spcBef>
                <a:spcPts val="10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a08ba2b1f7_1_0"/>
          <p:cNvSpPr txBox="1">
            <a:spLocks noGrp="1"/>
          </p:cNvSpPr>
          <p:nvPr>
            <p:ph type="title"/>
          </p:nvPr>
        </p:nvSpPr>
        <p:spPr>
          <a:xfrm>
            <a:off x="628650" y="365125"/>
            <a:ext cx="8515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800"/>
              <a:t>Step 10: Maryland Decedent Pathways</a:t>
            </a:r>
            <a:endParaRPr sz="3800"/>
          </a:p>
        </p:txBody>
      </p:sp>
      <p:pic>
        <p:nvPicPr>
          <p:cNvPr id="276" name="Google Shape;276;g3a08ba2b1f7_1_0"/>
          <p:cNvPicPr preferRelativeResize="0"/>
          <p:nvPr/>
        </p:nvPicPr>
        <p:blipFill>
          <a:blip r:embed="rId3">
            <a:alphaModFix/>
          </a:blip>
          <a:stretch>
            <a:fillRect/>
          </a:stretch>
        </p:blipFill>
        <p:spPr>
          <a:xfrm>
            <a:off x="341150" y="1549600"/>
            <a:ext cx="8689388" cy="48623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11: After the Autopsy</a:t>
            </a:r>
            <a:endParaRPr/>
          </a:p>
        </p:txBody>
      </p:sp>
      <p:sp>
        <p:nvSpPr>
          <p:cNvPr id="283" name="Google Shape;283;p31"/>
          <p:cNvSpPr txBox="1">
            <a:spLocks noGrp="1"/>
          </p:cNvSpPr>
          <p:nvPr>
            <p:ph type="body" idx="1"/>
          </p:nvPr>
        </p:nvSpPr>
        <p:spPr>
          <a:xfrm>
            <a:off x="577711" y="1687514"/>
            <a:ext cx="8371080" cy="4661915"/>
          </a:xfrm>
          <a:prstGeom prst="rect">
            <a:avLst/>
          </a:prstGeom>
          <a:noFill/>
          <a:ln>
            <a:noFill/>
          </a:ln>
        </p:spPr>
        <p:txBody>
          <a:bodyPr spcFirstLastPara="1" wrap="square" lIns="91425" tIns="45700" rIns="91425" bIns="45700" anchor="t" anchorCtr="0">
            <a:normAutofit lnSpcReduction="20000"/>
          </a:bodyPr>
          <a:lstStyle/>
          <a:p>
            <a:pPr marL="228600" lvl="0" indent="-184785" algn="l" rtl="0">
              <a:lnSpc>
                <a:spcPct val="115000"/>
              </a:lnSpc>
              <a:spcBef>
                <a:spcPts val="0"/>
              </a:spcBef>
              <a:spcAft>
                <a:spcPts val="0"/>
              </a:spcAft>
              <a:buClr>
                <a:srgbClr val="262626"/>
              </a:buClr>
              <a:buSzPts val="1900"/>
              <a:buChar char="•"/>
            </a:pPr>
            <a:r>
              <a:rPr lang="en-US" sz="1900"/>
              <a:t>Review and interpret ancillary test results</a:t>
            </a:r>
            <a:endParaRPr sz="1900"/>
          </a:p>
          <a:p>
            <a:pPr marL="685800" lvl="1" indent="-208280" algn="l" rtl="0">
              <a:lnSpc>
                <a:spcPct val="115000"/>
              </a:lnSpc>
              <a:spcBef>
                <a:spcPts val="500"/>
              </a:spcBef>
              <a:spcAft>
                <a:spcPts val="0"/>
              </a:spcAft>
              <a:buClr>
                <a:srgbClr val="262626"/>
              </a:buClr>
              <a:buSzPts val="1900"/>
              <a:buChar char="•"/>
            </a:pPr>
            <a:r>
              <a:rPr lang="en-US" sz="1900"/>
              <a:t>Toxicology, Microbiology, Consultant reports (neuropathology, cardiovascular pathology, radiology, ocular pathology), Histology slides</a:t>
            </a:r>
            <a:endParaRPr sz="1900"/>
          </a:p>
          <a:p>
            <a:pPr marL="228600" lvl="0" indent="-184785" algn="l" rtl="0">
              <a:lnSpc>
                <a:spcPct val="115000"/>
              </a:lnSpc>
              <a:spcBef>
                <a:spcPts val="1000"/>
              </a:spcBef>
              <a:spcAft>
                <a:spcPts val="0"/>
              </a:spcAft>
              <a:buClr>
                <a:srgbClr val="262626"/>
              </a:buClr>
              <a:buSzPts val="1900"/>
              <a:buChar char="•"/>
            </a:pPr>
            <a:r>
              <a:rPr lang="en-US" sz="1900"/>
              <a:t>Review relevant medical records</a:t>
            </a:r>
            <a:endParaRPr sz="1900"/>
          </a:p>
          <a:p>
            <a:pPr marL="228600" lvl="0" indent="-184785" algn="l" rtl="0">
              <a:lnSpc>
                <a:spcPct val="115000"/>
              </a:lnSpc>
              <a:spcBef>
                <a:spcPts val="1000"/>
              </a:spcBef>
              <a:spcAft>
                <a:spcPts val="0"/>
              </a:spcAft>
              <a:buClr>
                <a:srgbClr val="262626"/>
              </a:buClr>
              <a:buSzPts val="1900"/>
              <a:buChar char="•"/>
            </a:pPr>
            <a:r>
              <a:rPr lang="en-US" sz="1900"/>
              <a:t>Compose the autopsy report</a:t>
            </a:r>
            <a:endParaRPr sz="1900"/>
          </a:p>
          <a:p>
            <a:pPr marL="685800" lvl="1" indent="-208280" algn="l" rtl="0">
              <a:lnSpc>
                <a:spcPct val="115000"/>
              </a:lnSpc>
              <a:spcBef>
                <a:spcPts val="500"/>
              </a:spcBef>
              <a:spcAft>
                <a:spcPts val="0"/>
              </a:spcAft>
              <a:buClr>
                <a:srgbClr val="262626"/>
              </a:buClr>
              <a:buSzPts val="1900"/>
              <a:buChar char="•"/>
            </a:pPr>
            <a:r>
              <a:rPr lang="en-US" sz="1900"/>
              <a:t>Written narrative detailing the findings and conclusions of the medical examiner</a:t>
            </a:r>
            <a:endParaRPr sz="1900"/>
          </a:p>
          <a:p>
            <a:pPr marL="685800" lvl="1" indent="-208280" algn="l" rtl="0">
              <a:lnSpc>
                <a:spcPct val="115000"/>
              </a:lnSpc>
              <a:spcBef>
                <a:spcPts val="500"/>
              </a:spcBef>
              <a:spcAft>
                <a:spcPts val="0"/>
              </a:spcAft>
              <a:buClr>
                <a:srgbClr val="262626"/>
              </a:buClr>
              <a:buSzPts val="1900"/>
              <a:buChar char="•"/>
            </a:pPr>
            <a:r>
              <a:rPr lang="en-US" sz="1900"/>
              <a:t>Review/correct report(s) written by fellows</a:t>
            </a:r>
            <a:endParaRPr sz="1900"/>
          </a:p>
          <a:p>
            <a:pPr marL="228600" lvl="0" indent="-184785" algn="l" rtl="0">
              <a:lnSpc>
                <a:spcPct val="115000"/>
              </a:lnSpc>
              <a:spcBef>
                <a:spcPts val="1000"/>
              </a:spcBef>
              <a:spcAft>
                <a:spcPts val="0"/>
              </a:spcAft>
              <a:buClr>
                <a:srgbClr val="262626"/>
              </a:buClr>
              <a:buSzPts val="1900"/>
              <a:buChar char="•"/>
            </a:pPr>
            <a:r>
              <a:rPr lang="en-US" sz="1900"/>
              <a:t>Update/finalize death certificate (if pending)</a:t>
            </a:r>
            <a:endParaRPr sz="1900"/>
          </a:p>
          <a:p>
            <a:pPr marL="228600" lvl="0" indent="-184785" algn="l" rtl="0">
              <a:lnSpc>
                <a:spcPct val="115000"/>
              </a:lnSpc>
              <a:spcBef>
                <a:spcPts val="1000"/>
              </a:spcBef>
              <a:spcAft>
                <a:spcPts val="0"/>
              </a:spcAft>
              <a:buClr>
                <a:srgbClr val="262626"/>
              </a:buClr>
              <a:buSzPts val="1900"/>
              <a:buChar char="•"/>
            </a:pPr>
            <a:r>
              <a:rPr lang="en-US" sz="1900"/>
              <a:t>Respond to inquiries received from</a:t>
            </a:r>
            <a:r>
              <a:rPr lang="en-US" sz="1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 families</a:t>
            </a:r>
            <a:r>
              <a:rPr lang="en-US" sz="1900"/>
              <a:t>, law enforcement, lawyers</a:t>
            </a:r>
            <a:endParaRPr sz="1900"/>
          </a:p>
          <a:p>
            <a:pPr marL="228600" lvl="0" indent="-184785" algn="l" rtl="0">
              <a:lnSpc>
                <a:spcPct val="115000"/>
              </a:lnSpc>
              <a:spcBef>
                <a:spcPts val="1000"/>
              </a:spcBef>
              <a:spcAft>
                <a:spcPts val="0"/>
              </a:spcAft>
              <a:buClr>
                <a:srgbClr val="262626"/>
              </a:buClr>
              <a:buSzPts val="1900"/>
              <a:buChar char="•"/>
            </a:pPr>
            <a:r>
              <a:rPr lang="en-US" sz="1900"/>
              <a:t>Represent office at review committees</a:t>
            </a:r>
            <a:endParaRPr sz="1900"/>
          </a:p>
          <a:p>
            <a:pPr marL="228600" lvl="0" indent="-184785" algn="l" rtl="0">
              <a:lnSpc>
                <a:spcPct val="115000"/>
              </a:lnSpc>
              <a:spcBef>
                <a:spcPts val="1000"/>
              </a:spcBef>
              <a:spcAft>
                <a:spcPts val="0"/>
              </a:spcAft>
              <a:buClr>
                <a:srgbClr val="262626"/>
              </a:buClr>
              <a:buSzPts val="1900"/>
              <a:buChar char="•"/>
            </a:pPr>
            <a:r>
              <a:rPr lang="en-US" sz="1900"/>
              <a:t>Testify to findings in court/depositions</a:t>
            </a:r>
            <a:endParaRPr sz="19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2"/>
          <p:cNvSpPr txBox="1">
            <a:spLocks noGrp="1"/>
          </p:cNvSpPr>
          <p:nvPr>
            <p:ph type="title"/>
          </p:nvPr>
        </p:nvSpPr>
        <p:spPr>
          <a:xfrm>
            <a:off x="628650" y="365125"/>
            <a:ext cx="8515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Step 12: Cause and Manner of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Death</a:t>
            </a:r>
            <a:endParaRPr/>
          </a:p>
        </p:txBody>
      </p:sp>
      <p:sp>
        <p:nvSpPr>
          <p:cNvPr id="290" name="Google Shape;290;p32"/>
          <p:cNvSpPr txBox="1">
            <a:spLocks noGrp="1"/>
          </p:cNvSpPr>
          <p:nvPr>
            <p:ph type="body" idx="1"/>
          </p:nvPr>
        </p:nvSpPr>
        <p:spPr>
          <a:xfrm>
            <a:off x="628650" y="1656273"/>
            <a:ext cx="7886700" cy="4351338"/>
          </a:xfrm>
          <a:prstGeom prst="rect">
            <a:avLst/>
          </a:prstGeom>
          <a:noFill/>
          <a:ln>
            <a:noFill/>
          </a:ln>
        </p:spPr>
        <p:txBody>
          <a:bodyPr spcFirstLastPara="1" wrap="square" lIns="91425" tIns="45700" rIns="91425" bIns="45700" anchor="t" anchorCtr="0">
            <a:normAutofit fontScale="70000" lnSpcReduction="20000"/>
          </a:bodyPr>
          <a:lstStyle/>
          <a:p>
            <a:pPr marL="228600" lvl="0" indent="-182564" algn="l" rtl="0">
              <a:lnSpc>
                <a:spcPct val="115000"/>
              </a:lnSpc>
              <a:spcBef>
                <a:spcPts val="0"/>
              </a:spcBef>
              <a:spcAft>
                <a:spcPts val="0"/>
              </a:spcAft>
              <a:buClr>
                <a:srgbClr val="262626"/>
              </a:buClr>
              <a:buSzPct val="100000"/>
              <a:buChar char="•"/>
            </a:pPr>
            <a:r>
              <a:rPr lang="en-US" sz="2664" b="1"/>
              <a:t>Cause of Death: </a:t>
            </a:r>
            <a:r>
              <a:rPr lang="en-US" sz="2664"/>
              <a:t>the medical condition, disease, or injury that sets into motion a series of events resulting in death</a:t>
            </a:r>
            <a:endParaRPr sz="2664"/>
          </a:p>
          <a:p>
            <a:pPr marL="228600" lvl="0" indent="-182564" algn="l" rtl="0">
              <a:lnSpc>
                <a:spcPct val="115000"/>
              </a:lnSpc>
              <a:spcBef>
                <a:spcPts val="1000"/>
              </a:spcBef>
              <a:spcAft>
                <a:spcPts val="0"/>
              </a:spcAft>
              <a:buClr>
                <a:srgbClr val="262626"/>
              </a:buClr>
              <a:buSzPct val="100000"/>
              <a:buChar char="•"/>
            </a:pPr>
            <a:r>
              <a:rPr lang="en-US" sz="2664" b="1"/>
              <a:t>Manner of Death: </a:t>
            </a:r>
            <a:r>
              <a:rPr lang="en-US" sz="2664"/>
              <a:t>describes the circumstances surrounding how the death occurs</a:t>
            </a:r>
            <a:endParaRPr sz="2664"/>
          </a:p>
          <a:p>
            <a:pPr marL="685800" lvl="1" indent="-206059" algn="l" rtl="0">
              <a:lnSpc>
                <a:spcPct val="115000"/>
              </a:lnSpc>
              <a:spcBef>
                <a:spcPts val="500"/>
              </a:spcBef>
              <a:spcAft>
                <a:spcPts val="0"/>
              </a:spcAft>
              <a:buClr>
                <a:srgbClr val="262626"/>
              </a:buClr>
              <a:buSzPct val="100000"/>
              <a:buChar char="•"/>
            </a:pPr>
            <a:r>
              <a:rPr lang="en-US" sz="2664"/>
              <a:t>Homicide: death at the hands of another</a:t>
            </a:r>
            <a:endParaRPr sz="2664"/>
          </a:p>
          <a:p>
            <a:pPr marL="685800" lvl="1" indent="-206059" algn="l" rtl="0">
              <a:lnSpc>
                <a:spcPct val="115000"/>
              </a:lnSpc>
              <a:spcBef>
                <a:spcPts val="500"/>
              </a:spcBef>
              <a:spcAft>
                <a:spcPts val="0"/>
              </a:spcAft>
              <a:buClr>
                <a:srgbClr val="262626"/>
              </a:buClr>
              <a:buSzPct val="100000"/>
              <a:buChar char="•"/>
            </a:pPr>
            <a:r>
              <a:rPr lang="en-US" sz="2664"/>
              <a:t>Suicide: death at the hands of oneself</a:t>
            </a:r>
            <a:endParaRPr sz="2664"/>
          </a:p>
          <a:p>
            <a:pPr marL="685800" lvl="1" indent="-206059" algn="l" rtl="0">
              <a:lnSpc>
                <a:spcPct val="115000"/>
              </a:lnSpc>
              <a:spcBef>
                <a:spcPts val="500"/>
              </a:spcBef>
              <a:spcAft>
                <a:spcPts val="0"/>
              </a:spcAft>
              <a:buClr>
                <a:srgbClr val="262626"/>
              </a:buClr>
              <a:buSzPct val="100000"/>
              <a:buChar char="•"/>
            </a:pPr>
            <a:r>
              <a:rPr lang="en-US" sz="2664"/>
              <a:t>Accident: unforeseen/unexpected circumstances</a:t>
            </a:r>
            <a:endParaRPr sz="2664"/>
          </a:p>
          <a:p>
            <a:pPr marL="685800" lvl="1" indent="-206059" algn="l" rtl="0">
              <a:lnSpc>
                <a:spcPct val="115000"/>
              </a:lnSpc>
              <a:spcBef>
                <a:spcPts val="500"/>
              </a:spcBef>
              <a:spcAft>
                <a:spcPts val="0"/>
              </a:spcAft>
              <a:buClr>
                <a:srgbClr val="262626"/>
              </a:buClr>
              <a:buSzPct val="100000"/>
              <a:buChar char="•"/>
            </a:pPr>
            <a:r>
              <a:rPr lang="en-US" sz="2664"/>
              <a:t>Natural: disease process or </a:t>
            </a:r>
            <a:r>
              <a:rPr lang="en-US" sz="2664">
                <a:solidFill>
                  <a:srgbClr val="001D35"/>
                </a:solidFill>
                <a:latin typeface="Calibri"/>
                <a:ea typeface="Calibri"/>
                <a:cs typeface="Calibri"/>
                <a:sym typeface="Calibri"/>
              </a:rPr>
              <a:t>s</a:t>
            </a:r>
            <a:r>
              <a:rPr lang="en-US" sz="2664" b="0" i="0">
                <a:solidFill>
                  <a:srgbClr val="001D35"/>
                </a:solidFill>
                <a:latin typeface="Calibri"/>
                <a:ea typeface="Calibri"/>
                <a:cs typeface="Calibri"/>
                <a:sym typeface="Calibri"/>
              </a:rPr>
              <a:t>enescence</a:t>
            </a:r>
            <a:r>
              <a:rPr lang="en-US" sz="2664">
                <a:latin typeface="Calibri"/>
                <a:ea typeface="Calibri"/>
                <a:cs typeface="Calibri"/>
                <a:sym typeface="Calibri"/>
              </a:rPr>
              <a:t> </a:t>
            </a:r>
            <a:endParaRPr sz="2664"/>
          </a:p>
          <a:p>
            <a:pPr marL="685800" lvl="1" indent="-206059" algn="l" rtl="0">
              <a:lnSpc>
                <a:spcPct val="115000"/>
              </a:lnSpc>
              <a:spcBef>
                <a:spcPts val="500"/>
              </a:spcBef>
              <a:spcAft>
                <a:spcPts val="0"/>
              </a:spcAft>
              <a:buClr>
                <a:srgbClr val="262626"/>
              </a:buClr>
              <a:buSzPct val="100000"/>
              <a:buChar char="•"/>
            </a:pPr>
            <a:r>
              <a:rPr lang="en-US" sz="2664"/>
              <a:t>Undetermined: when circumstances remain unclear and/or if two or more manners of death are reasonably possible</a:t>
            </a:r>
            <a:endParaRPr sz="2664"/>
          </a:p>
          <a:p>
            <a:pPr marL="228600" lvl="0" indent="-182564" algn="l" rtl="0">
              <a:lnSpc>
                <a:spcPct val="115000"/>
              </a:lnSpc>
              <a:spcBef>
                <a:spcPts val="1000"/>
              </a:spcBef>
              <a:spcAft>
                <a:spcPts val="0"/>
              </a:spcAft>
              <a:buClr>
                <a:srgbClr val="262626"/>
              </a:buClr>
              <a:buSzPct val="100000"/>
              <a:buChar char="•"/>
            </a:pPr>
            <a:r>
              <a:rPr lang="en-US" sz="2664" b="1" i="1"/>
              <a:t>Note: Death certifications are public health determinations that </a:t>
            </a:r>
            <a:r>
              <a:rPr lang="en-US" sz="2664" b="1" i="1" u="sng"/>
              <a:t>are not legally binding</a:t>
            </a:r>
            <a:endParaRPr sz="2664" b="1" u="sng"/>
          </a:p>
          <a:p>
            <a:pPr marL="0" lvl="0" indent="0" algn="l" rtl="0">
              <a:lnSpc>
                <a:spcPct val="90000"/>
              </a:lnSpc>
              <a:spcBef>
                <a:spcPts val="1000"/>
              </a:spcBef>
              <a:spcAft>
                <a:spcPts val="0"/>
              </a:spcAft>
              <a:buClr>
                <a:srgbClr val="262626"/>
              </a:buClr>
              <a:buSzPct val="100000"/>
              <a:buNone/>
            </a:pPr>
            <a:endParaRPr u="sng"/>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3861fb05b44_0_106"/>
          <p:cNvSpPr txBox="1">
            <a:spLocks noGrp="1"/>
          </p:cNvSpPr>
          <p:nvPr>
            <p:ph type="body" idx="2"/>
          </p:nvPr>
        </p:nvSpPr>
        <p:spPr>
          <a:xfrm>
            <a:off x="2023875" y="4268425"/>
            <a:ext cx="6942000" cy="9348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262626"/>
              </a:buClr>
              <a:buSzPct val="100000"/>
              <a:buNone/>
            </a:pPr>
            <a:r>
              <a:rPr lang="en-US"/>
              <a:t>C</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ase Correction, Appeals</a:t>
            </a:r>
            <a:r>
              <a:rPr lang="en-US"/>
              <a:t> and PIA Requests</a:t>
            </a:r>
            <a:endParaRPr/>
          </a:p>
        </p:txBody>
      </p:sp>
      <p:sp>
        <p:nvSpPr>
          <p:cNvPr id="297" name="Google Shape;297;g3861fb05b44_0_106"/>
          <p:cNvSpPr txBox="1">
            <a:spLocks noGrp="1"/>
          </p:cNvSpPr>
          <p:nvPr>
            <p:ph type="sldNum" idx="4294967295"/>
          </p:nvPr>
        </p:nvSpPr>
        <p:spPr>
          <a:xfrm>
            <a:off x="0" y="6153150"/>
            <a:ext cx="4986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History of the Maryland OCME</a:t>
            </a:r>
            <a:endParaRPr/>
          </a:p>
        </p:txBody>
      </p:sp>
      <p:sp>
        <p:nvSpPr>
          <p:cNvPr id="101" name="Google Shape;101;p3"/>
          <p:cNvSpPr txBox="1">
            <a:spLocks noGrp="1"/>
          </p:cNvSpPr>
          <p:nvPr>
            <p:ph type="body" idx="1"/>
          </p:nvPr>
        </p:nvSpPr>
        <p:spPr>
          <a:xfrm>
            <a:off x="628650" y="1359559"/>
            <a:ext cx="7886700" cy="4984500"/>
          </a:xfrm>
          <a:prstGeom prst="rect">
            <a:avLst/>
          </a:prstGeom>
          <a:noFill/>
          <a:ln>
            <a:noFill/>
          </a:ln>
        </p:spPr>
        <p:txBody>
          <a:bodyPr spcFirstLastPara="1" wrap="square" lIns="91425" tIns="45700" rIns="91425" bIns="45700" anchor="t" anchorCtr="0">
            <a:normAutofit/>
          </a:bodyPr>
          <a:lstStyle/>
          <a:p>
            <a:pPr marL="457200" lvl="0" indent="-386715" algn="l" rtl="0">
              <a:lnSpc>
                <a:spcPct val="95000"/>
              </a:lnSpc>
              <a:spcBef>
                <a:spcPts val="0"/>
              </a:spcBef>
              <a:spcAft>
                <a:spcPts val="0"/>
              </a:spcAft>
              <a:buSzPts val="2490"/>
              <a:buChar char="•"/>
            </a:pPr>
            <a:r>
              <a:rPr lang="en-US" sz="2490"/>
              <a:t>1939: Established first statewide ME system in US</a:t>
            </a:r>
            <a:endParaRPr sz="2490"/>
          </a:p>
          <a:p>
            <a:pPr marL="914400" lvl="1" indent="-363219" algn="l" rtl="0">
              <a:lnSpc>
                <a:spcPct val="95000"/>
              </a:lnSpc>
              <a:spcBef>
                <a:spcPts val="0"/>
              </a:spcBef>
              <a:spcAft>
                <a:spcPts val="0"/>
              </a:spcAft>
              <a:buSzPts val="2120"/>
              <a:buChar char="•"/>
            </a:pPr>
            <a:r>
              <a:rPr lang="en-US" sz="2120"/>
              <a:t>Postmortem Examiners Commission (PMEC) formed</a:t>
            </a:r>
            <a:endParaRPr sz="1842"/>
          </a:p>
          <a:p>
            <a:pPr marL="914400" lvl="1" indent="-364059" algn="l" rtl="0">
              <a:lnSpc>
                <a:spcPct val="95000"/>
              </a:lnSpc>
              <a:spcBef>
                <a:spcPts val="0"/>
              </a:spcBef>
              <a:spcAft>
                <a:spcPts val="0"/>
              </a:spcAft>
              <a:buSzPts val="2133"/>
              <a:buChar char="•"/>
            </a:pPr>
            <a:r>
              <a:rPr lang="en-US" sz="2133"/>
              <a:t>In 2023 MDH became responsible for staffing and OCME funding</a:t>
            </a:r>
            <a:endParaRPr sz="2780"/>
          </a:p>
          <a:p>
            <a:pPr marL="457200" lvl="0" indent="-386715" algn="l" rtl="0">
              <a:lnSpc>
                <a:spcPct val="95000"/>
              </a:lnSpc>
              <a:spcBef>
                <a:spcPts val="0"/>
              </a:spcBef>
              <a:spcAft>
                <a:spcPts val="0"/>
              </a:spcAft>
              <a:buSzPts val="2490"/>
              <a:buChar char="•"/>
            </a:pPr>
            <a:r>
              <a:rPr lang="en-US" sz="2490"/>
              <a:t>Defined in statute as independent agency</a:t>
            </a:r>
            <a:endParaRPr sz="2490"/>
          </a:p>
          <a:p>
            <a:pPr marL="914400" lvl="1" indent="-363219" algn="l" rtl="0">
              <a:lnSpc>
                <a:spcPct val="95000"/>
              </a:lnSpc>
              <a:spcBef>
                <a:spcPts val="0"/>
              </a:spcBef>
              <a:spcAft>
                <a:spcPts val="0"/>
              </a:spcAft>
              <a:buSzPts val="2120"/>
              <a:buChar char="•"/>
            </a:pPr>
            <a:r>
              <a:rPr lang="en-US" sz="2120"/>
              <a:t>Health General Title 5</a:t>
            </a:r>
            <a:endParaRPr sz="2120"/>
          </a:p>
          <a:p>
            <a:pPr marL="914400" lvl="1" indent="-345598" algn="l" rtl="0">
              <a:lnSpc>
                <a:spcPct val="95000"/>
              </a:lnSpc>
              <a:spcBef>
                <a:spcPts val="0"/>
              </a:spcBef>
              <a:spcAft>
                <a:spcPts val="0"/>
              </a:spcAft>
              <a:buSzPts val="1842"/>
              <a:buChar char="•"/>
            </a:pPr>
            <a:r>
              <a:rPr lang="en-US" sz="1842"/>
              <a:t>HG5-309(d)(iv)</a:t>
            </a:r>
            <a:r>
              <a:rPr lang="en-US" sz="1842">
                <a:highlight>
                  <a:srgbClr val="FFFFFF"/>
                </a:highlight>
              </a:rPr>
              <a:t>: </a:t>
            </a:r>
            <a:r>
              <a:rPr lang="en-US" sz="1842" i="1">
                <a:solidFill>
                  <a:schemeClr val="dk1"/>
                </a:solidFill>
                <a:highlight>
                  <a:srgbClr val="FFFFFF"/>
                </a:highlight>
              </a:rPr>
              <a:t>The Department and the Committee may not interfere with the clinical findings or conclusions prepared under subparagraphs (i) and (ii) of this paragraph.</a:t>
            </a:r>
            <a:endParaRPr sz="2120"/>
          </a:p>
          <a:p>
            <a:pPr marL="457200" lvl="0" indent="-386715" algn="l" rtl="0">
              <a:lnSpc>
                <a:spcPct val="95000"/>
              </a:lnSpc>
              <a:spcBef>
                <a:spcPts val="0"/>
              </a:spcBef>
              <a:spcAft>
                <a:spcPts val="0"/>
              </a:spcAft>
              <a:buSzPts val="2490"/>
              <a:buChar char="•"/>
            </a:pPr>
            <a:r>
              <a:rPr lang="en-US" sz="2490"/>
              <a:t>Postmortem Examiner’s </a:t>
            </a:r>
            <a:r>
              <a:rPr lang="en-US" sz="2490" i="1" u="sng"/>
              <a:t>Committee</a:t>
            </a:r>
            <a:r>
              <a:rPr lang="en-US" sz="2490"/>
              <a:t>: </a:t>
            </a:r>
            <a:endParaRPr sz="2490"/>
          </a:p>
          <a:p>
            <a:pPr marL="914400" lvl="1" indent="-363219" algn="l" rtl="0">
              <a:lnSpc>
                <a:spcPct val="95000"/>
              </a:lnSpc>
              <a:spcBef>
                <a:spcPts val="0"/>
              </a:spcBef>
              <a:spcAft>
                <a:spcPts val="0"/>
              </a:spcAft>
              <a:buSzPts val="2120"/>
              <a:buChar char="•"/>
            </a:pPr>
            <a:r>
              <a:rPr lang="en-US" sz="2120"/>
              <a:t>The legislative changes in 2023 effectively removed the Commission’s statutory authority, including its ability to approve appointments and policy changes, placing those powers with the Chief Medical Examiner and the Secretary of Health.</a:t>
            </a:r>
            <a:endParaRPr sz="212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3861fb05b44_0_40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 5-309(d)(2) — Review and Appeals</a:t>
            </a:r>
            <a:endParaRPr/>
          </a:p>
        </p:txBody>
      </p:sp>
      <p:sp>
        <p:nvSpPr>
          <p:cNvPr id="304" name="Google Shape;304;g3861fb05b44_0_406"/>
          <p:cNvSpPr txBox="1">
            <a:spLocks noGrp="1"/>
          </p:cNvSpPr>
          <p:nvPr>
            <p:ph type="body" idx="1"/>
          </p:nvPr>
        </p:nvSpPr>
        <p:spPr>
          <a:xfrm>
            <a:off x="737485" y="1546460"/>
            <a:ext cx="7029600" cy="4399800"/>
          </a:xfrm>
          <a:prstGeom prst="rect">
            <a:avLst/>
          </a:prstGeom>
          <a:noFill/>
          <a:ln>
            <a:noFill/>
          </a:ln>
        </p:spPr>
        <p:txBody>
          <a:bodyPr spcFirstLastPara="1" wrap="square" lIns="91425" tIns="45700" rIns="91425" bIns="45700" anchor="t" anchorCtr="0">
            <a:normAutofit fontScale="62500"/>
          </a:bodyPr>
          <a:lstStyle/>
          <a:p>
            <a:pPr marL="457200" lvl="0" indent="-361306" algn="l" rtl="0">
              <a:lnSpc>
                <a:spcPct val="115000"/>
              </a:lnSpc>
              <a:spcBef>
                <a:spcPts val="0"/>
              </a:spcBef>
              <a:spcAft>
                <a:spcPts val="0"/>
              </a:spcAft>
              <a:buSzPct val="100000"/>
              <a:buChar char="•"/>
            </a:pPr>
            <a:r>
              <a:rPr lang="en-US" sz="3343"/>
              <a:t>A person in interest (as defined in General Provisions § 4–101) may request a correction to the cause or manner of death within </a:t>
            </a:r>
            <a:r>
              <a:rPr lang="en-US" sz="3343" b="1"/>
              <a:t>180</a:t>
            </a:r>
            <a:r>
              <a:rPr lang="en-US" sz="3343"/>
              <a:t> </a:t>
            </a:r>
            <a:r>
              <a:rPr lang="en-US" sz="3343" b="1"/>
              <a:t>days</a:t>
            </a:r>
            <a:r>
              <a:rPr lang="en-US" sz="3343"/>
              <a:t>, except in homicide cases.</a:t>
            </a:r>
            <a:endParaRPr sz="3343"/>
          </a:p>
          <a:p>
            <a:pPr marL="457200" lvl="0" indent="-361306" algn="l" rtl="0">
              <a:lnSpc>
                <a:spcPct val="115000"/>
              </a:lnSpc>
              <a:spcBef>
                <a:spcPts val="1000"/>
              </a:spcBef>
              <a:spcAft>
                <a:spcPts val="0"/>
              </a:spcAft>
              <a:buSzPct val="100000"/>
              <a:buChar char="•"/>
            </a:pPr>
            <a:r>
              <a:rPr lang="en-US" sz="3343"/>
              <a:t>If denied by the Chief Medical Examiner, the person may appeal to the Secretary of Health, who shall refer the case to the Office of Administrative Hearings (OAH).</a:t>
            </a:r>
            <a:endParaRPr sz="3343"/>
          </a:p>
          <a:p>
            <a:pPr marL="457200" lvl="0" indent="-361306" algn="l" rtl="0">
              <a:lnSpc>
                <a:spcPct val="115000"/>
              </a:lnSpc>
              <a:spcBef>
                <a:spcPts val="1000"/>
              </a:spcBef>
              <a:spcAft>
                <a:spcPts val="0"/>
              </a:spcAft>
              <a:buSzPct val="100000"/>
              <a:buChar char="•"/>
            </a:pPr>
            <a:r>
              <a:rPr lang="en-US" sz="3343"/>
              <a:t>The Administrative Law Judge (ALJ) submits findings to the Secretary, who may:</a:t>
            </a:r>
            <a:endParaRPr sz="3343"/>
          </a:p>
          <a:p>
            <a:pPr marL="914400" lvl="1" indent="-345431" algn="l" rtl="0">
              <a:lnSpc>
                <a:spcPct val="115000"/>
              </a:lnSpc>
              <a:spcBef>
                <a:spcPts val="0"/>
              </a:spcBef>
              <a:spcAft>
                <a:spcPts val="0"/>
              </a:spcAft>
              <a:buSzPct val="100000"/>
              <a:buChar char="•"/>
            </a:pPr>
            <a:r>
              <a:rPr lang="en-US" sz="2943"/>
              <a:t>Adopt the ALJ’s findings, or</a:t>
            </a:r>
            <a:endParaRPr sz="2943"/>
          </a:p>
          <a:p>
            <a:pPr marL="914400" lvl="1" indent="-345431" algn="l" rtl="0">
              <a:lnSpc>
                <a:spcPct val="115000"/>
              </a:lnSpc>
              <a:spcBef>
                <a:spcPts val="0"/>
              </a:spcBef>
              <a:spcAft>
                <a:spcPts val="0"/>
              </a:spcAft>
              <a:buSzPct val="100000"/>
              <a:buChar char="•"/>
            </a:pPr>
            <a:r>
              <a:rPr lang="en-US" sz="2943"/>
              <a:t>Reject them and affirm the original OCME findings.</a:t>
            </a:r>
            <a:endParaRPr sz="2943"/>
          </a:p>
          <a:p>
            <a:pPr marL="228600" lvl="0" indent="-90804" algn="l" rtl="0">
              <a:lnSpc>
                <a:spcPct val="90000"/>
              </a:lnSpc>
              <a:spcBef>
                <a:spcPts val="1000"/>
              </a:spcBef>
              <a:spcAft>
                <a:spcPts val="0"/>
              </a:spcAft>
              <a:buClr>
                <a:srgbClr val="262626"/>
              </a:buClr>
              <a:buSzPct val="100000"/>
              <a:buNone/>
            </a:pPr>
            <a:endParaRPr/>
          </a:p>
        </p:txBody>
      </p:sp>
      <p:sp>
        <p:nvSpPr>
          <p:cNvPr id="305" name="Google Shape;305;g3861fb05b44_0_406"/>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3861fb05b44_0_121"/>
          <p:cNvSpPr txBox="1">
            <a:spLocks noGrp="1"/>
          </p:cNvSpPr>
          <p:nvPr>
            <p:ph type="title"/>
          </p:nvPr>
        </p:nvSpPr>
        <p:spPr>
          <a:xfrm>
            <a:off x="628650" y="365125"/>
            <a:ext cx="8386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Health Gen. § 5-309(d)(2)(vi) — Required Notifications</a:t>
            </a:r>
            <a:endParaRPr/>
          </a:p>
        </p:txBody>
      </p:sp>
      <p:sp>
        <p:nvSpPr>
          <p:cNvPr id="312" name="Google Shape;312;g3861fb05b44_0_121"/>
          <p:cNvSpPr txBox="1">
            <a:spLocks noGrp="1"/>
          </p:cNvSpPr>
          <p:nvPr>
            <p:ph type="body" idx="1"/>
          </p:nvPr>
        </p:nvSpPr>
        <p:spPr>
          <a:xfrm>
            <a:off x="422898" y="1619875"/>
            <a:ext cx="8144400" cy="4399800"/>
          </a:xfrm>
          <a:prstGeom prst="rect">
            <a:avLst/>
          </a:prstGeom>
          <a:noFill/>
          <a:ln>
            <a:noFill/>
          </a:ln>
        </p:spPr>
        <p:txBody>
          <a:bodyPr spcFirstLastPara="1" wrap="square" lIns="91425" tIns="45700" rIns="91425" bIns="45700" anchor="t" anchorCtr="0">
            <a:normAutofit fontScale="70000" lnSpcReduction="10000"/>
          </a:bodyPr>
          <a:lstStyle/>
          <a:p>
            <a:pPr marL="457200" lvl="0" indent="-355282" algn="l" rtl="0">
              <a:lnSpc>
                <a:spcPct val="115000"/>
              </a:lnSpc>
              <a:spcBef>
                <a:spcPts val="1000"/>
              </a:spcBef>
              <a:spcAft>
                <a:spcPts val="0"/>
              </a:spcAft>
              <a:buSzPct val="100000"/>
              <a:buChar char="•"/>
            </a:pPr>
            <a:r>
              <a:rPr lang="en-US" sz="2850"/>
              <a:t>If a final decision following administrative hearing changes the manner or cause of death to Undetermined or Homicide:</a:t>
            </a:r>
            <a:endParaRPr sz="2850"/>
          </a:p>
          <a:p>
            <a:pPr marL="914400" lvl="1" indent="-355282" algn="l" rtl="0">
              <a:lnSpc>
                <a:spcPct val="115000"/>
              </a:lnSpc>
              <a:spcBef>
                <a:spcPts val="0"/>
              </a:spcBef>
              <a:spcAft>
                <a:spcPts val="0"/>
              </a:spcAft>
              <a:buSzPct val="100000"/>
              <a:buChar char="•"/>
            </a:pPr>
            <a:r>
              <a:rPr lang="en-US" sz="2850"/>
              <a:t>The OCME must notify the State’s Attorney and local law enforcement in the jurisdiction of death.</a:t>
            </a:r>
            <a:endParaRPr sz="2850"/>
          </a:p>
          <a:p>
            <a:pPr marL="914400" lvl="1" indent="-355282" algn="l" rtl="0">
              <a:lnSpc>
                <a:spcPct val="115000"/>
              </a:lnSpc>
              <a:spcBef>
                <a:spcPts val="0"/>
              </a:spcBef>
              <a:spcAft>
                <a:spcPts val="0"/>
              </a:spcAft>
              <a:buSzPct val="100000"/>
              <a:buChar char="•"/>
            </a:pPr>
            <a:r>
              <a:rPr lang="en-US" sz="2850"/>
              <a:t>The Secretary must provide the person in interest with a certified amended death certificate at no cost.</a:t>
            </a:r>
            <a:endParaRPr sz="2850"/>
          </a:p>
          <a:p>
            <a:pPr marL="457200" lvl="0" indent="-355282" algn="l" rtl="0">
              <a:lnSpc>
                <a:spcPct val="115000"/>
              </a:lnSpc>
              <a:spcBef>
                <a:spcPts val="0"/>
              </a:spcBef>
              <a:spcAft>
                <a:spcPts val="0"/>
              </a:spcAft>
              <a:buSzPct val="100000"/>
              <a:buChar char="•"/>
            </a:pPr>
            <a:r>
              <a:rPr lang="en-US" sz="2850"/>
              <a:t>Additional Provisions:</a:t>
            </a:r>
            <a:endParaRPr sz="2850"/>
          </a:p>
          <a:p>
            <a:pPr marL="914400" lvl="1" indent="-355282" algn="l" rtl="0">
              <a:lnSpc>
                <a:spcPct val="115000"/>
              </a:lnSpc>
              <a:spcBef>
                <a:spcPts val="0"/>
              </a:spcBef>
              <a:spcAft>
                <a:spcPts val="0"/>
              </a:spcAft>
              <a:buSzPct val="100000"/>
              <a:buChar char="•"/>
            </a:pPr>
            <a:r>
              <a:rPr lang="en-US" sz="2850"/>
              <a:t>The decision does not affect insurance claims or create presumptions of liability.</a:t>
            </a:r>
            <a:endParaRPr sz="2850"/>
          </a:p>
          <a:p>
            <a:pPr marL="914400" lvl="1" indent="-355282" algn="l" rtl="0">
              <a:lnSpc>
                <a:spcPct val="115000"/>
              </a:lnSpc>
              <a:spcBef>
                <a:spcPts val="0"/>
              </a:spcBef>
              <a:spcAft>
                <a:spcPts val="0"/>
              </a:spcAft>
              <a:buSzPct val="100000"/>
              <a:buChar char="•"/>
            </a:pPr>
            <a:r>
              <a:rPr lang="en-US" sz="2850"/>
              <a:t>Costs:</a:t>
            </a:r>
            <a:endParaRPr sz="2850"/>
          </a:p>
          <a:p>
            <a:pPr marL="1371600" lvl="2" indent="-355282" algn="l" rtl="0">
              <a:lnSpc>
                <a:spcPct val="115000"/>
              </a:lnSpc>
              <a:spcBef>
                <a:spcPts val="0"/>
              </a:spcBef>
              <a:spcAft>
                <a:spcPts val="0"/>
              </a:spcAft>
              <a:buSzPct val="100000"/>
              <a:buChar char="•"/>
            </a:pPr>
            <a:r>
              <a:rPr lang="en-US" sz="2850"/>
              <a:t>If OCME findings are upheld → Appellant pays hearing costs.</a:t>
            </a:r>
            <a:endParaRPr sz="2850"/>
          </a:p>
          <a:p>
            <a:pPr marL="1371600" lvl="2" indent="-355282" algn="l" rtl="0">
              <a:lnSpc>
                <a:spcPct val="115000"/>
              </a:lnSpc>
              <a:spcBef>
                <a:spcPts val="0"/>
              </a:spcBef>
              <a:spcAft>
                <a:spcPts val="0"/>
              </a:spcAft>
              <a:buSzPct val="100000"/>
              <a:buChar char="•"/>
            </a:pPr>
            <a:r>
              <a:rPr lang="en-US" sz="2850"/>
              <a:t>If overturned → Department pays.</a:t>
            </a:r>
            <a:endParaRPr sz="2850"/>
          </a:p>
          <a:p>
            <a:pPr marL="228600" lvl="0" indent="-90804" algn="l" rtl="0">
              <a:lnSpc>
                <a:spcPct val="90000"/>
              </a:lnSpc>
              <a:spcBef>
                <a:spcPts val="1000"/>
              </a:spcBef>
              <a:spcAft>
                <a:spcPts val="0"/>
              </a:spcAft>
              <a:buClr>
                <a:srgbClr val="262626"/>
              </a:buClr>
              <a:buSzPct val="100000"/>
              <a:buNone/>
            </a:pPr>
            <a:endParaRPr/>
          </a:p>
        </p:txBody>
      </p:sp>
      <p:sp>
        <p:nvSpPr>
          <p:cNvPr id="313" name="Google Shape;313;g3861fb05b44_0_121"/>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861fb05b44_0_1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Public Information Act (PIA) &amp; OCME Disclosure</a:t>
            </a:r>
            <a:endParaRPr/>
          </a:p>
        </p:txBody>
      </p:sp>
      <p:sp>
        <p:nvSpPr>
          <p:cNvPr id="320" name="Google Shape;320;g3861fb05b44_0_113"/>
          <p:cNvSpPr txBox="1">
            <a:spLocks noGrp="1"/>
          </p:cNvSpPr>
          <p:nvPr>
            <p:ph type="body" idx="1"/>
          </p:nvPr>
        </p:nvSpPr>
        <p:spPr>
          <a:xfrm>
            <a:off x="628650" y="1415498"/>
            <a:ext cx="7029600" cy="5102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1900" b="1"/>
              <a:t>Legal Framework</a:t>
            </a:r>
            <a:endParaRPr sz="1900" b="1"/>
          </a:p>
          <a:p>
            <a:pPr marL="914400" lvl="1" indent="-349250" algn="l" rtl="0">
              <a:lnSpc>
                <a:spcPct val="100000"/>
              </a:lnSpc>
              <a:spcBef>
                <a:spcPts val="0"/>
              </a:spcBef>
              <a:spcAft>
                <a:spcPts val="0"/>
              </a:spcAft>
              <a:buSzPts val="1900"/>
              <a:buChar char="•"/>
            </a:pPr>
            <a:r>
              <a:rPr lang="en-US" sz="1900"/>
              <a:t>General Provisions Art. §§ 4-101 et seq. (formerly SG §§ 10-611–628)</a:t>
            </a:r>
            <a:endParaRPr sz="1900"/>
          </a:p>
          <a:p>
            <a:pPr marL="914400" lvl="1" indent="-349250" algn="l" rtl="0">
              <a:lnSpc>
                <a:spcPct val="100000"/>
              </a:lnSpc>
              <a:spcBef>
                <a:spcPts val="0"/>
              </a:spcBef>
              <a:spcAft>
                <a:spcPts val="0"/>
              </a:spcAft>
              <a:buSzPts val="1900"/>
              <a:buChar char="•"/>
            </a:pPr>
            <a:r>
              <a:rPr lang="en-US" sz="1900"/>
              <a:t>Health–General § 5-310 – OCME recordkeeping</a:t>
            </a:r>
            <a:endParaRPr sz="1900"/>
          </a:p>
          <a:p>
            <a:pPr marL="914400" lvl="1" indent="-349250" algn="l" rtl="0">
              <a:lnSpc>
                <a:spcPct val="100000"/>
              </a:lnSpc>
              <a:spcBef>
                <a:spcPts val="0"/>
              </a:spcBef>
              <a:spcAft>
                <a:spcPts val="0"/>
              </a:spcAft>
              <a:buSzPts val="1900"/>
              <a:buChar char="•"/>
            </a:pPr>
            <a:r>
              <a:rPr lang="en-US" sz="1900"/>
              <a:t>COMAR 10.35.01.14 – Release of OCME records</a:t>
            </a:r>
            <a:endParaRPr sz="1900"/>
          </a:p>
          <a:p>
            <a:pPr marL="0" lvl="0" indent="0" algn="l" rtl="0">
              <a:lnSpc>
                <a:spcPct val="100000"/>
              </a:lnSpc>
              <a:spcBef>
                <a:spcPts val="1000"/>
              </a:spcBef>
              <a:spcAft>
                <a:spcPts val="0"/>
              </a:spcAft>
              <a:buNone/>
            </a:pPr>
            <a:r>
              <a:rPr lang="en-US" sz="1900" b="1">
                <a:solidFill>
                  <a:schemeClr val="dk1"/>
                </a:solidFill>
              </a:rPr>
              <a:t>Releasable</a:t>
            </a:r>
            <a:endParaRPr sz="1900" b="1">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Cause &amp; manner of death</a:t>
            </a:r>
            <a:endParaRPr sz="1900">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Autopsy reports (unless exempt due to SAO request)</a:t>
            </a:r>
            <a:endParaRPr sz="1900">
              <a:solidFill>
                <a:schemeClr val="dk1"/>
              </a:solidFill>
            </a:endParaRPr>
          </a:p>
          <a:p>
            <a:pPr marL="0" lvl="0" indent="0" algn="l" rtl="0">
              <a:lnSpc>
                <a:spcPct val="100000"/>
              </a:lnSpc>
              <a:spcBef>
                <a:spcPts val="1000"/>
              </a:spcBef>
              <a:spcAft>
                <a:spcPts val="0"/>
              </a:spcAft>
              <a:buNone/>
            </a:pPr>
            <a:r>
              <a:rPr lang="en-US" sz="1900" b="1">
                <a:solidFill>
                  <a:schemeClr val="dk1"/>
                </a:solidFill>
              </a:rPr>
              <a:t>Restricted / Exempt</a:t>
            </a:r>
            <a:r>
              <a:rPr lang="en-US" sz="1900">
                <a:solidFill>
                  <a:schemeClr val="dk1"/>
                </a:solidFill>
              </a:rPr>
              <a:t> </a:t>
            </a:r>
            <a:r>
              <a:rPr lang="en-US" sz="1900" i="1">
                <a:solidFill>
                  <a:schemeClr val="dk1"/>
                </a:solidFill>
              </a:rPr>
              <a:t>(GP §§ 4-301 to 4-357)</a:t>
            </a:r>
            <a:endParaRPr sz="1900" i="1">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Medical or psychological information (§ 4-304)</a:t>
            </a:r>
            <a:endParaRPr sz="1900">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Law-enforcement investigatory records (§ 4-351)</a:t>
            </a:r>
            <a:endParaRPr sz="1900">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Personal privacy or confidential source material (§ 4-331)</a:t>
            </a:r>
            <a:endParaRPr sz="1900">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Attorney-client / deliberative records (§ 4-301, § 4-344)</a:t>
            </a:r>
            <a:endParaRPr sz="1900">
              <a:solidFill>
                <a:schemeClr val="dk1"/>
              </a:solidFill>
            </a:endParaRPr>
          </a:p>
          <a:p>
            <a:pPr marL="914400" lvl="1" indent="-349250" algn="l" rtl="0">
              <a:lnSpc>
                <a:spcPct val="100000"/>
              </a:lnSpc>
              <a:spcBef>
                <a:spcPts val="0"/>
              </a:spcBef>
              <a:spcAft>
                <a:spcPts val="0"/>
              </a:spcAft>
              <a:buClr>
                <a:schemeClr val="dk1"/>
              </a:buClr>
              <a:buSzPts val="1900"/>
              <a:buChar char="•"/>
            </a:pPr>
            <a:r>
              <a:rPr lang="en-US" sz="1900">
                <a:solidFill>
                  <a:schemeClr val="dk1"/>
                </a:solidFill>
              </a:rPr>
              <a:t>Autopsy photos, slides, tissues (COMAR 10.35.01.14 E)</a:t>
            </a:r>
            <a:endParaRPr sz="1900"/>
          </a:p>
        </p:txBody>
      </p:sp>
      <p:sp>
        <p:nvSpPr>
          <p:cNvPr id="321" name="Google Shape;321;g3861fb05b44_0_113"/>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3a08ba2b1f7_1_36"/>
          <p:cNvSpPr txBox="1">
            <a:spLocks noGrp="1"/>
          </p:cNvSpPr>
          <p:nvPr>
            <p:ph type="body" idx="2"/>
          </p:nvPr>
        </p:nvSpPr>
        <p:spPr>
          <a:xfrm>
            <a:off x="2001838" y="4248708"/>
            <a:ext cx="7142100" cy="9348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262626"/>
              </a:buClr>
              <a:buSzPct val="100000"/>
              <a:buNone/>
            </a:pPr>
            <a:r>
              <a:rPr lang="en-US"/>
              <a:t>Opinions in Forensic Medicine </a:t>
            </a:r>
            <a:endParaRPr/>
          </a:p>
        </p:txBody>
      </p:sp>
      <p:sp>
        <p:nvSpPr>
          <p:cNvPr id="328" name="Google Shape;328;g3a08ba2b1f7_1_36"/>
          <p:cNvSpPr txBox="1">
            <a:spLocks noGrp="1"/>
          </p:cNvSpPr>
          <p:nvPr>
            <p:ph type="sldNum" idx="4294967295"/>
          </p:nvPr>
        </p:nvSpPr>
        <p:spPr>
          <a:xfrm>
            <a:off x="0" y="6153150"/>
            <a:ext cx="4986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3a08ba2b1f7_1_4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“But-For” Principle – Core Definition</a:t>
            </a:r>
            <a:endParaRPr/>
          </a:p>
        </p:txBody>
      </p:sp>
      <p:sp>
        <p:nvSpPr>
          <p:cNvPr id="335" name="Google Shape;335;g3a08ba2b1f7_1_42"/>
          <p:cNvSpPr txBox="1">
            <a:spLocks noGrp="1"/>
          </p:cNvSpPr>
          <p:nvPr>
            <p:ph type="body" idx="1"/>
          </p:nvPr>
        </p:nvSpPr>
        <p:spPr>
          <a:xfrm>
            <a:off x="577711" y="1690689"/>
            <a:ext cx="8190900" cy="4142100"/>
          </a:xfrm>
          <a:prstGeom prst="rect">
            <a:avLst/>
          </a:prstGeom>
          <a:noFill/>
          <a:ln>
            <a:noFill/>
          </a:ln>
        </p:spPr>
        <p:txBody>
          <a:bodyPr spcFirstLastPara="1" wrap="square" lIns="91425" tIns="45700" rIns="91425" bIns="45700" anchor="t" anchorCtr="0">
            <a:normAutofit/>
          </a:bodyPr>
          <a:lstStyle/>
          <a:p>
            <a:pPr marL="228600" lvl="0" indent="-216534" algn="l" rtl="0">
              <a:lnSpc>
                <a:spcPct val="100000"/>
              </a:lnSpc>
              <a:spcBef>
                <a:spcPts val="0"/>
              </a:spcBef>
              <a:spcAft>
                <a:spcPts val="0"/>
              </a:spcAft>
              <a:buClr>
                <a:srgbClr val="262626"/>
              </a:buClr>
              <a:buSzPts val="2400"/>
              <a:buChar char="•"/>
            </a:pPr>
            <a:r>
              <a:rPr lang="en-US" sz="2400"/>
              <a:t>What it Means</a:t>
            </a:r>
            <a:endParaRPr sz="2400"/>
          </a:p>
          <a:p>
            <a:pPr marL="685800" lvl="1" indent="-228600" algn="l" rtl="0">
              <a:lnSpc>
                <a:spcPct val="100000"/>
              </a:lnSpc>
              <a:spcBef>
                <a:spcPts val="0"/>
              </a:spcBef>
              <a:spcAft>
                <a:spcPts val="0"/>
              </a:spcAft>
              <a:buSzPts val="2400"/>
              <a:buChar char="•"/>
            </a:pPr>
            <a:r>
              <a:rPr lang="en-US"/>
              <a:t>The but-for principle tests whether a specific injury, condition, or event directly caused death.</a:t>
            </a:r>
            <a:endParaRPr/>
          </a:p>
          <a:p>
            <a:pPr marL="685800" lvl="1" indent="-228600" algn="l" rtl="0">
              <a:lnSpc>
                <a:spcPct val="100000"/>
              </a:lnSpc>
              <a:spcBef>
                <a:spcPts val="0"/>
              </a:spcBef>
              <a:spcAft>
                <a:spcPts val="0"/>
              </a:spcAft>
              <a:buSzPts val="2400"/>
              <a:buChar char="•"/>
            </a:pPr>
            <a:r>
              <a:rPr lang="en-US"/>
              <a:t>It asks:</a:t>
            </a:r>
            <a:endParaRPr/>
          </a:p>
          <a:p>
            <a:pPr marL="1143000" lvl="2" indent="-228600" algn="l" rtl="0">
              <a:lnSpc>
                <a:spcPct val="100000"/>
              </a:lnSpc>
              <a:spcBef>
                <a:spcPts val="0"/>
              </a:spcBef>
              <a:spcAft>
                <a:spcPts val="0"/>
              </a:spcAft>
              <a:buSzPts val="2400"/>
              <a:buChar char="•"/>
            </a:pPr>
            <a:r>
              <a:rPr lang="en-US"/>
              <a:t>“Would the death have occurred </a:t>
            </a:r>
            <a:r>
              <a:rPr lang="en-US" i="1"/>
              <a:t>but for</a:t>
            </a:r>
            <a:r>
              <a:rPr lang="en-US"/>
              <a:t> this injury or condition?”</a:t>
            </a:r>
            <a:endParaRPr/>
          </a:p>
          <a:p>
            <a:pPr marL="0" lvl="0" indent="0" algn="l" rtl="0">
              <a:lnSpc>
                <a:spcPct val="100000"/>
              </a:lnSpc>
              <a:spcBef>
                <a:spcPts val="0"/>
              </a:spcBef>
              <a:spcAft>
                <a:spcPts val="0"/>
              </a:spcAft>
              <a:buNone/>
            </a:pPr>
            <a:r>
              <a:rPr lang="en-US" sz="2400" b="1">
                <a:solidFill>
                  <a:schemeClr val="dk1"/>
                </a:solidFill>
              </a:rPr>
              <a:t>Key Concept:</a:t>
            </a:r>
            <a:endParaRPr sz="2400" b="1">
              <a:solidFill>
                <a:schemeClr val="dk1"/>
              </a:solidFill>
            </a:endParaRPr>
          </a:p>
          <a:p>
            <a:pPr marL="914400" lvl="0" indent="0" algn="l" rtl="0">
              <a:lnSpc>
                <a:spcPct val="100000"/>
              </a:lnSpc>
              <a:spcBef>
                <a:spcPts val="0"/>
              </a:spcBef>
              <a:spcAft>
                <a:spcPts val="0"/>
              </a:spcAft>
              <a:buNone/>
            </a:pPr>
            <a:r>
              <a:rPr lang="en-US" sz="2400">
                <a:solidFill>
                  <a:schemeClr val="dk1"/>
                </a:solidFill>
              </a:rPr>
              <a:t>If the death would </a:t>
            </a:r>
            <a:r>
              <a:rPr lang="en-US" sz="2400" b="1">
                <a:solidFill>
                  <a:schemeClr val="dk1"/>
                </a:solidFill>
              </a:rPr>
              <a:t>not </a:t>
            </a:r>
            <a:r>
              <a:rPr lang="en-US" sz="2400">
                <a:solidFill>
                  <a:schemeClr val="dk1"/>
                </a:solidFill>
              </a:rPr>
              <a:t>have occurred</a:t>
            </a:r>
            <a:r>
              <a:rPr lang="en-US" sz="2400" b="1">
                <a:solidFill>
                  <a:schemeClr val="dk1"/>
                </a:solidFill>
              </a:rPr>
              <a:t> but for</a:t>
            </a:r>
            <a:r>
              <a:rPr lang="en-US" sz="2400">
                <a:solidFill>
                  <a:schemeClr val="dk1"/>
                </a:solidFill>
              </a:rPr>
              <a:t> that event → the event should most appropriately be included in the </a:t>
            </a:r>
            <a:r>
              <a:rPr lang="en-US" sz="2400" b="1">
                <a:solidFill>
                  <a:schemeClr val="dk1"/>
                </a:solidFill>
              </a:rPr>
              <a:t>cause of death</a:t>
            </a:r>
            <a:r>
              <a:rPr lang="en-US" sz="2400">
                <a:solidFill>
                  <a:schemeClr val="dk1"/>
                </a:solidFill>
              </a:rPr>
              <a:t>.</a:t>
            </a:r>
            <a:endParaRPr sz="2400"/>
          </a:p>
        </p:txBody>
      </p:sp>
      <p:sp>
        <p:nvSpPr>
          <p:cNvPr id="336" name="Google Shape;336;g3a08ba2b1f7_1_42"/>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g3a5720e048a_0_1"/>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400"/>
              <a:t>Burdens of Proof and Degrees of Certainty</a:t>
            </a:r>
            <a:endParaRPr sz="3400"/>
          </a:p>
        </p:txBody>
      </p:sp>
      <p:sp>
        <p:nvSpPr>
          <p:cNvPr id="343" name="Google Shape;343;g3a5720e048a_0_1"/>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35</a:t>
            </a:fld>
            <a:endParaRPr/>
          </a:p>
        </p:txBody>
      </p:sp>
      <p:graphicFrame>
        <p:nvGraphicFramePr>
          <p:cNvPr id="344" name="Google Shape;344;g3a5720e048a_0_1"/>
          <p:cNvGraphicFramePr/>
          <p:nvPr/>
        </p:nvGraphicFramePr>
        <p:xfrm>
          <a:off x="952500" y="1924439"/>
          <a:ext cx="3000000" cy="3000000"/>
        </p:xfrm>
        <a:graphic>
          <a:graphicData uri="http://schemas.openxmlformats.org/drawingml/2006/table">
            <a:tbl>
              <a:tblPr>
                <a:noFill/>
                <a:tableStyleId>{B83780C4-8E4A-4792-883F-2FB7DDAB5F7D}</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US" b="1"/>
                        <a:t>Degree of certainty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r>
                        <a:rPr lang="en-US" b="1"/>
                        <a:t>Definition/needed for</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a:t>Possible</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a:t>&gt;0%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a:t>Doesn’t defy laws of science</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a:t>Probable</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a:t>&gt;50%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a:t>Natural causes of death</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a:t>Reasonable degree of medical certainty</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a:t>&gt;&gt;50%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a:t>Homicides</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a:t>Certainty beyond a possible doubt (impossible)</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a:t>100%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a:t>Never required</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a:t>“Consistent with”</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a:t>&gt;&gt;0%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a:t>A reasonable possibility</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3a9640c768a_0_0"/>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Determination of Manner of Death</a:t>
            </a:r>
            <a:endParaRPr/>
          </a:p>
        </p:txBody>
      </p:sp>
      <p:sp>
        <p:nvSpPr>
          <p:cNvPr id="351" name="Google Shape;351;g3a9640c768a_0_0"/>
          <p:cNvSpPr txBox="1">
            <a:spLocks noGrp="1"/>
          </p:cNvSpPr>
          <p:nvPr>
            <p:ph type="body" idx="1"/>
          </p:nvPr>
        </p:nvSpPr>
        <p:spPr>
          <a:xfrm>
            <a:off x="146234" y="1507695"/>
            <a:ext cx="8289900" cy="4565400"/>
          </a:xfrm>
          <a:prstGeom prst="rect">
            <a:avLst/>
          </a:prstGeom>
        </p:spPr>
        <p:txBody>
          <a:bodyPr spcFirstLastPara="1" wrap="square" lIns="91425" tIns="45700" rIns="91425" bIns="45700" anchor="t" anchorCtr="0">
            <a:normAutofit fontScale="70000" lnSpcReduction="20000"/>
          </a:bodyPr>
          <a:lstStyle/>
          <a:p>
            <a:pPr marL="457200" lvl="0" indent="-353060" algn="l" rtl="0">
              <a:lnSpc>
                <a:spcPct val="115000"/>
              </a:lnSpc>
              <a:spcBef>
                <a:spcPts val="1000"/>
              </a:spcBef>
              <a:spcAft>
                <a:spcPts val="0"/>
              </a:spcAft>
              <a:buSzPct val="100000"/>
              <a:buChar char="•"/>
            </a:pPr>
            <a:r>
              <a:rPr lang="en-US"/>
              <a:t>Evaluation of all available evidence</a:t>
            </a:r>
            <a:endParaRPr/>
          </a:p>
          <a:p>
            <a:pPr marL="914400" lvl="1" indent="-335280" algn="l" rtl="0">
              <a:lnSpc>
                <a:spcPct val="115000"/>
              </a:lnSpc>
              <a:spcBef>
                <a:spcPts val="0"/>
              </a:spcBef>
              <a:spcAft>
                <a:spcPts val="0"/>
              </a:spcAft>
              <a:buSzPct val="100000"/>
              <a:buChar char="•"/>
            </a:pPr>
            <a:r>
              <a:rPr lang="en-US"/>
              <a:t>Including: decedent medical history, scene investigation, law enforcement investigative findings, and autopsy findings</a:t>
            </a:r>
            <a:endParaRPr/>
          </a:p>
          <a:p>
            <a:pPr marL="457200" lvl="0" indent="-353060" algn="l" rtl="0">
              <a:lnSpc>
                <a:spcPct val="115000"/>
              </a:lnSpc>
              <a:spcBef>
                <a:spcPts val="0"/>
              </a:spcBef>
              <a:spcAft>
                <a:spcPts val="0"/>
              </a:spcAft>
              <a:buSzPct val="100000"/>
              <a:buChar char="•"/>
            </a:pPr>
            <a:r>
              <a:rPr lang="en-US"/>
              <a:t>Medical examiner forms a professional medical opinion on the cause and manner of death</a:t>
            </a:r>
            <a:endParaRPr/>
          </a:p>
          <a:p>
            <a:pPr marL="914400" lvl="1" indent="-335280" algn="l" rtl="0">
              <a:lnSpc>
                <a:spcPct val="115000"/>
              </a:lnSpc>
              <a:spcBef>
                <a:spcPts val="0"/>
              </a:spcBef>
              <a:spcAft>
                <a:spcPts val="0"/>
              </a:spcAft>
              <a:buSzPct val="100000"/>
              <a:buChar char="•"/>
            </a:pPr>
            <a:r>
              <a:rPr lang="en-US" i="1"/>
              <a:t>Note: Coroner may certify manner of death in some jurisdictions</a:t>
            </a:r>
            <a:endParaRPr i="1"/>
          </a:p>
          <a:p>
            <a:pPr marL="457200" lvl="0" indent="-353060" algn="l" rtl="0">
              <a:lnSpc>
                <a:spcPct val="115000"/>
              </a:lnSpc>
              <a:spcBef>
                <a:spcPts val="0"/>
              </a:spcBef>
              <a:spcAft>
                <a:spcPts val="0"/>
              </a:spcAft>
              <a:buSzPct val="100000"/>
              <a:buChar char="•"/>
            </a:pPr>
            <a:r>
              <a:rPr lang="en-US"/>
              <a:t>Most challenging cases</a:t>
            </a:r>
            <a:endParaRPr/>
          </a:p>
          <a:p>
            <a:pPr marL="914400" lvl="1" indent="-335280" algn="l" rtl="0">
              <a:lnSpc>
                <a:spcPct val="115000"/>
              </a:lnSpc>
              <a:spcBef>
                <a:spcPts val="0"/>
              </a:spcBef>
              <a:spcAft>
                <a:spcPts val="0"/>
              </a:spcAft>
              <a:buSzPct val="100000"/>
              <a:buChar char="•"/>
            </a:pPr>
            <a:r>
              <a:rPr lang="en-US"/>
              <a:t>Presentation to colleagues at consensus conference to see if there is general agreement </a:t>
            </a:r>
            <a:endParaRPr/>
          </a:p>
          <a:p>
            <a:pPr marL="914400" lvl="1" indent="-335280" algn="l" rtl="0">
              <a:lnSpc>
                <a:spcPct val="115000"/>
              </a:lnSpc>
              <a:spcBef>
                <a:spcPts val="0"/>
              </a:spcBef>
              <a:spcAft>
                <a:spcPts val="0"/>
              </a:spcAft>
              <a:buSzPct val="100000"/>
              <a:buChar char="•"/>
            </a:pPr>
            <a:r>
              <a:rPr lang="en-US"/>
              <a:t>Discussion with administrative MEs (Deputies and/or Chief ME)</a:t>
            </a:r>
            <a:endParaRPr/>
          </a:p>
          <a:p>
            <a:pPr marL="457200" lvl="0" indent="-353060" algn="l" rtl="0">
              <a:lnSpc>
                <a:spcPct val="115000"/>
              </a:lnSpc>
              <a:spcBef>
                <a:spcPts val="0"/>
              </a:spcBef>
              <a:spcAft>
                <a:spcPts val="0"/>
              </a:spcAft>
              <a:buSzPct val="100000"/>
              <a:buChar char="•"/>
            </a:pPr>
            <a:r>
              <a:rPr lang="en-US"/>
              <a:t>Some MOD certified by convention</a:t>
            </a:r>
            <a:endParaRPr/>
          </a:p>
          <a:p>
            <a:pPr marL="914400" lvl="1" indent="-335280" algn="l" rtl="0">
              <a:lnSpc>
                <a:spcPct val="115000"/>
              </a:lnSpc>
              <a:spcBef>
                <a:spcPts val="0"/>
              </a:spcBef>
              <a:spcAft>
                <a:spcPts val="0"/>
              </a:spcAft>
              <a:buSzPct val="100000"/>
              <a:buChar char="•"/>
            </a:pPr>
            <a:r>
              <a:rPr lang="en-US"/>
              <a:t>MVAs = accident (unless vehicle used as weapon)</a:t>
            </a:r>
            <a:endParaRPr/>
          </a:p>
          <a:p>
            <a:pPr marL="914400" lvl="1" indent="-335280" algn="l" rtl="0">
              <a:lnSpc>
                <a:spcPct val="115000"/>
              </a:lnSpc>
              <a:spcBef>
                <a:spcPts val="0"/>
              </a:spcBef>
              <a:spcAft>
                <a:spcPts val="0"/>
              </a:spcAft>
              <a:buSzPct val="100000"/>
              <a:buChar char="•"/>
            </a:pPr>
            <a:r>
              <a:rPr lang="en-US"/>
              <a:t>Too much alcohol in one setting = accident vs. too much alcohol over many years = natural</a:t>
            </a:r>
            <a:endParaRPr/>
          </a:p>
          <a:p>
            <a:pPr marL="457200" lvl="0" indent="-353060" algn="l" rtl="0">
              <a:lnSpc>
                <a:spcPct val="115000"/>
              </a:lnSpc>
              <a:spcBef>
                <a:spcPts val="0"/>
              </a:spcBef>
              <a:spcAft>
                <a:spcPts val="0"/>
              </a:spcAft>
              <a:buSzPct val="100000"/>
              <a:buChar char="•"/>
            </a:pPr>
            <a:r>
              <a:rPr lang="en-US"/>
              <a:t>Manner may be changed if new information that alters the circumstances surrounding death is discovered</a:t>
            </a:r>
            <a:endParaRPr/>
          </a:p>
        </p:txBody>
      </p:sp>
      <p:sp>
        <p:nvSpPr>
          <p:cNvPr id="352" name="Google Shape;352;g3a9640c768a_0_0"/>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g3a5720e048a_0_11"/>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In-Custody Death - Challenges Faced</a:t>
            </a:r>
            <a:endParaRPr/>
          </a:p>
        </p:txBody>
      </p:sp>
      <p:sp>
        <p:nvSpPr>
          <p:cNvPr id="359" name="Google Shape;359;g3a5720e048a_0_11"/>
          <p:cNvSpPr txBox="1">
            <a:spLocks noGrp="1"/>
          </p:cNvSpPr>
          <p:nvPr>
            <p:ph type="body" idx="1"/>
          </p:nvPr>
        </p:nvSpPr>
        <p:spPr>
          <a:xfrm>
            <a:off x="517439" y="1640274"/>
            <a:ext cx="7886700" cy="4351200"/>
          </a:xfrm>
          <a:prstGeom prst="rect">
            <a:avLst/>
          </a:prstGeom>
        </p:spPr>
        <p:txBody>
          <a:bodyPr spcFirstLastPara="1" wrap="square" lIns="91425" tIns="45700" rIns="91425" bIns="45700" anchor="t" anchorCtr="0">
            <a:normAutofit fontScale="85000" lnSpcReduction="20000"/>
          </a:bodyPr>
          <a:lstStyle/>
          <a:p>
            <a:pPr marL="0" lvl="0" indent="0" algn="l" rtl="0">
              <a:lnSpc>
                <a:spcPct val="115000"/>
              </a:lnSpc>
              <a:spcBef>
                <a:spcPts val="1000"/>
              </a:spcBef>
              <a:spcAft>
                <a:spcPts val="0"/>
              </a:spcAft>
              <a:buNone/>
            </a:pPr>
            <a:r>
              <a:rPr lang="en-US"/>
              <a:t>These cases make up exceedingly small percentage of OCME average annual case volume (&lt;1% of reported and examined cases)</a:t>
            </a:r>
            <a:endParaRPr/>
          </a:p>
          <a:p>
            <a:pPr marL="457200" lvl="0" indent="-379730" algn="l" rtl="0">
              <a:lnSpc>
                <a:spcPct val="115000"/>
              </a:lnSpc>
              <a:spcBef>
                <a:spcPts val="1000"/>
              </a:spcBef>
              <a:spcAft>
                <a:spcPts val="0"/>
              </a:spcAft>
              <a:buSzPct val="100000"/>
              <a:buChar char="•"/>
            </a:pPr>
            <a:r>
              <a:rPr lang="en-US"/>
              <a:t>Multifactorial and complex → COD and MOD not straightforward</a:t>
            </a:r>
            <a:endParaRPr/>
          </a:p>
          <a:p>
            <a:pPr marL="457200" lvl="0" indent="-379730" algn="l" rtl="0">
              <a:lnSpc>
                <a:spcPct val="115000"/>
              </a:lnSpc>
              <a:spcBef>
                <a:spcPts val="1000"/>
              </a:spcBef>
              <a:spcAft>
                <a:spcPts val="0"/>
              </a:spcAft>
              <a:buSzPct val="100000"/>
              <a:buChar char="•"/>
            </a:pPr>
            <a:r>
              <a:rPr lang="en-US"/>
              <a:t>Most challenging cases have little to no physical evidence of trauma</a:t>
            </a:r>
            <a:endParaRPr/>
          </a:p>
          <a:p>
            <a:pPr marL="914400" lvl="1" indent="-358140" algn="l" rtl="0">
              <a:lnSpc>
                <a:spcPct val="115000"/>
              </a:lnSpc>
              <a:spcBef>
                <a:spcPts val="0"/>
              </a:spcBef>
              <a:spcAft>
                <a:spcPts val="0"/>
              </a:spcAft>
              <a:buSzPct val="100000"/>
              <a:buChar char="•"/>
            </a:pPr>
            <a:r>
              <a:rPr lang="en-US"/>
              <a:t>Heightened reliance on circumstantial, historical, and investigative information</a:t>
            </a:r>
            <a:endParaRPr/>
          </a:p>
          <a:p>
            <a:pPr marL="914400" lvl="1" indent="-358140" algn="l" rtl="0">
              <a:lnSpc>
                <a:spcPct val="115000"/>
              </a:lnSpc>
              <a:spcBef>
                <a:spcPts val="0"/>
              </a:spcBef>
              <a:spcAft>
                <a:spcPts val="0"/>
              </a:spcAft>
              <a:buSzPct val="100000"/>
              <a:buChar char="•"/>
            </a:pPr>
            <a:r>
              <a:rPr lang="en-US"/>
              <a:t>Sometimes met with limited or conflicting information</a:t>
            </a:r>
            <a:endParaRPr/>
          </a:p>
          <a:p>
            <a:pPr marL="457200" lvl="0" indent="-379730" algn="l" rtl="0">
              <a:lnSpc>
                <a:spcPct val="115000"/>
              </a:lnSpc>
              <a:spcBef>
                <a:spcPts val="1000"/>
              </a:spcBef>
              <a:spcAft>
                <a:spcPts val="0"/>
              </a:spcAft>
              <a:buSzPct val="100000"/>
              <a:buChar char="•"/>
            </a:pPr>
            <a:r>
              <a:rPr lang="en-US"/>
              <a:t>Existing MOD classification becomes difficult to apply</a:t>
            </a:r>
            <a:endParaRPr/>
          </a:p>
        </p:txBody>
      </p:sp>
      <p:sp>
        <p:nvSpPr>
          <p:cNvPr id="360" name="Google Shape;360;g3a5720e048a_0_11"/>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a7469ca607_1_0"/>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Challenges (cont.)</a:t>
            </a:r>
            <a:endParaRPr/>
          </a:p>
        </p:txBody>
      </p:sp>
      <p:sp>
        <p:nvSpPr>
          <p:cNvPr id="367" name="Google Shape;367;g3a7469ca607_1_0"/>
          <p:cNvSpPr txBox="1">
            <a:spLocks noGrp="1"/>
          </p:cNvSpPr>
          <p:nvPr>
            <p:ph type="body" idx="1"/>
          </p:nvPr>
        </p:nvSpPr>
        <p:spPr>
          <a:xfrm>
            <a:off x="430942" y="1479636"/>
            <a:ext cx="7886700" cy="4351200"/>
          </a:xfrm>
          <a:prstGeom prst="rect">
            <a:avLst/>
          </a:prstGeom>
        </p:spPr>
        <p:txBody>
          <a:bodyPr spcFirstLastPara="1" wrap="square" lIns="91425" tIns="45700" rIns="91425" bIns="45700" anchor="t" anchorCtr="0">
            <a:normAutofit fontScale="77500" lnSpcReduction="20000"/>
          </a:bodyPr>
          <a:lstStyle/>
          <a:p>
            <a:pPr marL="457200" lvl="0" indent="-366395" algn="l" rtl="0">
              <a:lnSpc>
                <a:spcPct val="115000"/>
              </a:lnSpc>
              <a:spcBef>
                <a:spcPts val="1000"/>
              </a:spcBef>
              <a:spcAft>
                <a:spcPts val="0"/>
              </a:spcAft>
              <a:buSzPct val="100000"/>
              <a:buChar char="•"/>
            </a:pPr>
            <a:r>
              <a:rPr lang="en-US"/>
              <a:t>Medical Examiners are not experts in LE tactics or use-of-force standards, yet our conclusions are often interpreted as commentary on them</a:t>
            </a:r>
            <a:endParaRPr/>
          </a:p>
          <a:p>
            <a:pPr marL="457200" lvl="0" indent="-366395" algn="l" rtl="0">
              <a:lnSpc>
                <a:spcPct val="115000"/>
              </a:lnSpc>
              <a:spcBef>
                <a:spcPts val="1000"/>
              </a:spcBef>
              <a:spcAft>
                <a:spcPts val="0"/>
              </a:spcAft>
              <a:buSzPct val="100000"/>
              <a:buChar char="•"/>
            </a:pPr>
            <a:r>
              <a:rPr lang="en-US"/>
              <a:t>Emotional and reputational toll significant and not unique to Maryland</a:t>
            </a:r>
            <a:endParaRPr/>
          </a:p>
          <a:p>
            <a:pPr marL="914400" lvl="1" indent="-346710" algn="l" rtl="0">
              <a:lnSpc>
                <a:spcPct val="115000"/>
              </a:lnSpc>
              <a:spcBef>
                <a:spcPts val="1000"/>
              </a:spcBef>
              <a:spcAft>
                <a:spcPts val="0"/>
              </a:spcAft>
              <a:buSzPct val="100000"/>
              <a:buChar char="•"/>
            </a:pPr>
            <a:r>
              <a:rPr lang="en-US" i="1"/>
              <a:t>“As a profession, we have started to move the needle on how we process, talk about, and manage the vicarious trauma we absorb every day. That trauma sneaks up on us incrementally with every case, and occasionally in large doses resulting from sentinel events.”</a:t>
            </a:r>
            <a:endParaRPr i="1"/>
          </a:p>
          <a:p>
            <a:pPr marL="457200" lvl="0" indent="-366395" algn="l" rtl="0">
              <a:lnSpc>
                <a:spcPct val="115000"/>
              </a:lnSpc>
              <a:spcBef>
                <a:spcPts val="1000"/>
              </a:spcBef>
              <a:spcAft>
                <a:spcPts val="0"/>
              </a:spcAft>
              <a:buSzPct val="100000"/>
              <a:buChar char="•"/>
            </a:pPr>
            <a:r>
              <a:rPr lang="en-US"/>
              <a:t>Asked render definitive opinions in the context of medical uncertainty, social pressure, and legal scrutiny</a:t>
            </a:r>
            <a:endParaRPr/>
          </a:p>
          <a:p>
            <a:pPr marL="457200" lvl="0" indent="-366395" algn="l" rtl="0">
              <a:lnSpc>
                <a:spcPct val="115000"/>
              </a:lnSpc>
              <a:spcBef>
                <a:spcPts val="1000"/>
              </a:spcBef>
              <a:spcAft>
                <a:spcPts val="0"/>
              </a:spcAft>
              <a:buSzPct val="100000"/>
              <a:buChar char="•"/>
            </a:pPr>
            <a:r>
              <a:rPr lang="en-US"/>
              <a:t>No outcome seems to satisfy all parties involved</a:t>
            </a:r>
            <a:endParaRPr/>
          </a:p>
        </p:txBody>
      </p:sp>
      <p:sp>
        <p:nvSpPr>
          <p:cNvPr id="368" name="Google Shape;368;g3a7469ca607_1_0"/>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3a9640c768a_0_8"/>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800"/>
              <a:t>Deaths In Custody - National Timeline</a:t>
            </a:r>
            <a:endParaRPr sz="3800"/>
          </a:p>
        </p:txBody>
      </p:sp>
      <p:sp>
        <p:nvSpPr>
          <p:cNvPr id="375" name="Google Shape;375;g3a9640c768a_0_8"/>
          <p:cNvSpPr txBox="1">
            <a:spLocks noGrp="1"/>
          </p:cNvSpPr>
          <p:nvPr>
            <p:ph type="body" idx="1"/>
          </p:nvPr>
        </p:nvSpPr>
        <p:spPr>
          <a:xfrm>
            <a:off x="435627" y="1632602"/>
            <a:ext cx="8159700" cy="4873500"/>
          </a:xfrm>
          <a:prstGeom prst="rect">
            <a:avLst/>
          </a:prstGeom>
        </p:spPr>
        <p:txBody>
          <a:bodyPr spcFirstLastPara="1" wrap="square" lIns="91425" tIns="45700" rIns="91425" bIns="45700" anchor="t" anchorCtr="0">
            <a:normAutofit fontScale="92500" lnSpcReduction="20000"/>
          </a:bodyPr>
          <a:lstStyle/>
          <a:p>
            <a:pPr marL="457200" lvl="0" indent="-393065" algn="l" rtl="0">
              <a:lnSpc>
                <a:spcPct val="115000"/>
              </a:lnSpc>
              <a:spcBef>
                <a:spcPts val="1000"/>
              </a:spcBef>
              <a:spcAft>
                <a:spcPts val="0"/>
              </a:spcAft>
              <a:buSzPct val="100000"/>
              <a:buChar char="•"/>
            </a:pPr>
            <a:r>
              <a:rPr lang="en-US" b="1"/>
              <a:t>2005-2010</a:t>
            </a:r>
            <a:r>
              <a:rPr lang="en-US"/>
              <a:t>: Early restraint literature and rise of ExD</a:t>
            </a:r>
            <a:endParaRPr/>
          </a:p>
          <a:p>
            <a:pPr marL="914400" lvl="1" indent="-369569" algn="l" rtl="0">
              <a:lnSpc>
                <a:spcPct val="115000"/>
              </a:lnSpc>
              <a:spcBef>
                <a:spcPts val="0"/>
              </a:spcBef>
              <a:spcAft>
                <a:spcPts val="0"/>
              </a:spcAft>
              <a:buSzPct val="100000"/>
              <a:buChar char="•"/>
            </a:pPr>
            <a:r>
              <a:rPr lang="en-US"/>
              <a:t>American College of Emergency Physicians (ACEP) paper portraying ExD as medical entity - retracted in 2023</a:t>
            </a:r>
            <a:endParaRPr/>
          </a:p>
          <a:p>
            <a:pPr marL="457200" lvl="0" indent="-393065" algn="l" rtl="0">
              <a:lnSpc>
                <a:spcPct val="115000"/>
              </a:lnSpc>
              <a:spcBef>
                <a:spcPts val="0"/>
              </a:spcBef>
              <a:spcAft>
                <a:spcPts val="0"/>
              </a:spcAft>
              <a:buSzPct val="100000"/>
              <a:buChar char="•"/>
            </a:pPr>
            <a:r>
              <a:rPr lang="en-US" b="1"/>
              <a:t>2010-2015</a:t>
            </a:r>
            <a:r>
              <a:rPr lang="en-US"/>
              <a:t>: Formal guidance and early reforms</a:t>
            </a:r>
            <a:endParaRPr/>
          </a:p>
          <a:p>
            <a:pPr marL="914400" lvl="1" indent="-369569" algn="l" rtl="0">
              <a:lnSpc>
                <a:spcPct val="115000"/>
              </a:lnSpc>
              <a:spcBef>
                <a:spcPts val="0"/>
              </a:spcBef>
              <a:spcAft>
                <a:spcPts val="0"/>
              </a:spcAft>
              <a:buSzPct val="100000"/>
              <a:buChar char="•"/>
            </a:pPr>
            <a:r>
              <a:rPr lang="en-US"/>
              <a:t>2013: Death in Custody Reporting Act (DCRA)</a:t>
            </a:r>
            <a:endParaRPr/>
          </a:p>
          <a:p>
            <a:pPr marL="914400" lvl="1" indent="-369569" algn="l" rtl="0">
              <a:lnSpc>
                <a:spcPct val="115000"/>
              </a:lnSpc>
              <a:spcBef>
                <a:spcPts val="0"/>
              </a:spcBef>
              <a:spcAft>
                <a:spcPts val="0"/>
              </a:spcAft>
              <a:buSzPct val="100000"/>
              <a:buChar char="•"/>
            </a:pPr>
            <a:r>
              <a:rPr lang="en-US"/>
              <a:t>2017: NAME position paper released</a:t>
            </a:r>
            <a:endParaRPr/>
          </a:p>
          <a:p>
            <a:pPr marL="457200" lvl="0" indent="-393065" algn="l" rtl="0">
              <a:lnSpc>
                <a:spcPct val="115000"/>
              </a:lnSpc>
              <a:spcBef>
                <a:spcPts val="0"/>
              </a:spcBef>
              <a:spcAft>
                <a:spcPts val="0"/>
              </a:spcAft>
              <a:buSzPct val="100000"/>
              <a:buChar char="•"/>
            </a:pPr>
            <a:r>
              <a:rPr lang="en-US" b="1"/>
              <a:t>2015-2020</a:t>
            </a:r>
            <a:r>
              <a:rPr lang="en-US"/>
              <a:t>: Body cameras and ExD controversy </a:t>
            </a:r>
            <a:endParaRPr/>
          </a:p>
          <a:p>
            <a:pPr marL="457200" lvl="0" indent="-393065" algn="l" rtl="0">
              <a:lnSpc>
                <a:spcPct val="115000"/>
              </a:lnSpc>
              <a:spcBef>
                <a:spcPts val="0"/>
              </a:spcBef>
              <a:spcAft>
                <a:spcPts val="0"/>
              </a:spcAft>
              <a:buSzPct val="100000"/>
              <a:buChar char="•"/>
            </a:pPr>
            <a:r>
              <a:rPr lang="en-US" b="1"/>
              <a:t>2020-2022</a:t>
            </a:r>
            <a:r>
              <a:rPr lang="en-US"/>
              <a:t>: Asphyxia vs. ExD</a:t>
            </a:r>
            <a:endParaRPr/>
          </a:p>
          <a:p>
            <a:pPr marL="914400" lvl="1" indent="-369569" algn="l" rtl="0">
              <a:lnSpc>
                <a:spcPct val="115000"/>
              </a:lnSpc>
              <a:spcBef>
                <a:spcPts val="0"/>
              </a:spcBef>
              <a:spcAft>
                <a:spcPts val="0"/>
              </a:spcAft>
              <a:buSzPct val="100000"/>
              <a:buChar char="•"/>
            </a:pPr>
            <a:r>
              <a:rPr lang="en-US"/>
              <a:t>Professional organizations oppose ExD as diagnosis</a:t>
            </a:r>
            <a:endParaRPr/>
          </a:p>
          <a:p>
            <a:pPr marL="914400" lvl="1" indent="-369569" algn="l" rtl="0">
              <a:lnSpc>
                <a:spcPct val="115000"/>
              </a:lnSpc>
              <a:spcBef>
                <a:spcPts val="0"/>
              </a:spcBef>
              <a:spcAft>
                <a:spcPts val="0"/>
              </a:spcAft>
              <a:buSzPct val="100000"/>
              <a:buChar char="•"/>
            </a:pPr>
            <a:r>
              <a:rPr lang="en-US"/>
              <a:t>Emphasis on mechanical/positional asphyxia</a:t>
            </a:r>
            <a:endParaRPr/>
          </a:p>
          <a:p>
            <a:pPr marL="457200" lvl="0" indent="-393065" algn="l" rtl="0">
              <a:lnSpc>
                <a:spcPct val="115000"/>
              </a:lnSpc>
              <a:spcBef>
                <a:spcPts val="0"/>
              </a:spcBef>
              <a:spcAft>
                <a:spcPts val="0"/>
              </a:spcAft>
              <a:buSzPct val="100000"/>
              <a:buChar char="•"/>
            </a:pPr>
            <a:r>
              <a:rPr lang="en-US" b="1"/>
              <a:t>2023-2025</a:t>
            </a:r>
            <a:r>
              <a:rPr lang="en-US"/>
              <a:t>: Focus on restraint mechanism and systemic accountability</a:t>
            </a:r>
            <a:endParaRPr/>
          </a:p>
          <a:p>
            <a:pPr marL="914400" lvl="1" indent="-369569" algn="l" rtl="0">
              <a:lnSpc>
                <a:spcPct val="115000"/>
              </a:lnSpc>
              <a:spcBef>
                <a:spcPts val="0"/>
              </a:spcBef>
              <a:spcAft>
                <a:spcPts val="0"/>
              </a:spcAft>
              <a:buSzPct val="100000"/>
              <a:buChar char="•"/>
            </a:pPr>
            <a:r>
              <a:rPr lang="en-US"/>
              <a:t>Oct 2025: National Academies Report</a:t>
            </a:r>
            <a:endParaRPr/>
          </a:p>
        </p:txBody>
      </p:sp>
      <p:sp>
        <p:nvSpPr>
          <p:cNvPr id="376" name="Google Shape;376;g3a9640c768a_0_8"/>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39</a:t>
            </a:fld>
            <a:endParaRPr/>
          </a:p>
        </p:txBody>
      </p:sp>
      <p:sp>
        <p:nvSpPr>
          <p:cNvPr id="377" name="Google Shape;377;g3a9640c768a_0_8"/>
          <p:cNvSpPr txBox="1">
            <a:spLocks noGrp="1"/>
          </p:cNvSpPr>
          <p:nvPr>
            <p:ph type="body" idx="2"/>
          </p:nvPr>
        </p:nvSpPr>
        <p:spPr>
          <a:xfrm>
            <a:off x="628650" y="365126"/>
            <a:ext cx="7886700" cy="44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3a659194d7c_0_34"/>
          <p:cNvSpPr txBox="1">
            <a:spLocks noGrp="1"/>
          </p:cNvSpPr>
          <p:nvPr>
            <p:ph type="title"/>
          </p:nvPr>
        </p:nvSpPr>
        <p:spPr>
          <a:xfrm>
            <a:off x="166750" y="365125"/>
            <a:ext cx="8828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500"/>
              <a:t>History of Maryland’s Chief Medical Examiners</a:t>
            </a:r>
            <a:endParaRPr sz="3400"/>
          </a:p>
        </p:txBody>
      </p:sp>
      <p:sp>
        <p:nvSpPr>
          <p:cNvPr id="108" name="Google Shape;108;g3a659194d7c_0_34"/>
          <p:cNvSpPr txBox="1">
            <a:spLocks noGrp="1"/>
          </p:cNvSpPr>
          <p:nvPr>
            <p:ph type="body" idx="1"/>
          </p:nvPr>
        </p:nvSpPr>
        <p:spPr>
          <a:xfrm>
            <a:off x="365204" y="1736022"/>
            <a:ext cx="7886700" cy="4091400"/>
          </a:xfrm>
          <a:prstGeom prst="rect">
            <a:avLst/>
          </a:prstGeom>
          <a:noFill/>
          <a:ln>
            <a:noFill/>
          </a:ln>
        </p:spPr>
        <p:txBody>
          <a:bodyPr spcFirstLastPara="1" wrap="square" lIns="91425" tIns="45700" rIns="91425" bIns="45700" anchor="t" anchorCtr="0">
            <a:normAutofit/>
          </a:bodyPr>
          <a:lstStyle/>
          <a:p>
            <a:pPr marL="457200" lvl="0" indent="-368506" algn="l" rtl="0">
              <a:lnSpc>
                <a:spcPct val="95000"/>
              </a:lnSpc>
              <a:spcBef>
                <a:spcPts val="0"/>
              </a:spcBef>
              <a:spcAft>
                <a:spcPts val="0"/>
              </a:spcAft>
              <a:buSzPts val="2203"/>
              <a:buChar char="•"/>
            </a:pPr>
            <a:r>
              <a:rPr lang="en-US" sz="2203"/>
              <a:t>Dr. Howard J. Maldeis (1939 – 1949)</a:t>
            </a:r>
            <a:endParaRPr sz="2203"/>
          </a:p>
          <a:p>
            <a:pPr marL="457200" lvl="0" indent="-368506" algn="l" rtl="0">
              <a:lnSpc>
                <a:spcPct val="95000"/>
              </a:lnSpc>
              <a:spcBef>
                <a:spcPts val="1000"/>
              </a:spcBef>
              <a:spcAft>
                <a:spcPts val="0"/>
              </a:spcAft>
              <a:buSzPts val="2203"/>
              <a:buChar char="•"/>
            </a:pPr>
            <a:r>
              <a:rPr lang="en-US" sz="2203"/>
              <a:t>Dr. Russell S. Fisher (1949 – 1983)</a:t>
            </a:r>
            <a:endParaRPr sz="2203"/>
          </a:p>
          <a:p>
            <a:pPr marL="457200" lvl="0" indent="-368506" algn="l" rtl="0">
              <a:lnSpc>
                <a:spcPct val="95000"/>
              </a:lnSpc>
              <a:spcBef>
                <a:spcPts val="1000"/>
              </a:spcBef>
              <a:spcAft>
                <a:spcPts val="0"/>
              </a:spcAft>
              <a:buSzPts val="2203"/>
              <a:buChar char="•"/>
            </a:pPr>
            <a:r>
              <a:rPr lang="en-US" sz="2203"/>
              <a:t>Dr. John E. Smialek (1983 – 2001)</a:t>
            </a:r>
            <a:endParaRPr sz="2203"/>
          </a:p>
          <a:p>
            <a:pPr marL="457200" lvl="0" indent="-368506" algn="l" rtl="0">
              <a:lnSpc>
                <a:spcPct val="95000"/>
              </a:lnSpc>
              <a:spcBef>
                <a:spcPts val="1000"/>
              </a:spcBef>
              <a:spcAft>
                <a:spcPts val="0"/>
              </a:spcAft>
              <a:buSzPts val="2203"/>
              <a:buChar char="•"/>
            </a:pPr>
            <a:r>
              <a:rPr lang="en-US" sz="2203"/>
              <a:t>Dr. David R. Fowler (2003 – 2019) </a:t>
            </a:r>
            <a:endParaRPr sz="2203"/>
          </a:p>
          <a:p>
            <a:pPr marL="457200" lvl="0" indent="-368506" algn="l" rtl="0">
              <a:lnSpc>
                <a:spcPct val="95000"/>
              </a:lnSpc>
              <a:spcBef>
                <a:spcPts val="1000"/>
              </a:spcBef>
              <a:spcAft>
                <a:spcPts val="0"/>
              </a:spcAft>
              <a:buClr>
                <a:srgbClr val="962420"/>
              </a:buClr>
              <a:buSzPts val="2203"/>
              <a:buChar char="•"/>
            </a:pPr>
            <a:r>
              <a:rPr lang="en-US" sz="2203" i="1">
                <a:solidFill>
                  <a:srgbClr val="962420"/>
                </a:solidFill>
              </a:rPr>
              <a:t>Interim/Acting CME </a:t>
            </a:r>
            <a:r>
              <a:rPr lang="en-US" sz="2203" i="1">
                <a:solidFill>
                  <a:srgbClr val="96242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(Jan 1, 2020- Feb 2021)</a:t>
            </a:r>
            <a:endParaRPr sz="2203" i="1">
              <a:solidFill>
                <a:srgbClr val="962420"/>
              </a:solidFill>
            </a:endParaRPr>
          </a:p>
          <a:p>
            <a:pPr marL="457200" lvl="0" indent="-368506" algn="l" rtl="0">
              <a:lnSpc>
                <a:spcPct val="95000"/>
              </a:lnSpc>
              <a:spcBef>
                <a:spcPts val="1000"/>
              </a:spcBef>
              <a:spcAft>
                <a:spcPts val="0"/>
              </a:spcAft>
              <a:buSzPts val="2203"/>
              <a:buChar char="•"/>
            </a:pPr>
            <a:r>
              <a:rPr lang="en-US" sz="2203"/>
              <a:t>Dr. Victor Weedn (2021 – 2022)</a:t>
            </a:r>
            <a:endParaRPr sz="2203"/>
          </a:p>
          <a:p>
            <a:pPr marL="457200" lvl="0" indent="-368506" algn="l" rtl="0">
              <a:lnSpc>
                <a:spcPct val="95000"/>
              </a:lnSpc>
              <a:spcBef>
                <a:spcPts val="1000"/>
              </a:spcBef>
              <a:spcAft>
                <a:spcPts val="0"/>
              </a:spcAft>
              <a:buClr>
                <a:srgbClr val="962420"/>
              </a:buClr>
              <a:buSzPts val="2203"/>
              <a:buChar char="•"/>
            </a:pPr>
            <a:r>
              <a:rPr lang="en-US" sz="2203" i="1">
                <a:solidFill>
                  <a:srgbClr val="962420"/>
                </a:solidFill>
              </a:rPr>
              <a:t>Interim/Acting CMEs (Feb 2022 - Nov 2023)</a:t>
            </a:r>
            <a:endParaRPr sz="2203" i="1">
              <a:solidFill>
                <a:srgbClr val="962420"/>
              </a:solidFill>
            </a:endParaRPr>
          </a:p>
          <a:p>
            <a:pPr marL="457200" lvl="0" indent="-368506" algn="l" rtl="0">
              <a:lnSpc>
                <a:spcPct val="95000"/>
              </a:lnSpc>
              <a:spcBef>
                <a:spcPts val="1000"/>
              </a:spcBef>
              <a:spcAft>
                <a:spcPts val="0"/>
              </a:spcAft>
              <a:buSzPts val="2203"/>
              <a:buChar char="•"/>
            </a:pPr>
            <a:r>
              <a:rPr lang="en-US" sz="2203"/>
              <a:t>Dr. Stephanie A. Dean (2023 – Present)</a:t>
            </a:r>
            <a:endParaRPr sz="2203"/>
          </a:p>
        </p:txBody>
      </p:sp>
      <p:sp>
        <p:nvSpPr>
          <p:cNvPr id="109" name="Google Shape;109;g3a659194d7c_0_34"/>
          <p:cNvSpPr txBox="1"/>
          <p:nvPr/>
        </p:nvSpPr>
        <p:spPr>
          <a:xfrm>
            <a:off x="6235725" y="1931650"/>
            <a:ext cx="2242800" cy="294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i="1">
                <a:solidFill>
                  <a:schemeClr val="dk1"/>
                </a:solidFill>
                <a:latin typeface="Calibri"/>
                <a:ea typeface="Calibri"/>
                <a:cs typeface="Calibri"/>
                <a:sym typeface="Calibri"/>
              </a:rPr>
              <a:t>“One of the most important duties of the chief medical examiner is to protect those concerned after the demise of a loved one, and to see that they are dealt with honestly.”</a:t>
            </a:r>
            <a:endParaRPr sz="1800" i="1">
              <a:solidFill>
                <a:schemeClr val="dk1"/>
              </a:solidFill>
              <a:latin typeface="Calibri"/>
              <a:ea typeface="Calibri"/>
              <a:cs typeface="Calibri"/>
              <a:sym typeface="Calibri"/>
            </a:endParaRPr>
          </a:p>
          <a:p>
            <a:pPr marL="0" lvl="0" indent="0" algn="ctr" rtl="0">
              <a:spcBef>
                <a:spcPts val="0"/>
              </a:spcBef>
              <a:spcAft>
                <a:spcPts val="0"/>
              </a:spcAft>
              <a:buNone/>
            </a:pPr>
            <a:r>
              <a:rPr lang="en-US" sz="1800" i="1">
                <a:solidFill>
                  <a:schemeClr val="dk1"/>
                </a:solidFill>
                <a:latin typeface="Calibri"/>
                <a:ea typeface="Calibri"/>
                <a:cs typeface="Calibri"/>
                <a:sym typeface="Calibri"/>
              </a:rPr>
              <a:t>-Dr. Maldeis</a:t>
            </a:r>
            <a:endParaRPr sz="1800" i="1">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3a7469ca607_0_12"/>
          <p:cNvSpPr txBox="1">
            <a:spLocks noGrp="1"/>
          </p:cNvSpPr>
          <p:nvPr>
            <p:ph type="body" idx="1"/>
          </p:nvPr>
        </p:nvSpPr>
        <p:spPr>
          <a:xfrm>
            <a:off x="577695" y="1628745"/>
            <a:ext cx="8328300" cy="4980000"/>
          </a:xfrm>
          <a:prstGeom prst="rect">
            <a:avLst/>
          </a:prstGeom>
        </p:spPr>
        <p:txBody>
          <a:bodyPr spcFirstLastPara="1" wrap="square" lIns="91425" tIns="45700" rIns="91425" bIns="45700" anchor="t" anchorCtr="0">
            <a:normAutofit/>
          </a:bodyPr>
          <a:lstStyle/>
          <a:p>
            <a:pPr marL="0" lvl="0" indent="0" algn="l" rtl="0">
              <a:lnSpc>
                <a:spcPct val="115000"/>
              </a:lnSpc>
              <a:spcBef>
                <a:spcPts val="1000"/>
              </a:spcBef>
              <a:spcAft>
                <a:spcPts val="0"/>
              </a:spcAft>
              <a:buNone/>
            </a:pPr>
            <a:r>
              <a:rPr lang="en-US" sz="2400" b="1">
                <a:solidFill>
                  <a:schemeClr val="dk1"/>
                </a:solidFill>
              </a:rPr>
              <a:t>“A state of extreme agitation, delirium, hyperactivity, sudden unexpected physical strength, and elevated temperature in individuals under the influence of cocaine, often leading to sudden death.”</a:t>
            </a:r>
            <a:endParaRPr sz="2400" b="1">
              <a:solidFill>
                <a:schemeClr val="dk1"/>
              </a:solidFill>
            </a:endParaRPr>
          </a:p>
          <a:p>
            <a:pPr marL="0" lvl="0" indent="0" algn="l" rtl="0">
              <a:lnSpc>
                <a:spcPct val="115000"/>
              </a:lnSpc>
              <a:spcBef>
                <a:spcPts val="1200"/>
              </a:spcBef>
              <a:spcAft>
                <a:spcPts val="0"/>
              </a:spcAft>
              <a:buNone/>
            </a:pPr>
            <a:r>
              <a:rPr lang="en-US" sz="2400">
                <a:solidFill>
                  <a:schemeClr val="dk1"/>
                </a:solidFill>
              </a:rPr>
              <a:t>Discontinued because the term lacks consistent medical criteria, and it can shift focus away from other causes such as:</a:t>
            </a:r>
            <a:endParaRPr sz="2400">
              <a:solidFill>
                <a:schemeClr val="dk1"/>
              </a:solidFill>
            </a:endParaRPr>
          </a:p>
          <a:p>
            <a:pPr marL="457200" lvl="0" indent="-298450" algn="l" rtl="0">
              <a:lnSpc>
                <a:spcPct val="115000"/>
              </a:lnSpc>
              <a:spcBef>
                <a:spcPts val="1200"/>
              </a:spcBef>
              <a:spcAft>
                <a:spcPts val="0"/>
              </a:spcAft>
              <a:buClr>
                <a:schemeClr val="dk1"/>
              </a:buClr>
              <a:buSzPts val="1100"/>
              <a:buFont typeface="Calibri"/>
              <a:buChar char="●"/>
            </a:pPr>
            <a:r>
              <a:rPr lang="en-US" sz="2400">
                <a:solidFill>
                  <a:schemeClr val="dk1"/>
                </a:solidFill>
              </a:rPr>
              <a:t>restraint-associated asphyxia</a:t>
            </a:r>
            <a:endParaRPr sz="2400">
              <a:solidFill>
                <a:schemeClr val="dk1"/>
              </a:solidFill>
            </a:endParaRPr>
          </a:p>
          <a:p>
            <a:pPr marL="457200" lvl="0" indent="-298450" algn="l" rtl="0">
              <a:lnSpc>
                <a:spcPct val="115000"/>
              </a:lnSpc>
              <a:spcBef>
                <a:spcPts val="0"/>
              </a:spcBef>
              <a:spcAft>
                <a:spcPts val="0"/>
              </a:spcAft>
              <a:buClr>
                <a:schemeClr val="dk1"/>
              </a:buClr>
              <a:buSzPts val="1100"/>
              <a:buFont typeface="Calibri"/>
              <a:buChar char="●"/>
            </a:pPr>
            <a:r>
              <a:rPr lang="en-US" sz="2400">
                <a:solidFill>
                  <a:schemeClr val="dk1"/>
                </a:solidFill>
              </a:rPr>
              <a:t>positional asphyxia</a:t>
            </a:r>
            <a:endParaRPr sz="2400">
              <a:solidFill>
                <a:schemeClr val="dk1"/>
              </a:solidFill>
            </a:endParaRPr>
          </a:p>
          <a:p>
            <a:pPr marL="457200" lvl="0" indent="-298450" algn="l" rtl="0">
              <a:lnSpc>
                <a:spcPct val="115000"/>
              </a:lnSpc>
              <a:spcBef>
                <a:spcPts val="0"/>
              </a:spcBef>
              <a:spcAft>
                <a:spcPts val="0"/>
              </a:spcAft>
              <a:buClr>
                <a:schemeClr val="dk1"/>
              </a:buClr>
              <a:buSzPts val="1100"/>
              <a:buFont typeface="Calibri"/>
              <a:buChar char="●"/>
            </a:pPr>
            <a:r>
              <a:rPr lang="en-US" sz="2400">
                <a:solidFill>
                  <a:schemeClr val="dk1"/>
                </a:solidFill>
              </a:rPr>
              <a:t>underlying medical or toxicological issues</a:t>
            </a:r>
            <a:endParaRPr sz="2400">
              <a:solidFill>
                <a:schemeClr val="dk1"/>
              </a:solidFill>
            </a:endParaRPr>
          </a:p>
          <a:p>
            <a:pPr marL="457200" lvl="0" indent="0" algn="l" rtl="0">
              <a:lnSpc>
                <a:spcPct val="115000"/>
              </a:lnSpc>
              <a:spcBef>
                <a:spcPts val="1200"/>
              </a:spcBef>
              <a:spcAft>
                <a:spcPts val="0"/>
              </a:spcAft>
              <a:buNone/>
            </a:pPr>
            <a:endParaRPr/>
          </a:p>
        </p:txBody>
      </p:sp>
      <p:sp>
        <p:nvSpPr>
          <p:cNvPr id="384" name="Google Shape;384;g3a7469ca607_0_12"/>
          <p:cNvSpPr txBox="1">
            <a:spLocks noGrp="1"/>
          </p:cNvSpPr>
          <p:nvPr>
            <p:ph type="title"/>
          </p:nvPr>
        </p:nvSpPr>
        <p:spPr>
          <a:xfrm>
            <a:off x="630125" y="604100"/>
            <a:ext cx="8441400" cy="92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SzPts val="891"/>
              <a:buNone/>
            </a:pPr>
            <a:r>
              <a:rPr lang="en-US" sz="3400"/>
              <a:t>Excited Delirium - Explained &amp; Discontinued </a:t>
            </a:r>
            <a:endParaRPr sz="3400"/>
          </a:p>
        </p:txBody>
      </p:sp>
      <p:sp>
        <p:nvSpPr>
          <p:cNvPr id="385" name="Google Shape;385;g3a7469ca607_0_12"/>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g3a7469ca607_0_0"/>
          <p:cNvSpPr txBox="1">
            <a:spLocks noGrp="1"/>
          </p:cNvSpPr>
          <p:nvPr>
            <p:ph type="body" idx="1"/>
          </p:nvPr>
        </p:nvSpPr>
        <p:spPr>
          <a:xfrm>
            <a:off x="323945" y="1561999"/>
            <a:ext cx="8328300" cy="4980000"/>
          </a:xfrm>
          <a:prstGeom prst="rect">
            <a:avLst/>
          </a:prstGeom>
        </p:spPr>
        <p:txBody>
          <a:bodyPr spcFirstLastPara="1" wrap="square" lIns="91425" tIns="45700" rIns="91425" bIns="45700" anchor="t" anchorCtr="0">
            <a:normAutofit fontScale="92500" lnSpcReduction="20000"/>
          </a:bodyPr>
          <a:lstStyle/>
          <a:p>
            <a:pPr marL="457200" lvl="0" indent="-369570" algn="l" rtl="0">
              <a:lnSpc>
                <a:spcPct val="115000"/>
              </a:lnSpc>
              <a:spcBef>
                <a:spcPts val="1000"/>
              </a:spcBef>
              <a:spcAft>
                <a:spcPts val="0"/>
              </a:spcAft>
              <a:buClr>
                <a:schemeClr val="dk1"/>
              </a:buClr>
              <a:buSzPct val="100000"/>
              <a:buFont typeface="Arial"/>
              <a:buChar char="•"/>
            </a:pPr>
            <a:r>
              <a:rPr lang="en-US" sz="2400">
                <a:solidFill>
                  <a:schemeClr val="dk1"/>
                </a:solidFill>
              </a:rPr>
              <a:t>The term is widely attributed to Charles V. Wetli (forensic pathologist, Miami) and David A. Fishbain (psychiatrist) </a:t>
            </a:r>
            <a:r>
              <a:rPr lang="en-US" sz="2400" b="1">
                <a:solidFill>
                  <a:schemeClr val="dk1"/>
                </a:solidFill>
              </a:rPr>
              <a:t>in the early 1980s</a:t>
            </a:r>
            <a:r>
              <a:rPr lang="en-US" sz="2400">
                <a:solidFill>
                  <a:schemeClr val="dk1"/>
                </a:solidFill>
              </a:rPr>
              <a:t> at the University of Miami.</a:t>
            </a:r>
            <a:endParaRPr sz="2400">
              <a:solidFill>
                <a:schemeClr val="dk1"/>
              </a:solidFill>
            </a:endParaRPr>
          </a:p>
          <a:p>
            <a:pPr marL="457200" lvl="0" indent="-369570" algn="l" rtl="0">
              <a:lnSpc>
                <a:spcPct val="115000"/>
              </a:lnSpc>
              <a:spcBef>
                <a:spcPts val="1000"/>
              </a:spcBef>
              <a:spcAft>
                <a:spcPts val="0"/>
              </a:spcAft>
              <a:buClr>
                <a:schemeClr val="dk1"/>
              </a:buClr>
              <a:buSzPct val="100000"/>
              <a:buFont typeface="Arial"/>
              <a:buChar char="•"/>
            </a:pPr>
            <a:r>
              <a:rPr lang="en-US" sz="2400" b="1">
                <a:solidFill>
                  <a:schemeClr val="dk1"/>
                </a:solidFill>
              </a:rPr>
              <a:t>American Psychiatric Association (2017):</a:t>
            </a:r>
            <a:r>
              <a:rPr lang="en-US" sz="2400">
                <a:solidFill>
                  <a:schemeClr val="dk1"/>
                </a:solidFill>
              </a:rPr>
              <a:t> Term is too non-specific and should </a:t>
            </a:r>
            <a:r>
              <a:rPr lang="en-US" sz="2400" i="1">
                <a:solidFill>
                  <a:schemeClr val="dk1"/>
                </a:solidFill>
              </a:rPr>
              <a:t>not</a:t>
            </a:r>
            <a:r>
              <a:rPr lang="en-US" sz="2400">
                <a:solidFill>
                  <a:schemeClr val="dk1"/>
                </a:solidFill>
              </a:rPr>
              <a:t> be used without validated diagnostic criteria.</a:t>
            </a:r>
            <a:endParaRPr sz="2400">
              <a:solidFill>
                <a:schemeClr val="dk1"/>
              </a:solidFill>
            </a:endParaRPr>
          </a:p>
          <a:p>
            <a:pPr marL="457200" lvl="0" indent="-369570" algn="l" rtl="0">
              <a:lnSpc>
                <a:spcPct val="115000"/>
              </a:lnSpc>
              <a:spcBef>
                <a:spcPts val="1000"/>
              </a:spcBef>
              <a:spcAft>
                <a:spcPts val="0"/>
              </a:spcAft>
              <a:buClr>
                <a:schemeClr val="dk1"/>
              </a:buClr>
              <a:buSzPct val="100000"/>
              <a:buFont typeface="Arial"/>
              <a:buChar char="•"/>
            </a:pPr>
            <a:r>
              <a:rPr lang="en-US" sz="2400" b="1">
                <a:solidFill>
                  <a:schemeClr val="dk1"/>
                </a:solidFill>
              </a:rPr>
              <a:t>American Medical Association (2021):</a:t>
            </a:r>
            <a:r>
              <a:rPr lang="en-US" sz="2400">
                <a:solidFill>
                  <a:schemeClr val="dk1"/>
                </a:solidFill>
              </a:rPr>
              <a:t> Term is controversial and lacks defined behavioral signs or symptoms.</a:t>
            </a:r>
            <a:endParaRPr sz="2400">
              <a:solidFill>
                <a:schemeClr val="dk1"/>
              </a:solidFill>
            </a:endParaRPr>
          </a:p>
          <a:p>
            <a:pPr marL="457200" lvl="0" indent="-369570" algn="l" rtl="0">
              <a:lnSpc>
                <a:spcPct val="115000"/>
              </a:lnSpc>
              <a:spcBef>
                <a:spcPts val="1000"/>
              </a:spcBef>
              <a:spcAft>
                <a:spcPts val="0"/>
              </a:spcAft>
              <a:buClr>
                <a:schemeClr val="dk1"/>
              </a:buClr>
              <a:buSzPct val="100000"/>
              <a:buChar char="•"/>
            </a:pPr>
            <a:r>
              <a:rPr lang="en-US" sz="2400" b="1">
                <a:solidFill>
                  <a:schemeClr val="dk1"/>
                </a:solidFill>
              </a:rPr>
              <a:t>National Association of Medical Examiners (Mar 2023):</a:t>
            </a:r>
            <a:r>
              <a:rPr lang="en-US" sz="2400">
                <a:solidFill>
                  <a:schemeClr val="dk1"/>
                </a:solidFill>
              </a:rPr>
              <a:t> Formally instructed members to stop using “excited delirium” as a cause of death</a:t>
            </a:r>
            <a:endParaRPr sz="2400">
              <a:solidFill>
                <a:schemeClr val="dk1"/>
              </a:solidFill>
            </a:endParaRPr>
          </a:p>
          <a:p>
            <a:pPr marL="457200" lvl="0" indent="-369570" algn="l" rtl="0">
              <a:lnSpc>
                <a:spcPct val="115000"/>
              </a:lnSpc>
              <a:spcBef>
                <a:spcPts val="1000"/>
              </a:spcBef>
              <a:spcAft>
                <a:spcPts val="0"/>
              </a:spcAft>
              <a:buClr>
                <a:schemeClr val="dk1"/>
              </a:buClr>
              <a:buSzPct val="100000"/>
              <a:buFont typeface="Arial"/>
              <a:buChar char="•"/>
            </a:pPr>
            <a:r>
              <a:rPr lang="en-US" sz="2400" b="1">
                <a:solidFill>
                  <a:schemeClr val="dk1"/>
                </a:solidFill>
              </a:rPr>
              <a:t>American College of Emergency Physicians:</a:t>
            </a:r>
            <a:r>
              <a:rPr lang="en-US" sz="2400">
                <a:solidFill>
                  <a:schemeClr val="dk1"/>
                </a:solidFill>
              </a:rPr>
              <a:t> Did not withdraw its endorsement until 2023.</a:t>
            </a:r>
            <a:endParaRPr sz="2400">
              <a:solidFill>
                <a:schemeClr val="dk1"/>
              </a:solidFill>
            </a:endParaRPr>
          </a:p>
          <a:p>
            <a:pPr marL="457200" lvl="0" indent="0" algn="l" rtl="0">
              <a:lnSpc>
                <a:spcPct val="115000"/>
              </a:lnSpc>
              <a:spcBef>
                <a:spcPts val="1000"/>
              </a:spcBef>
              <a:spcAft>
                <a:spcPts val="0"/>
              </a:spcAft>
              <a:buNone/>
            </a:pPr>
            <a:endParaRPr/>
          </a:p>
        </p:txBody>
      </p:sp>
      <p:sp>
        <p:nvSpPr>
          <p:cNvPr id="392" name="Google Shape;392;g3a7469ca607_0_0"/>
          <p:cNvSpPr txBox="1">
            <a:spLocks noGrp="1"/>
          </p:cNvSpPr>
          <p:nvPr>
            <p:ph type="title"/>
          </p:nvPr>
        </p:nvSpPr>
        <p:spPr>
          <a:xfrm>
            <a:off x="630125" y="604100"/>
            <a:ext cx="8441400" cy="92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SzPts val="891"/>
              <a:buNone/>
            </a:pPr>
            <a:r>
              <a:rPr lang="en-US" sz="3400"/>
              <a:t>Excited Delirium - National Timeline</a:t>
            </a:r>
            <a:endParaRPr sz="3400"/>
          </a:p>
        </p:txBody>
      </p:sp>
      <p:sp>
        <p:nvSpPr>
          <p:cNvPr id="393" name="Google Shape;393;g3a7469ca607_0_0"/>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5"/>
          <p:cNvSpPr txBox="1">
            <a:spLocks noGrp="1"/>
          </p:cNvSpPr>
          <p:nvPr>
            <p:ph type="body" idx="2"/>
          </p:nvPr>
        </p:nvSpPr>
        <p:spPr>
          <a:xfrm>
            <a:off x="2001838" y="4248708"/>
            <a:ext cx="7142162" cy="9349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62626"/>
              </a:buClr>
              <a:buSzPts val="4500"/>
              <a:buNone/>
            </a:pPr>
            <a:r>
              <a:rPr lang="en-US"/>
              <a:t>Statistics</a:t>
            </a:r>
            <a:endParaRPr/>
          </a:p>
        </p:txBody>
      </p:sp>
      <p:sp>
        <p:nvSpPr>
          <p:cNvPr id="400" name="Google Shape;400;p35"/>
          <p:cNvSpPr txBox="1">
            <a:spLocks noGrp="1"/>
          </p:cNvSpPr>
          <p:nvPr>
            <p:ph type="sldNum" idx="4294967295"/>
          </p:nvPr>
        </p:nvSpPr>
        <p:spPr>
          <a:xfrm>
            <a:off x="0" y="6153150"/>
            <a:ext cx="49847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a659194d7c_0_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Average Annual Case Volume</a:t>
            </a:r>
            <a:endParaRPr/>
          </a:p>
        </p:txBody>
      </p:sp>
      <p:sp>
        <p:nvSpPr>
          <p:cNvPr id="407" name="Google Shape;407;g3a659194d7c_0_0"/>
          <p:cNvSpPr txBox="1">
            <a:spLocks noGrp="1"/>
          </p:cNvSpPr>
          <p:nvPr>
            <p:ph type="body" idx="1"/>
          </p:nvPr>
        </p:nvSpPr>
        <p:spPr>
          <a:xfrm>
            <a:off x="293370" y="1786574"/>
            <a:ext cx="5741700" cy="4351200"/>
          </a:xfrm>
          <a:prstGeom prst="rect">
            <a:avLst/>
          </a:prstGeom>
          <a:noFill/>
          <a:ln>
            <a:noFill/>
          </a:ln>
        </p:spPr>
        <p:txBody>
          <a:bodyPr spcFirstLastPara="1" wrap="square" lIns="91425" tIns="45700" rIns="91425" bIns="45700" anchor="t" anchorCtr="0">
            <a:normAutofit fontScale="55000" lnSpcReduction="10000"/>
          </a:bodyPr>
          <a:lstStyle/>
          <a:p>
            <a:pPr marL="228600" lvl="0" indent="-218794" algn="l" rtl="0">
              <a:lnSpc>
                <a:spcPct val="100000"/>
              </a:lnSpc>
              <a:spcBef>
                <a:spcPts val="0"/>
              </a:spcBef>
              <a:spcAft>
                <a:spcPts val="0"/>
              </a:spcAft>
              <a:buClr>
                <a:srgbClr val="262626"/>
              </a:buClr>
              <a:buSzPct val="100000"/>
              <a:buChar char="•"/>
            </a:pPr>
            <a:r>
              <a:rPr lang="en-US" sz="4428"/>
              <a:t>Maryland population is 6.2 million</a:t>
            </a:r>
            <a:endParaRPr sz="4428"/>
          </a:p>
          <a:p>
            <a:pPr marL="228600" lvl="0" indent="-218794" algn="l" rtl="0">
              <a:lnSpc>
                <a:spcPct val="100000"/>
              </a:lnSpc>
              <a:spcBef>
                <a:spcPts val="1000"/>
              </a:spcBef>
              <a:spcAft>
                <a:spcPts val="0"/>
              </a:spcAft>
              <a:buClr>
                <a:srgbClr val="262626"/>
              </a:buClr>
              <a:buSzPct val="100000"/>
              <a:buChar char="•"/>
            </a:pPr>
            <a:r>
              <a:rPr lang="en-US" sz="4428"/>
              <a:t>About 63,000 deaths annually</a:t>
            </a:r>
            <a:endParaRPr sz="4428"/>
          </a:p>
          <a:p>
            <a:pPr marL="228600" lvl="0" indent="-218794" algn="l" rtl="0">
              <a:lnSpc>
                <a:spcPct val="100000"/>
              </a:lnSpc>
              <a:spcBef>
                <a:spcPts val="1000"/>
              </a:spcBef>
              <a:spcAft>
                <a:spcPts val="0"/>
              </a:spcAft>
              <a:buClr>
                <a:srgbClr val="262626"/>
              </a:buClr>
              <a:buSzPct val="100000"/>
              <a:buChar char="•"/>
            </a:pPr>
            <a:r>
              <a:rPr lang="en-US" sz="4428"/>
              <a:t>About 16,300 deaths referred to OCME</a:t>
            </a:r>
            <a:endParaRPr sz="4428"/>
          </a:p>
          <a:p>
            <a:pPr marL="228600" lvl="0" indent="-218794" algn="l" rtl="0">
              <a:lnSpc>
                <a:spcPct val="100000"/>
              </a:lnSpc>
              <a:spcBef>
                <a:spcPts val="1000"/>
              </a:spcBef>
              <a:spcAft>
                <a:spcPts val="0"/>
              </a:spcAft>
              <a:buClr>
                <a:srgbClr val="262626"/>
              </a:buClr>
              <a:buSzPct val="100000"/>
              <a:buChar char="•"/>
            </a:pPr>
            <a:r>
              <a:rPr lang="en-US" sz="4428"/>
              <a:t>About 9,000 cases accepted</a:t>
            </a:r>
            <a:endParaRPr sz="4428"/>
          </a:p>
          <a:p>
            <a:pPr marL="228600" lvl="0" indent="-218794" algn="l" rtl="0">
              <a:lnSpc>
                <a:spcPct val="100000"/>
              </a:lnSpc>
              <a:spcBef>
                <a:spcPts val="1000"/>
              </a:spcBef>
              <a:spcAft>
                <a:spcPts val="0"/>
              </a:spcAft>
              <a:buClr>
                <a:srgbClr val="262626"/>
              </a:buClr>
              <a:buSzPct val="100000"/>
              <a:buChar char="•"/>
            </a:pPr>
            <a:r>
              <a:rPr lang="en-US" sz="4428"/>
              <a:t>About 6,000 autopsies annually</a:t>
            </a:r>
            <a:endParaRPr sz="4428"/>
          </a:p>
          <a:p>
            <a:pPr marL="228600" lvl="0" indent="-218794" algn="l" rtl="0">
              <a:lnSpc>
                <a:spcPct val="100000"/>
              </a:lnSpc>
              <a:spcBef>
                <a:spcPts val="1000"/>
              </a:spcBef>
              <a:spcAft>
                <a:spcPts val="0"/>
              </a:spcAft>
              <a:buClr>
                <a:srgbClr val="262626"/>
              </a:buClr>
              <a:buSzPct val="100000"/>
              <a:buChar char="•"/>
            </a:pPr>
            <a:r>
              <a:rPr lang="en-US" sz="4428"/>
              <a:t>Average of 16-20 autopsies a day</a:t>
            </a:r>
            <a:endParaRPr sz="4428"/>
          </a:p>
          <a:p>
            <a:pPr marL="228600" lvl="0" indent="-218794" algn="l" rtl="0">
              <a:lnSpc>
                <a:spcPct val="100000"/>
              </a:lnSpc>
              <a:spcBef>
                <a:spcPts val="1000"/>
              </a:spcBef>
              <a:spcAft>
                <a:spcPts val="0"/>
              </a:spcAft>
              <a:buClr>
                <a:srgbClr val="262626"/>
              </a:buClr>
              <a:buSzPct val="100000"/>
              <a:buChar char="•"/>
            </a:pPr>
            <a:r>
              <a:rPr lang="en-US" sz="4428"/>
              <a:t>Homicides account for ~20-25% of each FTE ME caseload</a:t>
            </a:r>
            <a:endParaRPr sz="4428"/>
          </a:p>
          <a:p>
            <a:pPr marL="0" lvl="0" indent="0" algn="l" rtl="0">
              <a:lnSpc>
                <a:spcPct val="90000"/>
              </a:lnSpc>
              <a:spcBef>
                <a:spcPts val="1000"/>
              </a:spcBef>
              <a:spcAft>
                <a:spcPts val="0"/>
              </a:spcAft>
              <a:buClr>
                <a:schemeClr val="dk1"/>
              </a:buClr>
              <a:buSzPct val="100000"/>
              <a:buNone/>
            </a:pPr>
            <a:r>
              <a:rPr lang="en-US" sz="1900">
                <a:solidFill>
                  <a:schemeClr val="dk1"/>
                </a:solidFill>
              </a:rPr>
              <a:t>**2023 VSA annual report</a:t>
            </a:r>
            <a:endParaRPr/>
          </a:p>
          <a:p>
            <a:pPr marL="228600" lvl="0" indent="-64135" algn="l" rtl="0">
              <a:lnSpc>
                <a:spcPct val="90000"/>
              </a:lnSpc>
              <a:spcBef>
                <a:spcPts val="1000"/>
              </a:spcBef>
              <a:spcAft>
                <a:spcPts val="0"/>
              </a:spcAft>
              <a:buClr>
                <a:srgbClr val="262626"/>
              </a:buClr>
              <a:buSzPct val="100000"/>
              <a:buNone/>
            </a:pPr>
            <a:endParaRPr/>
          </a:p>
        </p:txBody>
      </p:sp>
      <p:sp>
        <p:nvSpPr>
          <p:cNvPr id="408" name="Google Shape;408;g3a659194d7c_0_0"/>
          <p:cNvSpPr/>
          <p:nvPr/>
        </p:nvSpPr>
        <p:spPr>
          <a:xfrm>
            <a:off x="6035050" y="1786575"/>
            <a:ext cx="2850000" cy="3761700"/>
          </a:xfrm>
          <a:prstGeom prst="rect">
            <a:avLst/>
          </a:prstGeom>
          <a:gradFill>
            <a:gsLst>
              <a:gs pos="0">
                <a:srgbClr val="D1D1D1"/>
              </a:gs>
              <a:gs pos="50000">
                <a:srgbClr val="C7C7C7"/>
              </a:gs>
              <a:gs pos="100000">
                <a:srgbClr val="C0C0C0"/>
              </a:gs>
            </a:gsLst>
            <a:lin ang="5400012" scaled="0"/>
          </a:gradFill>
          <a:ln w="9525" cap="flat" cmpd="sng">
            <a:solidFill>
              <a:schemeClr val="accent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The assault (</a:t>
            </a:r>
            <a:r>
              <a:rPr lang="en-US" sz="18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homicide</a:t>
            </a: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 age-adjusted mortality rate was 9.1 per 100,000 population in 2023, an </a:t>
            </a:r>
            <a:r>
              <a:rPr lang="en-US" sz="18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25.4% decline</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 </a:t>
            </a: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from the 2021 rate of 12.2.</a:t>
            </a:r>
            <a:endParaRP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endParaRPr>
          </a:p>
          <a:p>
            <a:pPr marL="0" marR="0" lvl="0" indent="0" algn="l" rtl="0">
              <a:spcBef>
                <a:spcPts val="0"/>
              </a:spcBef>
              <a:spcAft>
                <a:spcPts val="0"/>
              </a:spcAft>
              <a:buNone/>
            </a:pPr>
            <a:endParaRPr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endParaRPr>
          </a:p>
          <a:p>
            <a:pPr marL="0" marR="0" lvl="0" indent="0" algn="l" rtl="0">
              <a:spcBef>
                <a:spcPts val="0"/>
              </a:spcBef>
              <a:spcAft>
                <a:spcPts val="0"/>
              </a:spcAft>
              <a:buNone/>
            </a:pP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The age-adjusted mortality rate for </a:t>
            </a:r>
            <a:r>
              <a:rPr lang="en-US" sz="18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suicide</a:t>
            </a: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 was 5.79 per 100,000 population in 2023, </a:t>
            </a:r>
            <a:r>
              <a:rPr lang="en-US" sz="18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40.8 % decline </a:t>
            </a: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than</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en-US" sz="1800"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the 2021 rate of 9.8 per 100,000 population**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2022 and 202</a:t>
            </a:r>
            <a:r>
              <a:rPr lang="en-US" sz="3200"/>
              <a:t>3-Cases Reported: Action Taken</a:t>
            </a:r>
            <a:endParaRPr/>
          </a:p>
        </p:txBody>
      </p:sp>
      <p:sp>
        <p:nvSpPr>
          <p:cNvPr id="415" name="Google Shape;415;p38"/>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44</a:t>
            </a:fld>
            <a:endParaRPr/>
          </a:p>
        </p:txBody>
      </p:sp>
      <p:sp>
        <p:nvSpPr>
          <p:cNvPr id="416" name="Google Shape;416;p38"/>
          <p:cNvSpPr txBox="1">
            <a:spLocks noGrp="1"/>
          </p:cNvSpPr>
          <p:nvPr>
            <p:ph type="body" idx="2"/>
          </p:nvPr>
        </p:nvSpPr>
        <p:spPr>
          <a:xfrm>
            <a:off x="628650" y="365126"/>
            <a:ext cx="7886700" cy="4476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F7F7F"/>
              </a:buClr>
              <a:buSzPts val="2000"/>
              <a:buNone/>
            </a:pPr>
            <a:endParaRPr/>
          </a:p>
        </p:txBody>
      </p:sp>
      <p:pic>
        <p:nvPicPr>
          <p:cNvPr id="417" name="Google Shape;417;p38"/>
          <p:cNvPicPr preferRelativeResize="0"/>
          <p:nvPr/>
        </p:nvPicPr>
        <p:blipFill rotWithShape="1">
          <a:blip r:embed="rId3">
            <a:alphaModFix/>
          </a:blip>
          <a:srcRect t="6288"/>
          <a:stretch/>
        </p:blipFill>
        <p:spPr>
          <a:xfrm>
            <a:off x="1240125" y="1562450"/>
            <a:ext cx="7205001" cy="418807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2022 and 2023-Cases Reported: Manner of Death</a:t>
            </a:r>
            <a:endParaRPr/>
          </a:p>
        </p:txBody>
      </p:sp>
      <p:sp>
        <p:nvSpPr>
          <p:cNvPr id="424" name="Google Shape;424;p39"/>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45</a:t>
            </a:fld>
            <a:endParaRPr/>
          </a:p>
        </p:txBody>
      </p:sp>
      <p:sp>
        <p:nvSpPr>
          <p:cNvPr id="425" name="Google Shape;425;p39"/>
          <p:cNvSpPr txBox="1">
            <a:spLocks noGrp="1"/>
          </p:cNvSpPr>
          <p:nvPr>
            <p:ph type="body" idx="2"/>
          </p:nvPr>
        </p:nvSpPr>
        <p:spPr>
          <a:xfrm>
            <a:off x="628650" y="365126"/>
            <a:ext cx="7886700" cy="4476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F7F7F"/>
              </a:buClr>
              <a:buSzPts val="2000"/>
              <a:buNone/>
            </a:pPr>
            <a:endParaRPr/>
          </a:p>
        </p:txBody>
      </p:sp>
      <p:pic>
        <p:nvPicPr>
          <p:cNvPr id="426" name="Google Shape;426;p39"/>
          <p:cNvPicPr preferRelativeResize="0"/>
          <p:nvPr/>
        </p:nvPicPr>
        <p:blipFill rotWithShape="1">
          <a:blip r:embed="rId3">
            <a:alphaModFix/>
          </a:blip>
          <a:srcRect t="6441" b="2574"/>
          <a:stretch/>
        </p:blipFill>
        <p:spPr>
          <a:xfrm>
            <a:off x="753100" y="1426150"/>
            <a:ext cx="7762249" cy="433079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6"/>
          <p:cNvSpPr txBox="1">
            <a:spLocks noGrp="1"/>
          </p:cNvSpPr>
          <p:nvPr>
            <p:ph type="title"/>
          </p:nvPr>
        </p:nvSpPr>
        <p:spPr>
          <a:xfrm>
            <a:off x="494330" y="278892"/>
            <a:ext cx="8589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OCME Custodial Deaths</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 (2019–2024)</a:t>
            </a:r>
            <a:r>
              <a:rPr lang="en-US"/>
              <a:t> </a:t>
            </a:r>
            <a:endParaRPr/>
          </a:p>
        </p:txBody>
      </p:sp>
      <p:sp>
        <p:nvSpPr>
          <p:cNvPr id="433" name="Google Shape;433;p36"/>
          <p:cNvSpPr txBox="1">
            <a:spLocks noGrp="1"/>
          </p:cNvSpPr>
          <p:nvPr>
            <p:ph type="body" idx="1"/>
          </p:nvPr>
        </p:nvSpPr>
        <p:spPr>
          <a:xfrm>
            <a:off x="437930" y="1482724"/>
            <a:ext cx="85128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sz="2400"/>
              <a:t>34 Natural (CVD, Pulmonary diseases, Comorbidities) </a:t>
            </a:r>
            <a:endParaRPr sz="2400"/>
          </a:p>
          <a:p>
            <a:pPr marL="457200" lvl="0" indent="-381000" algn="l" rtl="0">
              <a:lnSpc>
                <a:spcPct val="115000"/>
              </a:lnSpc>
              <a:spcBef>
                <a:spcPts val="0"/>
              </a:spcBef>
              <a:spcAft>
                <a:spcPts val="0"/>
              </a:spcAft>
              <a:buSzPts val="2400"/>
              <a:buChar char="•"/>
            </a:pPr>
            <a:r>
              <a:rPr lang="en-US" sz="2400"/>
              <a:t>21 Suicide (Hanging, Intentional Rx Ingestion)</a:t>
            </a:r>
            <a:endParaRPr sz="2400"/>
          </a:p>
          <a:p>
            <a:pPr marL="457200" lvl="0" indent="-381000" algn="l" rtl="0">
              <a:lnSpc>
                <a:spcPct val="115000"/>
              </a:lnSpc>
              <a:spcBef>
                <a:spcPts val="0"/>
              </a:spcBef>
              <a:spcAft>
                <a:spcPts val="0"/>
              </a:spcAft>
              <a:buSzPts val="2400"/>
              <a:buChar char="•"/>
            </a:pPr>
            <a:r>
              <a:rPr lang="en-US" sz="2400"/>
              <a:t>12 Homicides</a:t>
            </a:r>
            <a:endParaRPr sz="2400"/>
          </a:p>
          <a:p>
            <a:pPr marL="914400" lvl="1" indent="-381000" algn="l" rtl="0">
              <a:lnSpc>
                <a:spcPct val="115000"/>
              </a:lnSpc>
              <a:spcBef>
                <a:spcPts val="0"/>
              </a:spcBef>
              <a:spcAft>
                <a:spcPts val="0"/>
              </a:spcAft>
              <a:buSzPts val="2400"/>
              <a:buChar char="•"/>
            </a:pPr>
            <a:r>
              <a:rPr lang="en-US"/>
              <a:t>3</a:t>
            </a:r>
            <a:r>
              <a:rPr lang="en-US" sz="2400"/>
              <a:t> occurred during restraint</a:t>
            </a:r>
            <a:endParaRPr sz="2400"/>
          </a:p>
          <a:p>
            <a:pPr marL="1371600" lvl="2" indent="-355600" algn="l" rtl="0">
              <a:lnSpc>
                <a:spcPct val="115000"/>
              </a:lnSpc>
              <a:spcBef>
                <a:spcPts val="0"/>
              </a:spcBef>
              <a:spcAft>
                <a:spcPts val="0"/>
              </a:spcAft>
              <a:buSzPts val="2000"/>
              <a:buChar char="•"/>
            </a:pPr>
            <a:r>
              <a:rPr lang="en-US" sz="2000" i="1"/>
              <a:t>Note: Currently 2 homicides secondary to restraint for 2025 to date</a:t>
            </a:r>
            <a:endParaRPr sz="2000"/>
          </a:p>
          <a:p>
            <a:pPr marL="914400" lvl="1" indent="-381000" algn="l" rtl="0">
              <a:lnSpc>
                <a:spcPct val="115000"/>
              </a:lnSpc>
              <a:spcBef>
                <a:spcPts val="0"/>
              </a:spcBef>
              <a:spcAft>
                <a:spcPts val="0"/>
              </a:spcAft>
              <a:buSzPts val="2400"/>
              <a:buChar char="•"/>
            </a:pPr>
            <a:r>
              <a:rPr lang="en-US" sz="2400"/>
              <a:t>1 death due to dehydration/neglect while incarcerated</a:t>
            </a:r>
            <a:endParaRPr sz="2400"/>
          </a:p>
          <a:p>
            <a:pPr marL="914400" lvl="1" indent="-381000" algn="l" rtl="0">
              <a:lnSpc>
                <a:spcPct val="115000"/>
              </a:lnSpc>
              <a:spcBef>
                <a:spcPts val="0"/>
              </a:spcBef>
              <a:spcAft>
                <a:spcPts val="0"/>
              </a:spcAft>
              <a:buSzPts val="2400"/>
              <a:buChar char="•"/>
            </a:pPr>
            <a:r>
              <a:rPr lang="en-US"/>
              <a:t>8 resulting from inmate-on-inmate violence</a:t>
            </a:r>
            <a:endParaRPr i="1"/>
          </a:p>
          <a:p>
            <a:pPr marL="457200" lvl="0" indent="-381000" algn="l" rtl="0">
              <a:lnSpc>
                <a:spcPct val="115000"/>
              </a:lnSpc>
              <a:spcBef>
                <a:spcPts val="0"/>
              </a:spcBef>
              <a:spcAft>
                <a:spcPts val="0"/>
              </a:spcAft>
              <a:buSzPts val="2400"/>
              <a:buChar char="•"/>
            </a:pPr>
            <a:r>
              <a:rPr lang="en-US" sz="2400"/>
              <a:t>15 Undetermined (Positive toxicology, or multiple underlying medical conditions)</a:t>
            </a:r>
            <a:endParaRPr sz="2400"/>
          </a:p>
          <a:p>
            <a:pPr marL="457200" lvl="0" indent="-381000" algn="l" rtl="0">
              <a:lnSpc>
                <a:spcPct val="115000"/>
              </a:lnSpc>
              <a:spcBef>
                <a:spcPts val="0"/>
              </a:spcBef>
              <a:spcAft>
                <a:spcPts val="0"/>
              </a:spcAft>
              <a:buSzPts val="2400"/>
              <a:buChar char="•"/>
            </a:pPr>
            <a:r>
              <a:rPr lang="en-US" sz="2400"/>
              <a:t>7 Accident</a:t>
            </a:r>
            <a:endParaRPr sz="2400"/>
          </a:p>
          <a:p>
            <a:pPr marL="914400" lvl="1" indent="-381000" algn="l" rtl="0">
              <a:lnSpc>
                <a:spcPct val="115000"/>
              </a:lnSpc>
              <a:spcBef>
                <a:spcPts val="0"/>
              </a:spcBef>
              <a:spcAft>
                <a:spcPts val="0"/>
              </a:spcAft>
              <a:buSzPts val="2400"/>
              <a:buChar char="•"/>
            </a:pPr>
            <a:r>
              <a:rPr lang="en-US"/>
              <a:t>6 drug-related deaths</a:t>
            </a:r>
            <a:endParaRPr/>
          </a:p>
          <a:p>
            <a:pPr marL="914400" lvl="1" indent="-381000" algn="l" rtl="0">
              <a:lnSpc>
                <a:spcPct val="115000"/>
              </a:lnSpc>
              <a:spcBef>
                <a:spcPts val="0"/>
              </a:spcBef>
              <a:spcAft>
                <a:spcPts val="0"/>
              </a:spcAft>
              <a:buSzPts val="2400"/>
              <a:buChar char="•"/>
            </a:pPr>
            <a:r>
              <a:rPr lang="en-US"/>
              <a:t>1 fall that resulted in death</a:t>
            </a:r>
            <a:endParaRPr/>
          </a:p>
          <a:p>
            <a:pPr marL="228600" lvl="0" indent="-64135" algn="l" rtl="0">
              <a:lnSpc>
                <a:spcPct val="115000"/>
              </a:lnSpc>
              <a:spcBef>
                <a:spcPts val="1000"/>
              </a:spcBef>
              <a:spcAft>
                <a:spcPts val="0"/>
              </a:spcAft>
              <a:buClr>
                <a:srgbClr val="262626"/>
              </a:buClr>
              <a:buSzPts val="2800"/>
              <a:buNone/>
            </a:pPr>
            <a:endParaRPr sz="24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38507dc4724_0_102"/>
          <p:cNvSpPr txBox="1">
            <a:spLocks noGrp="1"/>
          </p:cNvSpPr>
          <p:nvPr>
            <p:ph type="body" idx="2"/>
          </p:nvPr>
        </p:nvSpPr>
        <p:spPr>
          <a:xfrm>
            <a:off x="2001838" y="4248708"/>
            <a:ext cx="7142100" cy="9348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262626"/>
              </a:buClr>
              <a:buSzPct val="100000"/>
              <a:buNone/>
            </a:pPr>
            <a:r>
              <a:rPr lang="en-US"/>
              <a:t>Operational and Policy Changes Since 2019</a:t>
            </a:r>
            <a:endParaRPr/>
          </a:p>
        </p:txBody>
      </p:sp>
      <p:sp>
        <p:nvSpPr>
          <p:cNvPr id="440" name="Google Shape;440;g38507dc4724_0_102"/>
          <p:cNvSpPr txBox="1">
            <a:spLocks noGrp="1"/>
          </p:cNvSpPr>
          <p:nvPr>
            <p:ph type="sldNum" idx="4294967295"/>
          </p:nvPr>
        </p:nvSpPr>
        <p:spPr>
          <a:xfrm>
            <a:off x="0" y="6153150"/>
            <a:ext cx="4986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a659194d7c_0_26"/>
          <p:cNvSpPr txBox="1">
            <a:spLocks noGrp="1"/>
          </p:cNvSpPr>
          <p:nvPr>
            <p:ph type="body" idx="1"/>
          </p:nvPr>
        </p:nvSpPr>
        <p:spPr>
          <a:xfrm>
            <a:off x="472339" y="1474737"/>
            <a:ext cx="8328300" cy="4980000"/>
          </a:xfrm>
          <a:prstGeom prst="rect">
            <a:avLst/>
          </a:prstGeom>
        </p:spPr>
        <p:txBody>
          <a:bodyPr spcFirstLastPara="1" wrap="square" lIns="91425" tIns="45700" rIns="91425" bIns="45700" anchor="t" anchorCtr="0">
            <a:normAutofit fontScale="25000" lnSpcReduction="10000"/>
          </a:bodyPr>
          <a:lstStyle/>
          <a:p>
            <a:pPr marL="457200" lvl="0" indent="-341434" algn="l" rtl="0">
              <a:lnSpc>
                <a:spcPct val="115000"/>
              </a:lnSpc>
              <a:spcBef>
                <a:spcPts val="1000"/>
              </a:spcBef>
              <a:spcAft>
                <a:spcPts val="0"/>
              </a:spcAft>
              <a:buSzPct val="100000"/>
              <a:buFont typeface="Calibri"/>
              <a:buChar char="•"/>
            </a:pPr>
            <a:r>
              <a:rPr lang="en-US" sz="7107" b="1"/>
              <a:t>2020:</a:t>
            </a:r>
            <a:r>
              <a:rPr lang="en-US" sz="7107"/>
              <a:t> Use of “Excited Delirium” ceased, three years ahead of NAME’s recommendation</a:t>
            </a:r>
            <a:endParaRPr sz="7107"/>
          </a:p>
          <a:p>
            <a:pPr marL="457200" lvl="0" indent="-341434" algn="l" rtl="0">
              <a:lnSpc>
                <a:spcPct val="115000"/>
              </a:lnSpc>
              <a:spcBef>
                <a:spcPts val="0"/>
              </a:spcBef>
              <a:spcAft>
                <a:spcPts val="0"/>
              </a:spcAft>
              <a:buSzPct val="100000"/>
              <a:buFont typeface="Calibri"/>
              <a:buChar char="•"/>
            </a:pPr>
            <a:r>
              <a:rPr lang="en-US" sz="7107" b="1"/>
              <a:t>2022: </a:t>
            </a:r>
            <a:r>
              <a:rPr lang="en-US" sz="7107"/>
              <a:t>Maryland enacted its mandatory implicit-bias training (Health Occupations §1-225) for all medical licensees (new and renewals)</a:t>
            </a:r>
            <a:endParaRPr sz="7107"/>
          </a:p>
          <a:p>
            <a:pPr marL="457200" lvl="0" indent="-341434" algn="l" rtl="0">
              <a:lnSpc>
                <a:spcPct val="115000"/>
              </a:lnSpc>
              <a:spcBef>
                <a:spcPts val="0"/>
              </a:spcBef>
              <a:spcAft>
                <a:spcPts val="0"/>
              </a:spcAft>
              <a:buSzPct val="100000"/>
              <a:buFont typeface="Calibri"/>
              <a:buChar char="•"/>
            </a:pPr>
            <a:r>
              <a:rPr lang="en-US" sz="7107" b="1"/>
              <a:t>2023 </a:t>
            </a:r>
            <a:r>
              <a:rPr lang="en-US" sz="7107"/>
              <a:t>Policy Updates</a:t>
            </a:r>
            <a:endParaRPr sz="7107"/>
          </a:p>
          <a:p>
            <a:pPr marL="914400" lvl="1" indent="-341434" algn="l" rtl="0">
              <a:lnSpc>
                <a:spcPct val="115000"/>
              </a:lnSpc>
              <a:spcBef>
                <a:spcPts val="0"/>
              </a:spcBef>
              <a:spcAft>
                <a:spcPts val="0"/>
              </a:spcAft>
              <a:buSzPct val="100000"/>
              <a:buChar char="•"/>
            </a:pPr>
            <a:r>
              <a:rPr lang="en-US" sz="7107"/>
              <a:t>All deaths during law enforcement restraint require presentation during OCME consensus conference</a:t>
            </a:r>
            <a:endParaRPr sz="7107"/>
          </a:p>
          <a:p>
            <a:pPr marL="914400" lvl="1" indent="-341434" algn="l" rtl="0">
              <a:lnSpc>
                <a:spcPct val="115000"/>
              </a:lnSpc>
              <a:spcBef>
                <a:spcPts val="0"/>
              </a:spcBef>
              <a:spcAft>
                <a:spcPts val="0"/>
              </a:spcAft>
              <a:buSzPct val="100000"/>
              <a:buChar char="•"/>
            </a:pPr>
            <a:r>
              <a:rPr lang="en-US" sz="7107"/>
              <a:t>OCME leadership </a:t>
            </a:r>
            <a:r>
              <a:rPr lang="en-US" sz="7107" b="1" u="sng"/>
              <a:t>shall review and sign</a:t>
            </a:r>
            <a:r>
              <a:rPr lang="en-US" sz="7107"/>
              <a:t> all reports of deaths during law enforcement restraint</a:t>
            </a:r>
            <a:endParaRPr sz="7107"/>
          </a:p>
          <a:p>
            <a:pPr marL="457200" lvl="0" indent="-341434" algn="l" rtl="0">
              <a:lnSpc>
                <a:spcPct val="115000"/>
              </a:lnSpc>
              <a:spcBef>
                <a:spcPts val="0"/>
              </a:spcBef>
              <a:spcAft>
                <a:spcPts val="0"/>
              </a:spcAft>
              <a:buSzPct val="100000"/>
              <a:buFont typeface="Calibri"/>
              <a:buChar char="•"/>
            </a:pPr>
            <a:r>
              <a:rPr lang="en-US" sz="7107" b="1"/>
              <a:t>2025 </a:t>
            </a:r>
            <a:r>
              <a:rPr lang="en-US" sz="7107"/>
              <a:t>Policy Updates</a:t>
            </a:r>
            <a:endParaRPr sz="6707"/>
          </a:p>
          <a:p>
            <a:pPr marL="914400" lvl="1" indent="-341434" algn="l" rtl="0">
              <a:lnSpc>
                <a:spcPct val="115000"/>
              </a:lnSpc>
              <a:spcBef>
                <a:spcPts val="0"/>
              </a:spcBef>
              <a:spcAft>
                <a:spcPts val="0"/>
              </a:spcAft>
              <a:buSzPct val="100000"/>
              <a:buChar char="•"/>
            </a:pPr>
            <a:r>
              <a:rPr lang="en-US" sz="7107"/>
              <a:t>Restraint autopsy protocol</a:t>
            </a:r>
            <a:endParaRPr sz="7107"/>
          </a:p>
          <a:p>
            <a:pPr marL="914400" lvl="1" indent="-341434" algn="l" rtl="0">
              <a:lnSpc>
                <a:spcPct val="115000"/>
              </a:lnSpc>
              <a:spcBef>
                <a:spcPts val="0"/>
              </a:spcBef>
              <a:spcAft>
                <a:spcPts val="0"/>
              </a:spcAft>
              <a:buSzPct val="100000"/>
              <a:buChar char="•"/>
            </a:pPr>
            <a:r>
              <a:rPr lang="en-US" sz="7107"/>
              <a:t>In custody photography protocol/checklist</a:t>
            </a:r>
            <a:endParaRPr sz="7107"/>
          </a:p>
          <a:p>
            <a:pPr marL="914400" lvl="1" indent="-341434" algn="l" rtl="0">
              <a:lnSpc>
                <a:spcPct val="115000"/>
              </a:lnSpc>
              <a:spcBef>
                <a:spcPts val="0"/>
              </a:spcBef>
              <a:spcAft>
                <a:spcPts val="0"/>
              </a:spcAft>
              <a:buSzPct val="100000"/>
              <a:buChar char="•"/>
            </a:pPr>
            <a:r>
              <a:rPr lang="en-US" sz="7107"/>
              <a:t>Investigation police involved death checklist</a:t>
            </a:r>
            <a:endParaRPr sz="7107"/>
          </a:p>
          <a:p>
            <a:pPr marL="457200" lvl="0" indent="-341434" algn="l" rtl="0">
              <a:lnSpc>
                <a:spcPct val="115000"/>
              </a:lnSpc>
              <a:spcBef>
                <a:spcPts val="0"/>
              </a:spcBef>
              <a:spcAft>
                <a:spcPts val="0"/>
              </a:spcAft>
              <a:buSzPct val="100000"/>
              <a:buFont typeface="Calibri"/>
              <a:buChar char="•"/>
            </a:pPr>
            <a:r>
              <a:rPr lang="en-US" sz="7107"/>
              <a:t>Request for audit materials pending</a:t>
            </a:r>
            <a:endParaRPr sz="7107"/>
          </a:p>
          <a:p>
            <a:pPr marL="457200" lvl="0" indent="-339725" algn="l" rtl="0">
              <a:lnSpc>
                <a:spcPct val="115000"/>
              </a:lnSpc>
              <a:spcBef>
                <a:spcPts val="0"/>
              </a:spcBef>
              <a:spcAft>
                <a:spcPts val="0"/>
              </a:spcAft>
              <a:buSzPct val="100000"/>
              <a:buFont typeface="Calibri"/>
              <a:buChar char="•"/>
            </a:pPr>
            <a:r>
              <a:rPr lang="en-US" sz="7000">
                <a:solidFill>
                  <a:srgbClr val="222222"/>
                </a:solidFill>
                <a:highlight>
                  <a:srgbClr val="FFFFFF"/>
                </a:highlight>
              </a:rPr>
              <a:t>Continued effective collaboration with state and local agency partners</a:t>
            </a:r>
            <a:endParaRPr sz="7000"/>
          </a:p>
          <a:p>
            <a:pPr marL="457200" lvl="0" indent="0" algn="l" rtl="0">
              <a:lnSpc>
                <a:spcPct val="115000"/>
              </a:lnSpc>
              <a:spcBef>
                <a:spcPts val="1000"/>
              </a:spcBef>
              <a:spcAft>
                <a:spcPts val="0"/>
              </a:spcAft>
              <a:buNone/>
            </a:pPr>
            <a:endParaRPr/>
          </a:p>
        </p:txBody>
      </p:sp>
      <p:sp>
        <p:nvSpPr>
          <p:cNvPr id="447" name="Google Shape;447;g3a659194d7c_0_26"/>
          <p:cNvSpPr txBox="1">
            <a:spLocks noGrp="1"/>
          </p:cNvSpPr>
          <p:nvPr>
            <p:ph type="title"/>
          </p:nvPr>
        </p:nvSpPr>
        <p:spPr>
          <a:xfrm>
            <a:off x="577700" y="394925"/>
            <a:ext cx="8328300" cy="13257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SzPts val="990"/>
              <a:buNone/>
            </a:pPr>
            <a:r>
              <a:rPr lang="en-US" sz="3500"/>
              <a:t>Timeline of Changes</a:t>
            </a:r>
            <a:endParaRPr sz="3500"/>
          </a:p>
        </p:txBody>
      </p:sp>
      <p:sp>
        <p:nvSpPr>
          <p:cNvPr id="448" name="Google Shape;448;g3a659194d7c_0_26"/>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3a7469ca607_1_9"/>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Recommendation</a:t>
            </a:r>
            <a:r>
              <a:rPr lang="en-US"/>
              <a:t> Challenges</a:t>
            </a:r>
            <a:endParaRPr/>
          </a:p>
        </p:txBody>
      </p:sp>
      <p:sp>
        <p:nvSpPr>
          <p:cNvPr id="455" name="Google Shape;455;g3a7469ca607_1_9"/>
          <p:cNvSpPr txBox="1">
            <a:spLocks noGrp="1"/>
          </p:cNvSpPr>
          <p:nvPr>
            <p:ph type="body" idx="1"/>
          </p:nvPr>
        </p:nvSpPr>
        <p:spPr>
          <a:xfrm>
            <a:off x="343440" y="1603936"/>
            <a:ext cx="7886700" cy="4351200"/>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en-US"/>
              <a:t>Outside peer review with other forensic pathology centers would be difficult due to:</a:t>
            </a:r>
            <a:endParaRPr/>
          </a:p>
          <a:p>
            <a:pPr marL="914400" lvl="1" indent="-381000" algn="l" rtl="0">
              <a:spcBef>
                <a:spcPts val="1000"/>
              </a:spcBef>
              <a:spcAft>
                <a:spcPts val="0"/>
              </a:spcAft>
              <a:buSzPts val="2400"/>
              <a:buChar char="•"/>
            </a:pPr>
            <a:r>
              <a:rPr lang="en-US"/>
              <a:t>Confidentiality and statutory restrictions on release of OCME records</a:t>
            </a:r>
            <a:endParaRPr/>
          </a:p>
          <a:p>
            <a:pPr marL="914400" lvl="1" indent="-381000" algn="l" rtl="0">
              <a:spcBef>
                <a:spcPts val="1000"/>
              </a:spcBef>
              <a:spcAft>
                <a:spcPts val="0"/>
              </a:spcAft>
              <a:buSzPts val="2400"/>
              <a:buChar char="•"/>
            </a:pPr>
            <a:r>
              <a:rPr lang="en-US"/>
              <a:t>Potential for liability concerns</a:t>
            </a:r>
            <a:endParaRPr/>
          </a:p>
          <a:p>
            <a:pPr marL="457200" lvl="0" indent="-406400" algn="l" rtl="0">
              <a:spcBef>
                <a:spcPts val="1000"/>
              </a:spcBef>
              <a:spcAft>
                <a:spcPts val="0"/>
              </a:spcAft>
              <a:buSzPts val="2800"/>
              <a:buChar char="•"/>
            </a:pPr>
            <a:r>
              <a:rPr lang="en-US"/>
              <a:t>Removing all identifying details to prevent potential bias </a:t>
            </a:r>
            <a:endParaRPr/>
          </a:p>
          <a:p>
            <a:pPr marL="914400" lvl="1" indent="-381000" algn="l" rtl="0">
              <a:spcBef>
                <a:spcPts val="0"/>
              </a:spcBef>
              <a:spcAft>
                <a:spcPts val="0"/>
              </a:spcAft>
              <a:buSzPts val="2400"/>
              <a:buChar char="•"/>
            </a:pPr>
            <a:r>
              <a:rPr lang="en-US"/>
              <a:t>May also remove essential context, resulting in an incomplete investigation</a:t>
            </a:r>
            <a:endParaRPr/>
          </a:p>
          <a:p>
            <a:pPr marL="914400" lvl="1" indent="-381000" algn="l" rtl="0">
              <a:spcBef>
                <a:spcPts val="0"/>
              </a:spcBef>
              <a:spcAft>
                <a:spcPts val="0"/>
              </a:spcAft>
              <a:buSzPts val="2400"/>
              <a:buChar char="•"/>
            </a:pPr>
            <a:r>
              <a:rPr lang="en-US"/>
              <a:t>Is not realistic in routine practice</a:t>
            </a:r>
            <a:endParaRPr/>
          </a:p>
        </p:txBody>
      </p:sp>
      <p:sp>
        <p:nvSpPr>
          <p:cNvPr id="456" name="Google Shape;456;g3a7469ca607_1_9"/>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9fe9ba2c07_0_104"/>
          <p:cNvSpPr txBox="1">
            <a:spLocks noGrp="1"/>
          </p:cNvSpPr>
          <p:nvPr>
            <p:ph type="title"/>
          </p:nvPr>
        </p:nvSpPr>
        <p:spPr>
          <a:xfrm>
            <a:off x="628650" y="365125"/>
            <a:ext cx="8425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3400"/>
              <a:t>Maryland OCME </a:t>
            </a:r>
            <a:r>
              <a:rPr lang="en-US" sz="3400">
                <a:solidFill>
                  <a:srgbClr val="262626"/>
                </a:solidFill>
              </a:rPr>
              <a:t>Mission and Responsibilities</a:t>
            </a:r>
            <a:endParaRPr sz="3400"/>
          </a:p>
        </p:txBody>
      </p:sp>
      <p:sp>
        <p:nvSpPr>
          <p:cNvPr id="116" name="Google Shape;116;g39fe9ba2c07_0_104"/>
          <p:cNvSpPr txBox="1">
            <a:spLocks noGrp="1"/>
          </p:cNvSpPr>
          <p:nvPr>
            <p:ph type="body" idx="1"/>
          </p:nvPr>
        </p:nvSpPr>
        <p:spPr>
          <a:xfrm>
            <a:off x="0" y="1403395"/>
            <a:ext cx="8895900" cy="5189400"/>
          </a:xfrm>
          <a:prstGeom prst="rect">
            <a:avLst/>
          </a:prstGeom>
          <a:noFill/>
          <a:ln>
            <a:noFill/>
          </a:ln>
        </p:spPr>
        <p:txBody>
          <a:bodyPr spcFirstLastPara="1" wrap="square" lIns="91425" tIns="45700" rIns="91425" bIns="45700" anchor="t" anchorCtr="0">
            <a:normAutofit/>
          </a:bodyPr>
          <a:lstStyle/>
          <a:p>
            <a:pPr marL="914400" lvl="1" indent="-371475" algn="l" rtl="0">
              <a:lnSpc>
                <a:spcPct val="115000"/>
              </a:lnSpc>
              <a:spcBef>
                <a:spcPts val="1000"/>
              </a:spcBef>
              <a:spcAft>
                <a:spcPts val="0"/>
              </a:spcAft>
              <a:buSzPts val="2250"/>
              <a:buChar char="•"/>
            </a:pPr>
            <a:r>
              <a:rPr lang="en-US" sz="2250"/>
              <a:t>Provide independent, expert, and compassionate medicolegal death investigation for the State of Maryland</a:t>
            </a:r>
            <a:endParaRPr sz="2250"/>
          </a:p>
          <a:p>
            <a:pPr marL="914400" lvl="1" indent="-371475" algn="l" rtl="0">
              <a:lnSpc>
                <a:spcPct val="115000"/>
              </a:lnSpc>
              <a:spcBef>
                <a:spcPts val="0"/>
              </a:spcBef>
              <a:spcAft>
                <a:spcPts val="0"/>
              </a:spcAft>
              <a:buSzPts val="2250"/>
              <a:buChar char="•"/>
            </a:pPr>
            <a:r>
              <a:rPr lang="en-US" sz="2250"/>
              <a:t>Identify and monitor public health risks and emerging threats</a:t>
            </a:r>
            <a:endParaRPr sz="2250"/>
          </a:p>
          <a:p>
            <a:pPr marL="914400" lvl="1" indent="-371475" algn="l" rtl="0">
              <a:lnSpc>
                <a:spcPct val="115000"/>
              </a:lnSpc>
              <a:spcBef>
                <a:spcPts val="0"/>
              </a:spcBef>
              <a:spcAft>
                <a:spcPts val="0"/>
              </a:spcAft>
              <a:buSzPts val="2250"/>
              <a:buChar char="•"/>
            </a:pPr>
            <a:r>
              <a:rPr lang="en-US" sz="2250"/>
              <a:t>Contribute to national defense and preparedness for mass casualty events</a:t>
            </a:r>
            <a:endParaRPr sz="2250"/>
          </a:p>
          <a:p>
            <a:pPr marL="914400" lvl="1" indent="-371475" algn="l" rtl="0">
              <a:lnSpc>
                <a:spcPct val="115000"/>
              </a:lnSpc>
              <a:spcBef>
                <a:spcPts val="0"/>
              </a:spcBef>
              <a:spcAft>
                <a:spcPts val="0"/>
              </a:spcAft>
              <a:buSzPts val="2250"/>
              <a:buChar char="•"/>
            </a:pPr>
            <a:r>
              <a:rPr lang="en-US" sz="2250"/>
              <a:t>Honor every decedent with dignity and respect</a:t>
            </a:r>
            <a:endParaRPr sz="2250"/>
          </a:p>
          <a:p>
            <a:pPr marL="914400" lvl="1" indent="-371475" algn="l" rtl="0">
              <a:lnSpc>
                <a:spcPct val="115000"/>
              </a:lnSpc>
              <a:spcBef>
                <a:spcPts val="0"/>
              </a:spcBef>
              <a:spcAft>
                <a:spcPts val="0"/>
              </a:spcAft>
              <a:buSzPts val="2250"/>
              <a:buChar char="•"/>
            </a:pPr>
            <a:r>
              <a:rPr lang="en-US" sz="2250"/>
              <a:t>Serve grieving families with clarity and compassion</a:t>
            </a:r>
            <a:endParaRPr sz="2250"/>
          </a:p>
          <a:p>
            <a:pPr marL="914400" lvl="1" indent="-371475" algn="l" rtl="0">
              <a:lnSpc>
                <a:spcPct val="115000"/>
              </a:lnSpc>
              <a:spcBef>
                <a:spcPts val="0"/>
              </a:spcBef>
              <a:spcAft>
                <a:spcPts val="0"/>
              </a:spcAft>
              <a:buSzPts val="2250"/>
              <a:buChar char="•"/>
            </a:pPr>
            <a:r>
              <a:rPr lang="en-US" sz="2250"/>
              <a:t>Advance forensic and medical science by training the next generation of forensic professionals</a:t>
            </a:r>
            <a:endParaRPr sz="2250"/>
          </a:p>
          <a:p>
            <a:pPr marL="914400" lvl="1" indent="-371475" algn="l" rtl="0">
              <a:lnSpc>
                <a:spcPct val="115000"/>
              </a:lnSpc>
              <a:spcBef>
                <a:spcPts val="0"/>
              </a:spcBef>
              <a:spcAft>
                <a:spcPts val="0"/>
              </a:spcAft>
              <a:buSzPts val="2250"/>
              <a:buChar char="•"/>
            </a:pPr>
            <a:r>
              <a:rPr lang="en-US" sz="2250"/>
              <a:t>Continually contribute to strengthening the systems that support justice, public health, and community well-being</a:t>
            </a:r>
            <a:endParaRPr sz="2250"/>
          </a:p>
          <a:p>
            <a:pPr marL="0" lvl="0" indent="0" algn="l" rtl="0">
              <a:lnSpc>
                <a:spcPct val="95000"/>
              </a:lnSpc>
              <a:spcBef>
                <a:spcPts val="1000"/>
              </a:spcBef>
              <a:spcAft>
                <a:spcPts val="0"/>
              </a:spcAft>
              <a:buNone/>
            </a:pPr>
            <a:endParaRPr sz="23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a659194d7c_0_40"/>
          <p:cNvSpPr txBox="1">
            <a:spLocks noGrp="1"/>
          </p:cNvSpPr>
          <p:nvPr>
            <p:ph type="body" idx="1"/>
          </p:nvPr>
        </p:nvSpPr>
        <p:spPr>
          <a:xfrm>
            <a:off x="381395" y="1467620"/>
            <a:ext cx="8328300" cy="4980000"/>
          </a:xfrm>
          <a:prstGeom prst="rect">
            <a:avLst/>
          </a:prstGeom>
        </p:spPr>
        <p:txBody>
          <a:bodyPr spcFirstLastPara="1" wrap="square" lIns="91425" tIns="45700" rIns="91425" bIns="45700" anchor="t" anchorCtr="0">
            <a:normAutofit fontScale="32500" lnSpcReduction="10000"/>
          </a:bodyPr>
          <a:lstStyle/>
          <a:p>
            <a:pPr marL="457200" lvl="0" indent="-395859" algn="l" rtl="0">
              <a:lnSpc>
                <a:spcPct val="115000"/>
              </a:lnSpc>
              <a:spcBef>
                <a:spcPts val="1000"/>
              </a:spcBef>
              <a:spcAft>
                <a:spcPts val="0"/>
              </a:spcAft>
              <a:buSzPct val="100000"/>
              <a:buChar char="•"/>
            </a:pPr>
            <a:r>
              <a:rPr lang="en-US" sz="8104"/>
              <a:t>Utilize/modify existing legislation (PMEC) to integrate a multidisciplinary review board</a:t>
            </a:r>
            <a:endParaRPr sz="8104"/>
          </a:p>
          <a:p>
            <a:pPr marL="457200" lvl="0" indent="-395859" algn="l" rtl="0">
              <a:lnSpc>
                <a:spcPct val="115000"/>
              </a:lnSpc>
              <a:spcBef>
                <a:spcPts val="1000"/>
              </a:spcBef>
              <a:spcAft>
                <a:spcPts val="0"/>
              </a:spcAft>
              <a:buSzPct val="100000"/>
              <a:buChar char="•"/>
            </a:pPr>
            <a:r>
              <a:rPr lang="en-US" sz="8104"/>
              <a:t>Foster collaboration across ME, law enforcement, legal system, clinical practitioners, and public health</a:t>
            </a:r>
            <a:endParaRPr sz="8104"/>
          </a:p>
          <a:p>
            <a:pPr marL="457200" lvl="0" indent="-395859" algn="l" rtl="0">
              <a:lnSpc>
                <a:spcPct val="115000"/>
              </a:lnSpc>
              <a:spcBef>
                <a:spcPts val="1000"/>
              </a:spcBef>
              <a:spcAft>
                <a:spcPts val="0"/>
              </a:spcAft>
              <a:buSzPct val="100000"/>
              <a:buChar char="•"/>
            </a:pPr>
            <a:r>
              <a:rPr lang="en-US" sz="8104"/>
              <a:t>Standardize investigative process for all restraint/ in-custody deaths in Maryland</a:t>
            </a:r>
            <a:endParaRPr sz="8104"/>
          </a:p>
          <a:p>
            <a:pPr marL="457200" lvl="0" indent="-395859" algn="l" rtl="0">
              <a:lnSpc>
                <a:spcPct val="115000"/>
              </a:lnSpc>
              <a:spcBef>
                <a:spcPts val="1000"/>
              </a:spcBef>
              <a:spcAft>
                <a:spcPts val="0"/>
              </a:spcAft>
              <a:buSzPct val="100000"/>
              <a:buChar char="•"/>
            </a:pPr>
            <a:r>
              <a:rPr lang="en-US" sz="8104"/>
              <a:t>Promote transparency and shared accountability</a:t>
            </a:r>
            <a:endParaRPr sz="8104"/>
          </a:p>
          <a:p>
            <a:pPr marL="457200" lvl="0" indent="-395859" algn="l" rtl="0">
              <a:lnSpc>
                <a:spcPct val="115000"/>
              </a:lnSpc>
              <a:spcBef>
                <a:spcPts val="1000"/>
              </a:spcBef>
              <a:spcAft>
                <a:spcPts val="0"/>
              </a:spcAft>
              <a:buSzPct val="100000"/>
              <a:buChar char="•"/>
            </a:pPr>
            <a:r>
              <a:rPr lang="en-US" sz="8104"/>
              <a:t>Provide recommendations for a data-driven, trust -centered structure for future cases</a:t>
            </a:r>
            <a:endParaRPr sz="8104"/>
          </a:p>
          <a:p>
            <a:pPr marL="457200" lvl="0" indent="0" algn="l" rtl="0">
              <a:lnSpc>
                <a:spcPct val="115000"/>
              </a:lnSpc>
              <a:spcBef>
                <a:spcPts val="1000"/>
              </a:spcBef>
              <a:spcAft>
                <a:spcPts val="0"/>
              </a:spcAft>
              <a:buNone/>
            </a:pPr>
            <a:endParaRPr/>
          </a:p>
        </p:txBody>
      </p:sp>
      <p:sp>
        <p:nvSpPr>
          <p:cNvPr id="463" name="Google Shape;463;g3a659194d7c_0_40"/>
          <p:cNvSpPr txBox="1">
            <a:spLocks noGrp="1"/>
          </p:cNvSpPr>
          <p:nvPr>
            <p:ph type="title"/>
          </p:nvPr>
        </p:nvSpPr>
        <p:spPr>
          <a:xfrm>
            <a:off x="750425" y="394925"/>
            <a:ext cx="6764100" cy="13257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SzPts val="990"/>
              <a:buNone/>
            </a:pPr>
            <a:r>
              <a:rPr lang="en-US"/>
              <a:t>Possible Future Directions</a:t>
            </a:r>
            <a:endParaRPr/>
          </a:p>
        </p:txBody>
      </p:sp>
      <p:sp>
        <p:nvSpPr>
          <p:cNvPr id="464" name="Google Shape;464;g3a659194d7c_0_40"/>
          <p:cNvSpPr txBox="1">
            <a:spLocks noGrp="1"/>
          </p:cNvSpPr>
          <p:nvPr>
            <p:ph type="sldNum" idx="12"/>
          </p:nvPr>
        </p:nvSpPr>
        <p:spPr>
          <a:xfrm>
            <a:off x="577712" y="6152495"/>
            <a:ext cx="499200" cy="3651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Thank you</a:t>
            </a:r>
            <a:endParaRPr/>
          </a:p>
        </p:txBody>
      </p:sp>
      <p:sp>
        <p:nvSpPr>
          <p:cNvPr id="470" name="Google Shape;470;p45"/>
          <p:cNvSpPr txBox="1">
            <a:spLocks noGrp="1"/>
          </p:cNvSpPr>
          <p:nvPr>
            <p:ph type="body" idx="1"/>
          </p:nvPr>
        </p:nvSpPr>
        <p:spPr>
          <a:xfrm>
            <a:off x="628650" y="1565640"/>
            <a:ext cx="8058150" cy="401937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262626"/>
              </a:buClr>
              <a:buSzPct val="100000"/>
              <a:buNone/>
            </a:pPr>
            <a:endParaRPr/>
          </a:p>
          <a:p>
            <a:pPr marL="0" lvl="0" indent="0" algn="l" rtl="0">
              <a:lnSpc>
                <a:spcPct val="90000"/>
              </a:lnSpc>
              <a:spcBef>
                <a:spcPts val="0"/>
              </a:spcBef>
              <a:spcAft>
                <a:spcPts val="0"/>
              </a:spcAft>
              <a:buClr>
                <a:srgbClr val="262626"/>
              </a:buClr>
              <a:buSzPct val="100000"/>
              <a:buNone/>
            </a:pPr>
            <a:endParaRPr/>
          </a:p>
          <a:p>
            <a:pPr marL="0" lvl="0" indent="0" algn="l" rtl="0">
              <a:lnSpc>
                <a:spcPct val="90000"/>
              </a:lnSpc>
              <a:spcBef>
                <a:spcPts val="0"/>
              </a:spcBef>
              <a:spcAft>
                <a:spcPts val="0"/>
              </a:spcAft>
              <a:buClr>
                <a:srgbClr val="262626"/>
              </a:buClr>
              <a:buSzPct val="100000"/>
              <a:buNone/>
            </a:pPr>
            <a:endParaRPr/>
          </a:p>
          <a:p>
            <a:pPr marL="0" lvl="0" indent="0" algn="l" rtl="0">
              <a:lnSpc>
                <a:spcPct val="90000"/>
              </a:lnSpc>
              <a:spcBef>
                <a:spcPts val="0"/>
              </a:spcBef>
              <a:spcAft>
                <a:spcPts val="0"/>
              </a:spcAft>
              <a:buClr>
                <a:srgbClr val="262626"/>
              </a:buClr>
              <a:buSzPct val="100000"/>
              <a:buNone/>
            </a:pPr>
            <a:endParaRPr/>
          </a:p>
          <a:p>
            <a:pPr marL="0" lvl="0" indent="0" algn="l" rtl="0">
              <a:lnSpc>
                <a:spcPct val="90000"/>
              </a:lnSpc>
              <a:spcBef>
                <a:spcPts val="0"/>
              </a:spcBef>
              <a:spcAft>
                <a:spcPts val="0"/>
              </a:spcAft>
              <a:buClr>
                <a:srgbClr val="262626"/>
              </a:buClr>
              <a:buSzPct val="100000"/>
              <a:buNone/>
            </a:pPr>
            <a:endParaRPr/>
          </a:p>
          <a:p>
            <a:pPr marL="0" lvl="0" indent="0" algn="l" rtl="0">
              <a:lnSpc>
                <a:spcPct val="90000"/>
              </a:lnSpc>
              <a:spcBef>
                <a:spcPts val="0"/>
              </a:spcBef>
              <a:spcAft>
                <a:spcPts val="0"/>
              </a:spcAft>
              <a:buClr>
                <a:srgbClr val="262626"/>
              </a:buClr>
              <a:buSzPct val="100000"/>
              <a:buNone/>
            </a:pPr>
            <a:r>
              <a:rPr lang="en-US"/>
              <a:t>Stephanie A. Dean, M.D.</a:t>
            </a:r>
            <a:endParaRPr/>
          </a:p>
          <a:p>
            <a:pPr marL="0" lvl="0" indent="0" algn="l" rtl="0">
              <a:lnSpc>
                <a:spcPct val="90000"/>
              </a:lnSpc>
              <a:spcBef>
                <a:spcPts val="1000"/>
              </a:spcBef>
              <a:spcAft>
                <a:spcPts val="0"/>
              </a:spcAft>
              <a:buClr>
                <a:srgbClr val="262626"/>
              </a:buClr>
              <a:buSzPct val="100000"/>
              <a:buNone/>
            </a:pPr>
            <a:r>
              <a:rPr lang="en-US" u="sng">
                <a:solidFill>
                  <a:schemeClr val="hlink"/>
                </a:solidFill>
                <a:hlinkClick r:id="rId3"/>
              </a:rPr>
              <a:t>deans@ocmemd.org</a:t>
            </a:r>
            <a:endParaRPr/>
          </a:p>
          <a:p>
            <a:pPr marL="0" lvl="0" indent="0" algn="l" rtl="0">
              <a:lnSpc>
                <a:spcPct val="90000"/>
              </a:lnSpc>
              <a:spcBef>
                <a:spcPts val="1000"/>
              </a:spcBef>
              <a:spcAft>
                <a:spcPts val="0"/>
              </a:spcAft>
              <a:buClr>
                <a:srgbClr val="262626"/>
              </a:buClr>
              <a:buSzPct val="100000"/>
              <a:buNone/>
            </a:pPr>
            <a:r>
              <a:rPr lang="en-US"/>
              <a:t>410-333-3225</a:t>
            </a:r>
            <a:endParaRPr/>
          </a:p>
          <a:p>
            <a:pPr marL="0" lvl="0" indent="0" algn="l" rtl="0">
              <a:lnSpc>
                <a:spcPct val="90000"/>
              </a:lnSpc>
              <a:spcBef>
                <a:spcPts val="1000"/>
              </a:spcBef>
              <a:spcAft>
                <a:spcPts val="0"/>
              </a:spcAft>
              <a:buClr>
                <a:srgbClr val="262626"/>
              </a:buClr>
              <a:buSzPct val="100000"/>
              <a:buNone/>
            </a:pPr>
            <a:endParaRPr/>
          </a:p>
          <a:p>
            <a:pPr marL="0" lvl="0" indent="0" algn="l" rtl="0">
              <a:lnSpc>
                <a:spcPct val="90000"/>
              </a:lnSpc>
              <a:spcBef>
                <a:spcPts val="1000"/>
              </a:spcBef>
              <a:spcAft>
                <a:spcPts val="0"/>
              </a:spcAft>
              <a:buClr>
                <a:srgbClr val="262626"/>
              </a:buClr>
              <a:buSzPct val="100000"/>
              <a:buNone/>
            </a:pPr>
            <a:endParaRPr/>
          </a:p>
          <a:p>
            <a:pPr marL="0" lvl="0" indent="0" algn="l" rtl="0">
              <a:lnSpc>
                <a:spcPct val="90000"/>
              </a:lnSpc>
              <a:spcBef>
                <a:spcPts val="1000"/>
              </a:spcBef>
              <a:spcAft>
                <a:spcPts val="0"/>
              </a:spcAft>
              <a:buClr>
                <a:srgbClr val="262626"/>
              </a:buClr>
              <a:buSzPct val="100000"/>
              <a:buNone/>
            </a:pPr>
            <a:endParaRPr/>
          </a:p>
          <a:p>
            <a:pPr marL="0" lvl="0" indent="0" algn="l" rtl="0">
              <a:lnSpc>
                <a:spcPct val="90000"/>
              </a:lnSpc>
              <a:spcBef>
                <a:spcPts val="1000"/>
              </a:spcBef>
              <a:spcAft>
                <a:spcPts val="0"/>
              </a:spcAft>
              <a:buClr>
                <a:srgbClr val="262626"/>
              </a:buClr>
              <a:buSzPct val="100000"/>
              <a:buNone/>
            </a:pPr>
            <a:r>
              <a:rPr lang="en-US"/>
              <a:t>https://health.maryland.gov/ocme/Pages/Home.aspx</a:t>
            </a:r>
            <a:endParaRPr/>
          </a:p>
        </p:txBody>
      </p:sp>
      <p:sp>
        <p:nvSpPr>
          <p:cNvPr id="471" name="Google Shape;471;p45"/>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51</a:t>
            </a:fld>
            <a:endParaRPr/>
          </a:p>
        </p:txBody>
      </p:sp>
      <p:sp>
        <p:nvSpPr>
          <p:cNvPr id="472" name="Google Shape;472;p45"/>
          <p:cNvSpPr txBox="1">
            <a:spLocks noGrp="1"/>
          </p:cNvSpPr>
          <p:nvPr>
            <p:ph type="body" idx="2"/>
          </p:nvPr>
        </p:nvSpPr>
        <p:spPr>
          <a:xfrm>
            <a:off x="628650" y="365126"/>
            <a:ext cx="7886700" cy="4476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F7F7F"/>
              </a:buClr>
              <a:buSzPts val="2000"/>
              <a:buNone/>
            </a:pPr>
            <a:endParaRPr/>
          </a:p>
        </p:txBody>
      </p:sp>
      <p:pic>
        <p:nvPicPr>
          <p:cNvPr id="473" name="Google Shape;473;p45"/>
          <p:cNvPicPr preferRelativeResize="0"/>
          <p:nvPr/>
        </p:nvPicPr>
        <p:blipFill rotWithShape="1">
          <a:blip r:embed="rId4">
            <a:alphaModFix/>
          </a:blip>
          <a:srcRect/>
          <a:stretch/>
        </p:blipFill>
        <p:spPr>
          <a:xfrm>
            <a:off x="5827153" y="2225582"/>
            <a:ext cx="2205223" cy="22218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3a9557fc2d5_1_29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Accreditation(s)</a:t>
            </a:r>
            <a:endParaRPr/>
          </a:p>
        </p:txBody>
      </p:sp>
      <p:sp>
        <p:nvSpPr>
          <p:cNvPr id="123" name="Google Shape;123;g3a9557fc2d5_1_296"/>
          <p:cNvSpPr txBox="1">
            <a:spLocks noGrp="1"/>
          </p:cNvSpPr>
          <p:nvPr>
            <p:ph type="body" idx="1"/>
          </p:nvPr>
        </p:nvSpPr>
        <p:spPr>
          <a:xfrm>
            <a:off x="628650" y="1578750"/>
            <a:ext cx="8179800" cy="3700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262626"/>
              </a:buClr>
              <a:buSzPts val="2800"/>
              <a:buChar char="✓"/>
            </a:pPr>
            <a:r>
              <a:rPr lang="en-US" sz="2800"/>
              <a:t>OCME:  </a:t>
            </a:r>
            <a:r>
              <a:rPr lang="en-US"/>
              <a:t>A</a:t>
            </a:r>
            <a:r>
              <a:rPr lang="en-US" sz="2800"/>
              <a:t>ccredited by the National Association of Medical Examiners (NAME)</a:t>
            </a:r>
            <a:endParaRPr sz="2800"/>
          </a:p>
          <a:p>
            <a:pPr marL="228600" lvl="0" indent="-228600" algn="l" rtl="0">
              <a:lnSpc>
                <a:spcPct val="90000"/>
              </a:lnSpc>
              <a:spcBef>
                <a:spcPts val="1000"/>
              </a:spcBef>
              <a:spcAft>
                <a:spcPts val="0"/>
              </a:spcAft>
              <a:buClr>
                <a:srgbClr val="262626"/>
              </a:buClr>
              <a:buSzPts val="2800"/>
              <a:buChar char="✓"/>
            </a:pPr>
            <a:r>
              <a:rPr lang="en-US" sz="2800"/>
              <a:t>OCME Toxicology Lab: </a:t>
            </a:r>
            <a:r>
              <a:rPr lang="en-US"/>
              <a:t>A</a:t>
            </a:r>
            <a:r>
              <a:rPr lang="en-US" sz="2800"/>
              <a:t>ccredited by the College of American Pathologists (CAP)</a:t>
            </a:r>
            <a:endParaRPr/>
          </a:p>
          <a:p>
            <a:pPr marL="228600" lvl="0" indent="-228600" algn="l" rtl="0">
              <a:lnSpc>
                <a:spcPct val="90000"/>
              </a:lnSpc>
              <a:spcBef>
                <a:spcPts val="1000"/>
              </a:spcBef>
              <a:spcAft>
                <a:spcPts val="0"/>
              </a:spcAft>
              <a:buClr>
                <a:srgbClr val="262626"/>
              </a:buClr>
              <a:buSzPts val="2800"/>
              <a:buChar char="✓"/>
            </a:pPr>
            <a:r>
              <a:rPr lang="en-US" sz="2800"/>
              <a:t>Forensic Pathology Fellowship Program:  </a:t>
            </a:r>
            <a:r>
              <a:rPr lang="en-US"/>
              <a:t>A</a:t>
            </a:r>
            <a:r>
              <a:rPr lang="en-US" sz="2800"/>
              <a:t>ccredited by the Accreditation Council for Graduate Medical Education (ACGME)</a:t>
            </a:r>
            <a:endParaRPr/>
          </a:p>
        </p:txBody>
      </p:sp>
      <p:pic>
        <p:nvPicPr>
          <p:cNvPr id="124" name="Google Shape;124;g3a9557fc2d5_1_296"/>
          <p:cNvPicPr preferRelativeResize="0"/>
          <p:nvPr/>
        </p:nvPicPr>
        <p:blipFill>
          <a:blip r:embed="rId3">
            <a:alphaModFix/>
          </a:blip>
          <a:stretch>
            <a:fillRect/>
          </a:stretch>
        </p:blipFill>
        <p:spPr>
          <a:xfrm>
            <a:off x="2443275" y="5136150"/>
            <a:ext cx="1872151" cy="1608300"/>
          </a:xfrm>
          <a:prstGeom prst="rect">
            <a:avLst/>
          </a:prstGeom>
          <a:noFill/>
          <a:ln>
            <a:noFill/>
          </a:ln>
        </p:spPr>
      </p:pic>
      <p:pic>
        <p:nvPicPr>
          <p:cNvPr id="125" name="Google Shape;125;g3a9557fc2d5_1_296"/>
          <p:cNvPicPr preferRelativeResize="0"/>
          <p:nvPr/>
        </p:nvPicPr>
        <p:blipFill>
          <a:blip r:embed="rId4">
            <a:alphaModFix/>
          </a:blip>
          <a:stretch>
            <a:fillRect/>
          </a:stretch>
        </p:blipFill>
        <p:spPr>
          <a:xfrm>
            <a:off x="4572000" y="4855117"/>
            <a:ext cx="1371775" cy="1775981"/>
          </a:xfrm>
          <a:prstGeom prst="rect">
            <a:avLst/>
          </a:prstGeom>
          <a:noFill/>
          <a:ln>
            <a:noFill/>
          </a:ln>
        </p:spPr>
      </p:pic>
      <p:pic>
        <p:nvPicPr>
          <p:cNvPr id="126" name="Google Shape;126;g3a9557fc2d5_1_296"/>
          <p:cNvPicPr preferRelativeResize="0"/>
          <p:nvPr/>
        </p:nvPicPr>
        <p:blipFill>
          <a:blip r:embed="rId5">
            <a:alphaModFix/>
          </a:blip>
          <a:stretch>
            <a:fillRect/>
          </a:stretch>
        </p:blipFill>
        <p:spPr>
          <a:xfrm>
            <a:off x="539550" y="5041743"/>
            <a:ext cx="1532325" cy="1519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t>Maryland Forensic Medical Center</a:t>
            </a:r>
            <a:endParaRPr/>
          </a:p>
        </p:txBody>
      </p:sp>
      <p:sp>
        <p:nvSpPr>
          <p:cNvPr id="133" name="Google Shape;133;p6"/>
          <p:cNvSpPr txBox="1">
            <a:spLocks noGrp="1"/>
          </p:cNvSpPr>
          <p:nvPr>
            <p:ph type="sldNum" idx="12"/>
          </p:nvPr>
        </p:nvSpPr>
        <p:spPr>
          <a:xfrm>
            <a:off x="577712" y="6152495"/>
            <a:ext cx="4992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7</a:t>
            </a:fld>
            <a:endParaRPr/>
          </a:p>
        </p:txBody>
      </p:sp>
      <p:pic>
        <p:nvPicPr>
          <p:cNvPr id="134" name="Google Shape;134;p6"/>
          <p:cNvPicPr preferRelativeResize="0">
            <a:picLocks noGrp="1"/>
          </p:cNvPicPr>
          <p:nvPr>
            <p:ph type="body" idx="1"/>
          </p:nvPr>
        </p:nvPicPr>
        <p:blipFill rotWithShape="1">
          <a:blip r:embed="rId3">
            <a:alphaModFix/>
          </a:blip>
          <a:srcRect/>
          <a:stretch/>
        </p:blipFill>
        <p:spPr>
          <a:xfrm>
            <a:off x="217170" y="1597025"/>
            <a:ext cx="6084570" cy="4052986"/>
          </a:xfrm>
          <a:prstGeom prst="rect">
            <a:avLst/>
          </a:prstGeom>
          <a:noFill/>
          <a:ln>
            <a:noFill/>
          </a:ln>
        </p:spPr>
      </p:pic>
      <p:sp>
        <p:nvSpPr>
          <p:cNvPr id="135" name="Google Shape;135;p6"/>
          <p:cNvSpPr txBox="1"/>
          <p:nvPr/>
        </p:nvSpPr>
        <p:spPr>
          <a:xfrm>
            <a:off x="6400800" y="1690689"/>
            <a:ext cx="2499300" cy="32370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Occupied in 2010</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120,000 SF, 6 floors</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22 autopsy stations</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Digital radiology</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BSL3/Isolation area</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Receiving garage</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MF triage area</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Conference/teaching</a:t>
            </a:r>
            <a:endParaRPr/>
          </a:p>
          <a:p>
            <a:pPr marL="285750" marR="0" lvl="0" indent="-285750" algn="l" rtl="0">
              <a:lnSpc>
                <a:spcPct val="115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Museum/Nutshells</a:t>
            </a:r>
            <a:endParaRPr/>
          </a:p>
          <a:p>
            <a:pPr marL="285750" marR="0" lvl="0" indent="-171450" algn="l" rtl="0">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9fe9ba2c07_0_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Medical Examiner vs. Coroner</a:t>
            </a:r>
            <a:endParaRPr/>
          </a:p>
        </p:txBody>
      </p:sp>
      <p:pic>
        <p:nvPicPr>
          <p:cNvPr id="142" name="Google Shape;142;g39fe9ba2c07_0_0"/>
          <p:cNvPicPr preferRelativeResize="0"/>
          <p:nvPr/>
        </p:nvPicPr>
        <p:blipFill rotWithShape="1">
          <a:blip r:embed="rId3">
            <a:alphaModFix/>
          </a:blip>
          <a:srcRect l="6184" r="2732" b="3993"/>
          <a:stretch/>
        </p:blipFill>
        <p:spPr>
          <a:xfrm>
            <a:off x="3020025" y="4551025"/>
            <a:ext cx="2844425" cy="2137151"/>
          </a:xfrm>
          <a:prstGeom prst="rect">
            <a:avLst/>
          </a:prstGeom>
          <a:solidFill>
            <a:schemeClr val="lt1"/>
          </a:solidFill>
          <a:ln w="12700" cap="flat" cmpd="sng">
            <a:solidFill>
              <a:schemeClr val="dk1"/>
            </a:solidFill>
            <a:prstDash val="solid"/>
            <a:miter lim="800000"/>
            <a:headEnd type="none" w="sm" len="sm"/>
            <a:tailEnd type="none" w="sm" len="sm"/>
          </a:ln>
          <a:effectLst>
            <a:outerShdw blurRad="57150" dist="19050" dir="5400000" algn="bl" rotWithShape="0">
              <a:srgbClr val="000000">
                <a:alpha val="50000"/>
              </a:srgbClr>
            </a:outerShdw>
          </a:effectLst>
        </p:spPr>
      </p:pic>
      <p:pic>
        <p:nvPicPr>
          <p:cNvPr id="143" name="Google Shape;143;g39fe9ba2c07_0_0"/>
          <p:cNvPicPr preferRelativeResize="0"/>
          <p:nvPr/>
        </p:nvPicPr>
        <p:blipFill rotWithShape="1">
          <a:blip r:embed="rId4">
            <a:alphaModFix/>
          </a:blip>
          <a:srcRect l="2425" t="4148" r="2072" b="4884"/>
          <a:stretch/>
        </p:blipFill>
        <p:spPr>
          <a:xfrm>
            <a:off x="141500" y="1832775"/>
            <a:ext cx="8861000" cy="247663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a03cf5646c_0_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OCME Team</a:t>
            </a:r>
            <a:endParaRPr/>
          </a:p>
        </p:txBody>
      </p:sp>
      <p:sp>
        <p:nvSpPr>
          <p:cNvPr id="150" name="Google Shape;150;g3a03cf5646c_0_0"/>
          <p:cNvSpPr txBox="1">
            <a:spLocks noGrp="1"/>
          </p:cNvSpPr>
          <p:nvPr>
            <p:ph type="sldNum" idx="12"/>
          </p:nvPr>
        </p:nvSpPr>
        <p:spPr>
          <a:xfrm>
            <a:off x="577712" y="6152495"/>
            <a:ext cx="499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9</a:t>
            </a:fld>
            <a:endParaRPr/>
          </a:p>
        </p:txBody>
      </p:sp>
      <p:pic>
        <p:nvPicPr>
          <p:cNvPr id="151" name="Google Shape;151;g3a03cf5646c_0_0" title="Screenshot 2025-11-04 at 9.40.45 AM.png"/>
          <p:cNvPicPr preferRelativeResize="0"/>
          <p:nvPr/>
        </p:nvPicPr>
        <p:blipFill>
          <a:blip r:embed="rId3">
            <a:alphaModFix/>
          </a:blip>
          <a:stretch>
            <a:fillRect/>
          </a:stretch>
        </p:blipFill>
        <p:spPr>
          <a:xfrm>
            <a:off x="152400" y="2310376"/>
            <a:ext cx="8839204" cy="2891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5219</Words>
  <Application>Microsoft Office PowerPoint</Application>
  <PresentationFormat>On-screen Show (4:3)</PresentationFormat>
  <Paragraphs>572</Paragraphs>
  <Slides>51</Slides>
  <Notes>51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Times New Roman</vt:lpstr>
      <vt:lpstr>Office Theme</vt:lpstr>
      <vt:lpstr>Maryland Office of the Chief Medical Examiner (OCME) Overview</vt:lpstr>
      <vt:lpstr>PowerPoint Presentation</vt:lpstr>
      <vt:lpstr>History of the Maryland OCME</vt:lpstr>
      <vt:lpstr>History of Maryland’s Chief Medical Examiners</vt:lpstr>
      <vt:lpstr>Maryland OCME Mission and Responsibilities</vt:lpstr>
      <vt:lpstr>Accreditation(s)</vt:lpstr>
      <vt:lpstr>Maryland Forensic Medical Center</vt:lpstr>
      <vt:lpstr>Medical Examiner vs. Coroner</vt:lpstr>
      <vt:lpstr>OCME Team</vt:lpstr>
      <vt:lpstr>Medical Examiners</vt:lpstr>
      <vt:lpstr>Death Investigation Coordination</vt:lpstr>
      <vt:lpstr>Medicolegal Definitions</vt:lpstr>
      <vt:lpstr>PowerPoint Presentation</vt:lpstr>
      <vt:lpstr>PowerPoint Presentation</vt:lpstr>
      <vt:lpstr>Overall OCME Case Process Flow</vt:lpstr>
      <vt:lpstr>Step 1/2: Interagency Collaboration</vt:lpstr>
      <vt:lpstr>Step 3: OCME Notification Process</vt:lpstr>
      <vt:lpstr>Step 4/5: OCME Accepts or Declines Jurisdiction</vt:lpstr>
      <vt:lpstr>Step 4: Case Acceptance Expanded</vt:lpstr>
      <vt:lpstr>Step 4: Case Acceptance Expanded</vt:lpstr>
      <vt:lpstr>Steps 4/5: OCME Case Classifications</vt:lpstr>
      <vt:lpstr>Steps 6-8: OCME Investigative Process</vt:lpstr>
      <vt:lpstr>Step 9: The Forensic Autopsy</vt:lpstr>
      <vt:lpstr>Step 9: The Forensic “In-Custody” Autopsy</vt:lpstr>
      <vt:lpstr>Step 10: Release of Jurisdiction</vt:lpstr>
      <vt:lpstr>Step 10: Maryland Decedent Pathways</vt:lpstr>
      <vt:lpstr>Step 11: After the Autopsy</vt:lpstr>
      <vt:lpstr>Step 12: Cause and Manner of Death</vt:lpstr>
      <vt:lpstr>PowerPoint Presentation</vt:lpstr>
      <vt:lpstr>§ 5-309(d)(2) — Review and Appeals</vt:lpstr>
      <vt:lpstr>Health Gen. § 5-309(d)(2)(vi) — Required Notifications</vt:lpstr>
      <vt:lpstr>Public Information Act (PIA) &amp; OCME Disclosure</vt:lpstr>
      <vt:lpstr>PowerPoint Presentation</vt:lpstr>
      <vt:lpstr>“But-For” Principle – Core Definition</vt:lpstr>
      <vt:lpstr>Burdens of Proof and Degrees of Certainty</vt:lpstr>
      <vt:lpstr>Determination of Manner of Death</vt:lpstr>
      <vt:lpstr>In-Custody Death - Challenges Faced</vt:lpstr>
      <vt:lpstr>Challenges (cont.)</vt:lpstr>
      <vt:lpstr>Deaths In Custody - National Timeline</vt:lpstr>
      <vt:lpstr>Excited Delirium - Explained &amp; Discontinued </vt:lpstr>
      <vt:lpstr>Excited Delirium - National Timeline</vt:lpstr>
      <vt:lpstr>PowerPoint Presentation</vt:lpstr>
      <vt:lpstr>Average Annual Case Volume</vt:lpstr>
      <vt:lpstr>2022 and 2023-Cases Reported: Action Taken</vt:lpstr>
      <vt:lpstr>2022 and 2023-Cases Reported: Manner of Death</vt:lpstr>
      <vt:lpstr>OCME Custodial Deaths (2019–2024) </vt:lpstr>
      <vt:lpstr>PowerPoint Presentation</vt:lpstr>
      <vt:lpstr>Timeline of Changes</vt:lpstr>
      <vt:lpstr>Recommendation Challenges</vt:lpstr>
      <vt:lpstr>Possible Future Directions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Maryland Office of the Chief Medical Examiner (OCME) Overview</dc:title>
  <dc:creator>Maureen C. Regan -MDH-</dc:creator>
  <cp:lastModifiedBy>Stephanie Dean</cp:lastModifiedBy>
  <cp:revision>1</cp:revision>
  <dcterms:created xsi:type="dcterms:W3CDTF">2018-02-09T14:13:56Z</dcterms:created>
  <dcterms:modified xsi:type="dcterms:W3CDTF">2025-12-02T23:30:56Z</dcterms:modified>
</cp:coreProperties>
</file>