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6858000" cx="9144000"/>
  <p:notesSz cx="6858000" cy="9144000"/>
  <p:embeddedFontLst>
    <p:embeddedFont>
      <p:font typeface="Helvetica Neue"/>
      <p:regular r:id="rId13"/>
      <p:bold r:id="rId14"/>
      <p:italic r:id="rId15"/>
      <p:boldItalic r:id="rId16"/>
    </p:embeddedFont>
    <p:embeddedFont>
      <p:font typeface="Century Gothic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DD1A6B4-F448-4DEF-81DB-B52F2EE0C360}">
  <a:tblStyle styleId="{1DD1A6B4-F448-4DEF-81DB-B52F2EE0C3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HelveticaNeue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HelveticaNeue-italic.fntdata"/><Relationship Id="rId14" Type="http://schemas.openxmlformats.org/officeDocument/2006/relationships/font" Target="fonts/HelveticaNeue-bold.fntdata"/><Relationship Id="rId17" Type="http://schemas.openxmlformats.org/officeDocument/2006/relationships/font" Target="fonts/CenturyGothic-regular.fntdata"/><Relationship Id="rId16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CenturyGothic-italic.fntdata"/><Relationship Id="rId6" Type="http://schemas.openxmlformats.org/officeDocument/2006/relationships/slide" Target="slides/slide1.xml"/><Relationship Id="rId18" Type="http://schemas.openxmlformats.org/officeDocument/2006/relationships/font" Target="fonts/CenturyGothic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" name="Google Shape;5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" name="Google Shape;64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099afc248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" name="Google Shape;70;g3099afc248f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0610c4175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6" name="Google Shape;76;g310610c4175_0_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5161fe42a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2" name="Google Shape;82;g3d5161fe42a_0_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d5161fe42a_0_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" name="Google Shape;88;g3d5161fe42a_0_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d5161fe42a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" name="Google Shape;94;g3d5161fe42a_0_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1803006" y="4687269"/>
            <a:ext cx="6858000" cy="8801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7" name="Google Shape;17;p2"/>
          <p:cNvSpPr txBox="1"/>
          <p:nvPr>
            <p:ph type="ctrTitle"/>
          </p:nvPr>
        </p:nvSpPr>
        <p:spPr>
          <a:xfrm>
            <a:off x="1803006" y="1745450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6000"/>
              <a:buFont typeface="Impact"/>
              <a:buNone/>
              <a:defRPr sz="6000">
                <a:solidFill>
                  <a:srgbClr val="1675A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915278" y="388011"/>
            <a:ext cx="2745728" cy="665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7160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Google Shape;20;p2"/>
          <p:cNvCxnSpPr/>
          <p:nvPr/>
        </p:nvCxnSpPr>
        <p:spPr>
          <a:xfrm>
            <a:off x="1803006" y="4410159"/>
            <a:ext cx="6858000" cy="0"/>
          </a:xfrm>
          <a:prstGeom prst="straightConnector1">
            <a:avLst/>
          </a:prstGeom>
          <a:noFill/>
          <a:ln cap="flat" cmpd="sng" w="12700">
            <a:solidFill>
              <a:srgbClr val="1675A9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idx="1" type="body"/>
          </p:nvPr>
        </p:nvSpPr>
        <p:spPr>
          <a:xfrm>
            <a:off x="1238081" y="1963144"/>
            <a:ext cx="7277269" cy="4073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1238081" y="637581"/>
            <a:ext cx="727726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  <a:defRPr>
                <a:solidFill>
                  <a:srgbClr val="1675A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4" name="Google Shape;24;p3"/>
          <p:cNvPicPr preferRelativeResize="0"/>
          <p:nvPr/>
        </p:nvPicPr>
        <p:blipFill rotWithShape="1">
          <a:blip r:embed="rId2">
            <a:alphaModFix/>
          </a:blip>
          <a:srcRect b="0" l="0" r="51622" t="0"/>
          <a:stretch/>
        </p:blipFill>
        <p:spPr>
          <a:xfrm>
            <a:off x="0" y="0"/>
            <a:ext cx="66354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84022" y="6204574"/>
            <a:ext cx="1831328" cy="443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1815069" y="4394959"/>
            <a:ext cx="670273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Impact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40899" y="2266291"/>
            <a:ext cx="5251074" cy="1272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3716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idx="1" type="body"/>
          </p:nvPr>
        </p:nvSpPr>
        <p:spPr>
          <a:xfrm>
            <a:off x="1238081" y="1726615"/>
            <a:ext cx="3568588" cy="4301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5017062" y="1726615"/>
            <a:ext cx="3563024" cy="43019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type="title"/>
          </p:nvPr>
        </p:nvSpPr>
        <p:spPr>
          <a:xfrm>
            <a:off x="1238081" y="401052"/>
            <a:ext cx="734200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  <a:defRPr>
                <a:solidFill>
                  <a:srgbClr val="1675A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4" name="Google Shape;3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684022" y="6204574"/>
            <a:ext cx="1831328" cy="443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5"/>
          <p:cNvPicPr preferRelativeResize="0"/>
          <p:nvPr/>
        </p:nvPicPr>
        <p:blipFill rotWithShape="1">
          <a:blip r:embed="rId3">
            <a:alphaModFix/>
          </a:blip>
          <a:srcRect b="0" l="0" r="51622" t="0"/>
          <a:stretch/>
        </p:blipFill>
        <p:spPr>
          <a:xfrm>
            <a:off x="0" y="0"/>
            <a:ext cx="66354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idx="1" type="body"/>
          </p:nvPr>
        </p:nvSpPr>
        <p:spPr>
          <a:xfrm>
            <a:off x="1238080" y="1801407"/>
            <a:ext cx="3568589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8" name="Google Shape;38;p6"/>
          <p:cNvSpPr txBox="1"/>
          <p:nvPr>
            <p:ph idx="2" type="body"/>
          </p:nvPr>
        </p:nvSpPr>
        <p:spPr>
          <a:xfrm>
            <a:off x="1239272" y="2620292"/>
            <a:ext cx="3567397" cy="3448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3" type="body"/>
          </p:nvPr>
        </p:nvSpPr>
        <p:spPr>
          <a:xfrm>
            <a:off x="4960418" y="1801407"/>
            <a:ext cx="3564459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6"/>
          <p:cNvSpPr txBox="1"/>
          <p:nvPr>
            <p:ph idx="4" type="body"/>
          </p:nvPr>
        </p:nvSpPr>
        <p:spPr>
          <a:xfrm>
            <a:off x="4960419" y="2620292"/>
            <a:ext cx="3564458" cy="34487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type="title"/>
          </p:nvPr>
        </p:nvSpPr>
        <p:spPr>
          <a:xfrm>
            <a:off x="1238081" y="470816"/>
            <a:ext cx="727726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  <a:defRPr>
                <a:solidFill>
                  <a:srgbClr val="1675A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42" name="Google Shape;42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684022" y="6204574"/>
            <a:ext cx="1831328" cy="443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6"/>
          <p:cNvPicPr preferRelativeResize="0"/>
          <p:nvPr/>
        </p:nvPicPr>
        <p:blipFill rotWithShape="1">
          <a:blip r:embed="rId3">
            <a:alphaModFix/>
          </a:blip>
          <a:srcRect b="0" l="0" r="51622" t="0"/>
          <a:stretch/>
        </p:blipFill>
        <p:spPr>
          <a:xfrm>
            <a:off x="0" y="0"/>
            <a:ext cx="66354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8" name="Google Shape;48;p7"/>
          <p:cNvPicPr preferRelativeResize="0"/>
          <p:nvPr/>
        </p:nvPicPr>
        <p:blipFill rotWithShape="1">
          <a:blip r:embed="rId2">
            <a:alphaModFix/>
          </a:blip>
          <a:srcRect b="0" l="0" r="51622" t="0"/>
          <a:stretch/>
        </p:blipFill>
        <p:spPr>
          <a:xfrm>
            <a:off x="0" y="0"/>
            <a:ext cx="66354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idx="1" type="body"/>
          </p:nvPr>
        </p:nvSpPr>
        <p:spPr>
          <a:xfrm rot="5400000">
            <a:off x="2788718" y="283732"/>
            <a:ext cx="4184088" cy="72691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type="title"/>
          </p:nvPr>
        </p:nvSpPr>
        <p:spPr>
          <a:xfrm>
            <a:off x="1246173" y="500714"/>
            <a:ext cx="726917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  <a:defRPr>
                <a:solidFill>
                  <a:srgbClr val="1675A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52" name="Google Shape;52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684022" y="6204574"/>
            <a:ext cx="1831328" cy="443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8"/>
          <p:cNvPicPr preferRelativeResize="0"/>
          <p:nvPr/>
        </p:nvPicPr>
        <p:blipFill rotWithShape="1">
          <a:blip r:embed="rId3">
            <a:alphaModFix/>
          </a:blip>
          <a:srcRect b="0" l="0" r="51622" t="0"/>
          <a:stretch/>
        </p:blipFill>
        <p:spPr>
          <a:xfrm>
            <a:off x="0" y="0"/>
            <a:ext cx="66354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  <a:defRPr b="0" i="0" sz="4400" u="none" cap="none" strike="noStrike">
                <a:solidFill>
                  <a:srgbClr val="1675A9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28650" y="1825625"/>
            <a:ext cx="7886700" cy="364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mgaleg.maryland.gov/mgawebsite/Legislation/Details/hb0012?ys=2026RS" TargetMode="External"/><Relationship Id="rId4" Type="http://schemas.openxmlformats.org/officeDocument/2006/relationships/hyperlink" Target="https://mgaleg.maryland.gov/mgawebsite/Legislation/Details/sb0310?ys=2026RS" TargetMode="External"/><Relationship Id="rId9" Type="http://schemas.openxmlformats.org/officeDocument/2006/relationships/hyperlink" Target="https://mgaleg.maryland.gov/mgawebsite/Legislation/Details/sb0436?ys=2026RS" TargetMode="External"/><Relationship Id="rId5" Type="http://schemas.openxmlformats.org/officeDocument/2006/relationships/hyperlink" Target="https://mgaleg.maryland.gov/mgawebsite/Legislation/Details/sb0296?ys=2026RS" TargetMode="External"/><Relationship Id="rId6" Type="http://schemas.openxmlformats.org/officeDocument/2006/relationships/hyperlink" Target="https://mgaleg.maryland.gov/mgawebsite/Legislation/Details/HB0389?ys=2026RS" TargetMode="External"/><Relationship Id="rId7" Type="http://schemas.openxmlformats.org/officeDocument/2006/relationships/hyperlink" Target="https://mgaleg.maryland.gov/mgawebsite/Legislation/Details/HB0409?ys=2026RS" TargetMode="External"/><Relationship Id="rId8" Type="http://schemas.openxmlformats.org/officeDocument/2006/relationships/hyperlink" Target="https://mgaleg.maryland.gov/mgawebsite/Legislation/Details/sb0323?ys=2026RS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mgaleg.maryland.gov/mgawebsite/Legislation/Details/hb0449?ys=2026RS" TargetMode="External"/><Relationship Id="rId4" Type="http://schemas.openxmlformats.org/officeDocument/2006/relationships/hyperlink" Target="https://mgaleg.maryland.gov/mgawebsite/Legislation/Details/sb0715?ys=2026RS" TargetMode="External"/><Relationship Id="rId5" Type="http://schemas.openxmlformats.org/officeDocument/2006/relationships/hyperlink" Target="https://mgaleg.maryland.gov/mgawebsite/Legislation/Details/HB1457?ys=2026RS" TargetMode="External"/><Relationship Id="rId6" Type="http://schemas.openxmlformats.org/officeDocument/2006/relationships/hyperlink" Target="https://mgaleg.maryland.gov/mgawebsite/Legislation/Details/hb0776?ys=2026RS" TargetMode="External"/><Relationship Id="rId7" Type="http://schemas.openxmlformats.org/officeDocument/2006/relationships/hyperlink" Target="https://mgaleg.maryland.gov/mgawebsite/Legislation/Details/hb0921?ys=2026RS" TargetMode="External"/><Relationship Id="rId8" Type="http://schemas.openxmlformats.org/officeDocument/2006/relationships/hyperlink" Target="https://mgaleg.maryland.gov/mgawebsite/Legislation/Details/hb0449?ys=2026RS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mgaleg.maryland.gov/mgawebsite/Legislation/Details/sb0537?ys=2026RS" TargetMode="External"/><Relationship Id="rId4" Type="http://schemas.openxmlformats.org/officeDocument/2006/relationships/hyperlink" Target="https://mgaleg.maryland.gov/mgawebsite/Legislation/Details/hb1058?ys=2026RS" TargetMode="External"/><Relationship Id="rId10" Type="http://schemas.openxmlformats.org/officeDocument/2006/relationships/hyperlink" Target="https://mgaleg.maryland.gov/mgawebsite/Legislation/Details/hb1058?ys=2026RS" TargetMode="External"/><Relationship Id="rId9" Type="http://schemas.openxmlformats.org/officeDocument/2006/relationships/hyperlink" Target="https://mgaleg.maryland.gov/mgawebsite/Legislation/Details/sb0537?ys=2026RS" TargetMode="External"/><Relationship Id="rId5" Type="http://schemas.openxmlformats.org/officeDocument/2006/relationships/hyperlink" Target="https://mgaleg.maryland.gov/2026RS/bills/hb/hb1145F.pdf" TargetMode="External"/><Relationship Id="rId6" Type="http://schemas.openxmlformats.org/officeDocument/2006/relationships/hyperlink" Target="https://mgaleg.maryland.gov/mgawebsite/Legislation/Details/SB0524?ys=2026RS" TargetMode="External"/><Relationship Id="rId7" Type="http://schemas.openxmlformats.org/officeDocument/2006/relationships/hyperlink" Target="https://mgaleg.maryland.gov/2026RS/bills/sb/sb0737F.pdf" TargetMode="External"/><Relationship Id="rId8" Type="http://schemas.openxmlformats.org/officeDocument/2006/relationships/hyperlink" Target="https://mgaleg.maryland.gov/mgawebsite/Legislation/Details/hb0475?ys=2026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type="ctrTitle"/>
          </p:nvPr>
        </p:nvSpPr>
        <p:spPr>
          <a:xfrm>
            <a:off x="1925275" y="2348000"/>
            <a:ext cx="6567000" cy="1941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7200"/>
              <a:buFont typeface="Impact"/>
              <a:buNone/>
            </a:pPr>
            <a:r>
              <a:rPr lang="en-US" sz="5800"/>
              <a:t>Youth Justice </a:t>
            </a:r>
            <a:endParaRPr sz="58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7200"/>
              <a:buFont typeface="Impact"/>
              <a:buNone/>
            </a:pPr>
            <a:r>
              <a:rPr lang="en-US" sz="5800"/>
              <a:t>Legislative Session</a:t>
            </a:r>
            <a:endParaRPr sz="5800"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7200"/>
              <a:buFont typeface="Impact"/>
              <a:buNone/>
            </a:pPr>
            <a:r>
              <a:rPr lang="en-US" sz="5800"/>
              <a:t>Review</a:t>
            </a:r>
            <a:endParaRPr sz="5800"/>
          </a:p>
        </p:txBody>
      </p:sp>
      <p:sp>
        <p:nvSpPr>
          <p:cNvPr id="59" name="Google Shape;59;p9"/>
          <p:cNvSpPr txBox="1"/>
          <p:nvPr>
            <p:ph idx="1" type="subTitle"/>
          </p:nvPr>
        </p:nvSpPr>
        <p:spPr>
          <a:xfrm>
            <a:off x="1779775" y="4687306"/>
            <a:ext cx="6858000" cy="17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April 9, 2026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Aubrey Edwards-Luce, Esq., MSW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Executive Director, Center for Families, Children and the Courts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Univeristy of Baltimore, School of Law</a:t>
            </a:r>
            <a:endParaRPr/>
          </a:p>
        </p:txBody>
      </p:sp>
      <p:sp>
        <p:nvSpPr>
          <p:cNvPr id="60" name="Google Shape;60;p9"/>
          <p:cNvSpPr/>
          <p:nvPr/>
        </p:nvSpPr>
        <p:spPr>
          <a:xfrm>
            <a:off x="5242300" y="290600"/>
            <a:ext cx="3649800" cy="1058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1" name="Google Shape;61;p9" title="CFCC-logo-BLUE Medium.jpe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08074" y="429425"/>
            <a:ext cx="2679402" cy="105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idx="1" type="body"/>
          </p:nvPr>
        </p:nvSpPr>
        <p:spPr>
          <a:xfrm>
            <a:off x="1238081" y="1963144"/>
            <a:ext cx="7277269" cy="40735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2500">
                <a:solidFill>
                  <a:srgbClr val="1675A9"/>
                </a:solidFill>
                <a:latin typeface="Calibri"/>
                <a:ea typeface="Calibri"/>
                <a:cs typeface="Calibri"/>
                <a:sym typeface="Calibri"/>
              </a:rPr>
              <a:t>CFCC believes that all families can thrive when policymakers, advocates, judges and the next generation of attorneys</a:t>
            </a:r>
            <a:r>
              <a:rPr b="1" lang="en-US" sz="2500">
                <a:solidFill>
                  <a:srgbClr val="1675A9"/>
                </a:solidFill>
                <a:latin typeface="Calibri"/>
                <a:ea typeface="Calibri"/>
                <a:cs typeface="Calibri"/>
                <a:sym typeface="Calibri"/>
              </a:rPr>
              <a:t> join forces with families</a:t>
            </a:r>
            <a:r>
              <a:rPr lang="en-US" sz="2500">
                <a:solidFill>
                  <a:srgbClr val="1675A9"/>
                </a:solidFill>
                <a:latin typeface="Calibri"/>
                <a:ea typeface="Calibri"/>
                <a:cs typeface="Calibri"/>
                <a:sym typeface="Calibri"/>
              </a:rPr>
              <a:t> to</a:t>
            </a:r>
            <a:r>
              <a:rPr b="1" lang="en-US" sz="2500">
                <a:solidFill>
                  <a:srgbClr val="1675A9"/>
                </a:solidFill>
                <a:latin typeface="Calibri"/>
                <a:ea typeface="Calibri"/>
                <a:cs typeface="Calibri"/>
                <a:sym typeface="Calibri"/>
              </a:rPr>
              <a:t> build the capacity of communities to advance healing, safety and connection</a:t>
            </a:r>
            <a:r>
              <a:rPr lang="en-US" sz="2500">
                <a:solidFill>
                  <a:srgbClr val="1675A9"/>
                </a:solidFill>
                <a:latin typeface="Calibri"/>
                <a:ea typeface="Calibri"/>
                <a:cs typeface="Calibri"/>
                <a:sym typeface="Calibri"/>
              </a:rPr>
              <a:t> . Through </a:t>
            </a:r>
            <a:r>
              <a:rPr b="1" lang="en-US" sz="2500">
                <a:solidFill>
                  <a:srgbClr val="1675A9"/>
                </a:solidFill>
                <a:latin typeface="Calibri"/>
                <a:ea typeface="Calibri"/>
                <a:cs typeface="Calibri"/>
                <a:sym typeface="Calibri"/>
              </a:rPr>
              <a:t>advocacy, education, organizing, and service</a:t>
            </a:r>
            <a:r>
              <a:rPr lang="en-US" sz="2500">
                <a:solidFill>
                  <a:srgbClr val="1675A9"/>
                </a:solidFill>
                <a:latin typeface="Calibri"/>
                <a:ea typeface="Calibri"/>
                <a:cs typeface="Calibri"/>
                <a:sym typeface="Calibri"/>
              </a:rPr>
              <a:t>, CFCC promotes restorative approaches to child and family well-being </a:t>
            </a:r>
            <a:r>
              <a:rPr b="1" lang="en-US" sz="2500">
                <a:solidFill>
                  <a:srgbClr val="1675A9"/>
                </a:solidFill>
                <a:latin typeface="Calibri"/>
                <a:ea typeface="Calibri"/>
                <a:cs typeface="Calibri"/>
                <a:sym typeface="Calibri"/>
              </a:rPr>
              <a:t>so that families can avoid unnecessary involvement in adversarial legal systems</a:t>
            </a:r>
            <a:r>
              <a:rPr lang="en-US" sz="2500">
                <a:solidFill>
                  <a:srgbClr val="1675A9"/>
                </a:solidFill>
                <a:latin typeface="Calibri"/>
                <a:ea typeface="Calibri"/>
                <a:cs typeface="Calibri"/>
                <a:sym typeface="Calibri"/>
              </a:rPr>
              <a:t> including truancy court and the family regulation and youth legal systems. </a:t>
            </a:r>
            <a:endParaRPr sz="2500">
              <a:solidFill>
                <a:srgbClr val="1675A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0"/>
          <p:cNvSpPr txBox="1"/>
          <p:nvPr>
            <p:ph type="title"/>
          </p:nvPr>
        </p:nvSpPr>
        <p:spPr>
          <a:xfrm>
            <a:off x="1238081" y="637581"/>
            <a:ext cx="727726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</a:pPr>
            <a:r>
              <a:rPr lang="en-US"/>
              <a:t>Center for Families, Children and the Courts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type="title"/>
          </p:nvPr>
        </p:nvSpPr>
        <p:spPr>
          <a:xfrm>
            <a:off x="1398506" y="657631"/>
            <a:ext cx="72774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</a:pPr>
            <a:r>
              <a:rPr lang="en-US"/>
              <a:t>MGA 2026: Youth Justice Bills</a:t>
            </a:r>
            <a:endParaRPr/>
          </a:p>
        </p:txBody>
      </p:sp>
      <p:pic>
        <p:nvPicPr>
          <p:cNvPr id="73" name="Google Shape;73;p11" title="MGA 26 YJ Bill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7197" y="1983325"/>
            <a:ext cx="3580025" cy="358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idx="1" type="body"/>
          </p:nvPr>
        </p:nvSpPr>
        <p:spPr>
          <a:xfrm>
            <a:off x="1238081" y="1963144"/>
            <a:ext cx="7277400" cy="40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Juvenile Sex Offender Registry - Qualifying Offenses and Access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Criminal Records - Maryland Judiciary Case Search - Traffic Violation by a Minor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Juveniles- Detention and Confinement - Limitations on Juvenile Contact with Incarcerated Adults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Juvenile Court - Jurisdiction (Youth Charging Reform Act)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Minors Convicted as Adults - Sentencing - Transfer to Juvenile Court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Juvenile Justice Restoration Act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Washington County - Juveniles - Truancy Reduction Pilot Program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Juvenile Law - Child in Need of Supervision - Mandatory Petition (NyKayla Strawder Memorial Act)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Juvenile Law - Confinement and Restrictive Housing - Limitations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Youth Delinquency Prevention Fund - Establishment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Juvenile Records - Access by Baltimore City Mayor's Office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Juvenile Law - Probation and Treatment Services - Required Disposition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Department of Juvenile Services - Employees - Prohibited Convictions</a:t>
            </a:r>
            <a:endParaRPr sz="2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2"/>
          <p:cNvSpPr txBox="1"/>
          <p:nvPr>
            <p:ph type="title"/>
          </p:nvPr>
        </p:nvSpPr>
        <p:spPr>
          <a:xfrm>
            <a:off x="1238081" y="637581"/>
            <a:ext cx="72774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</a:pPr>
            <a:r>
              <a:rPr lang="en-US"/>
              <a:t>YJ Bills CFCC Tracked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1238081" y="637581"/>
            <a:ext cx="72774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</a:pPr>
            <a:r>
              <a:rPr lang="en-US"/>
              <a:t>CFCC YJ Bills: Details</a:t>
            </a:r>
            <a:endParaRPr/>
          </a:p>
        </p:txBody>
      </p:sp>
      <p:graphicFrame>
        <p:nvGraphicFramePr>
          <p:cNvPr id="85" name="Google Shape;85;p13"/>
          <p:cNvGraphicFramePr/>
          <p:nvPr/>
        </p:nvGraphicFramePr>
        <p:xfrm>
          <a:off x="1132975" y="183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{1DD1A6B4-F448-4DEF-81DB-B52F2EE0C360}</a:tableStyleId>
              </a:tblPr>
              <a:tblGrid>
                <a:gridCol w="1127950"/>
                <a:gridCol w="1007650"/>
                <a:gridCol w="3293650"/>
                <a:gridCol w="1809750"/>
              </a:tblGrid>
              <a:tr h="647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HB0012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Juvenile Sex Offender Registry - Qualifying Offenses and Access</a:t>
                      </a:r>
                      <a:endParaRPr sz="16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Failed in House Judiciary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60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SB0310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Criminal Records - Maryland Judiciary Case Search - Traffic Violation by a Minor</a:t>
                      </a:r>
                      <a:endParaRPr sz="16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In House Judiciary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7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SB0296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HB0389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Juveniles- Detention and Confinement - Limitations on Juvenile Contact with Incarcerated Adults</a:t>
                      </a:r>
                      <a:endParaRPr sz="16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Failed in Committee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7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HB0409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SB0323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Juvenile Court - Jurisdiction (Youth Charging Reform Act)</a:t>
                      </a:r>
                      <a:endParaRPr sz="16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Passed; On Governor’s Desk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60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SB0436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Minors Convicted as Adults - Sentencing - Transfer to Juvenile Court</a:t>
                      </a:r>
                      <a:endParaRPr sz="16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No hearing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title"/>
          </p:nvPr>
        </p:nvSpPr>
        <p:spPr>
          <a:xfrm>
            <a:off x="1238081" y="637581"/>
            <a:ext cx="72774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</a:pPr>
            <a:r>
              <a:rPr lang="en-US"/>
              <a:t>CFCC YJ Bills: Details</a:t>
            </a:r>
            <a:endParaRPr/>
          </a:p>
        </p:txBody>
      </p:sp>
      <p:graphicFrame>
        <p:nvGraphicFramePr>
          <p:cNvPr id="91" name="Google Shape;91;p14"/>
          <p:cNvGraphicFramePr/>
          <p:nvPr/>
        </p:nvGraphicFramePr>
        <p:xfrm>
          <a:off x="1132975" y="183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{1DD1A6B4-F448-4DEF-81DB-B52F2EE0C360}</a:tableStyleId>
              </a:tblPr>
              <a:tblGrid>
                <a:gridCol w="1127950"/>
                <a:gridCol w="1007650"/>
                <a:gridCol w="3293650"/>
                <a:gridCol w="1809750"/>
              </a:tblGrid>
              <a:tr h="647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HB0449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Juvenile Justice Restoration Act</a:t>
                      </a:r>
                      <a:endParaRPr sz="16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Failed in Committee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60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SB0715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sng">
                          <a:solidFill>
                            <a:srgbClr val="1155CC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HB1457</a:t>
                      </a:r>
                      <a:endParaRPr sz="1300" u="sng">
                        <a:solidFill>
                          <a:srgbClr val="1155CC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Washington County - Juveniles - Truancy Reduction Pilot Program</a:t>
                      </a:r>
                      <a:endParaRPr sz="16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Awaiting 3</a:t>
                      </a:r>
                      <a:r>
                        <a:rPr baseline="30000" lang="en-US" sz="1600"/>
                        <a:t>rd</a:t>
                      </a:r>
                      <a:r>
                        <a:rPr lang="en-US" sz="1600"/>
                        <a:t> Reading in House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7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HB0776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Juvenile Law - Child in Need of Supervision - Mandatory Petition (NyKayla Strawder Memorial Act)</a:t>
                      </a:r>
                      <a:endParaRPr sz="16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Awaiting Senate JPR vote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7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HB0921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Juvenile Law - Confinement and Restrictive Housing - Limitations</a:t>
                      </a:r>
                      <a:endParaRPr sz="16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Awaiting Senate JPR vote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60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sng">
                          <a:solidFill>
                            <a:srgbClr val="0000FF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HB0449</a:t>
                      </a:r>
                      <a:endParaRPr sz="16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Juvenile Justice Restoration Act</a:t>
                      </a:r>
                      <a:endParaRPr sz="16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Failed in Committee</a:t>
                      </a:r>
                      <a:endParaRPr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1238081" y="637581"/>
            <a:ext cx="72774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675A9"/>
              </a:buClr>
              <a:buSzPts val="4400"/>
              <a:buFont typeface="Impact"/>
              <a:buNone/>
            </a:pPr>
            <a:r>
              <a:rPr lang="en-US"/>
              <a:t>CFCC YJ Bills: Details</a:t>
            </a:r>
            <a:endParaRPr/>
          </a:p>
        </p:txBody>
      </p:sp>
      <p:graphicFrame>
        <p:nvGraphicFramePr>
          <p:cNvPr id="97" name="Google Shape;97;p15"/>
          <p:cNvGraphicFramePr/>
          <p:nvPr/>
        </p:nvGraphicFramePr>
        <p:xfrm>
          <a:off x="1132975" y="1834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{1DD1A6B4-F448-4DEF-81DB-B52F2EE0C360}</a:tableStyleId>
              </a:tblPr>
              <a:tblGrid>
                <a:gridCol w="1127950"/>
                <a:gridCol w="1007650"/>
                <a:gridCol w="3293650"/>
                <a:gridCol w="1809750"/>
              </a:tblGrid>
              <a:tr h="647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sng">
                          <a:solidFill>
                            <a:srgbClr val="0000FF"/>
                          </a:solidFill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SB0537</a:t>
                      </a:r>
                      <a:endParaRPr sz="15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sng">
                          <a:solidFill>
                            <a:srgbClr val="0000FF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HB1058</a:t>
                      </a:r>
                      <a:endParaRPr sz="15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Youth Delinquency Prevention Fund - Establishment</a:t>
                      </a:r>
                      <a:endParaRPr sz="15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Awaiting Senate JPR vote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60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sng">
                          <a:solidFill>
                            <a:srgbClr val="0000FF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HB1145</a:t>
                      </a:r>
                      <a:endParaRPr sz="15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sng">
                          <a:solidFill>
                            <a:srgbClr val="0000FF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SB0524</a:t>
                      </a:r>
                      <a:endParaRPr sz="15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Juvenile Records - Access by Baltimore City Mayor's Office</a:t>
                      </a:r>
                      <a:endParaRPr sz="15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Awaiting 3</a:t>
                      </a:r>
                      <a:r>
                        <a:rPr baseline="30000" lang="en-US" sz="1500"/>
                        <a:t>rd</a:t>
                      </a:r>
                      <a:r>
                        <a:rPr lang="en-US" sz="1500"/>
                        <a:t> Reading in House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73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sng">
                          <a:solidFill>
                            <a:srgbClr val="0000FF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SB0737</a:t>
                      </a:r>
                      <a:endParaRPr sz="15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Juvenile Law - Probation and Treatment Services - Required Disposition</a:t>
                      </a:r>
                      <a:endParaRPr sz="15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Failed in Senate JPR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74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sng">
                          <a:solidFill>
                            <a:srgbClr val="0000FF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HB0475</a:t>
                      </a:r>
                      <a:endParaRPr sz="15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Department of Juvenile Services - Employees - Prohibited Convictions</a:t>
                      </a:r>
                      <a:endParaRPr sz="15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Failed in House Judiciary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606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sng">
                          <a:solidFill>
                            <a:srgbClr val="0000FF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SB0537</a:t>
                      </a:r>
                      <a:endParaRPr sz="15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sng">
                          <a:solidFill>
                            <a:srgbClr val="0000FF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HB1058</a:t>
                      </a:r>
                      <a:endParaRPr sz="1500" u="sng">
                        <a:solidFill>
                          <a:srgbClr val="0000FF"/>
                        </a:solidFill>
                      </a:endParaRPr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Youth Delinquency Prevention Fund - Establishment</a:t>
                      </a:r>
                      <a:endParaRPr sz="1500"/>
                    </a:p>
                  </a:txBody>
                  <a:tcPr marT="19050" marB="19050" marR="28575" marL="2857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/>
                        <a:t>Awaiting Senate JPR vote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