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9" r:id="rId4"/>
    <p:sldId id="258" r:id="rId5"/>
    <p:sldId id="260" r:id="rId6"/>
    <p:sldId id="261" r:id="rId7"/>
    <p:sldId id="262" r:id="rId8"/>
    <p:sldId id="263" r:id="rId9"/>
    <p:sldId id="264" r:id="rId10"/>
    <p:sldId id="266" r:id="rId11"/>
    <p:sldId id="265"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30"/>
    <p:restoredTop sz="89373"/>
  </p:normalViewPr>
  <p:slideViewPr>
    <p:cSldViewPr snapToGrid="0">
      <p:cViewPr varScale="1">
        <p:scale>
          <a:sx n="86" d="100"/>
          <a:sy n="86" d="100"/>
        </p:scale>
        <p:origin x="688"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741DDD-0D47-5D45-AAB9-E55B1B43F763}" type="datetimeFigureOut">
              <a:rPr lang="en-US" smtClean="0"/>
              <a:t>2/9/26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D862C8-A7BC-AE40-88EA-519AB7C59B96}" type="slidenum">
              <a:rPr lang="en-US" smtClean="0"/>
              <a:t>‹#›</a:t>
            </a:fld>
            <a:endParaRPr lang="en-US"/>
          </a:p>
        </p:txBody>
      </p:sp>
    </p:spTree>
    <p:extLst>
      <p:ext uri="{BB962C8B-B14F-4D97-AF65-F5344CB8AC3E}">
        <p14:creationId xmlns:p14="http://schemas.microsoft.com/office/powerpoint/2010/main" val="685156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D862C8-A7BC-AE40-88EA-519AB7C59B96}" type="slidenum">
              <a:rPr lang="en-US" smtClean="0"/>
              <a:t>3</a:t>
            </a:fld>
            <a:endParaRPr lang="en-US"/>
          </a:p>
        </p:txBody>
      </p:sp>
    </p:spTree>
    <p:extLst>
      <p:ext uri="{BB962C8B-B14F-4D97-AF65-F5344CB8AC3E}">
        <p14:creationId xmlns:p14="http://schemas.microsoft.com/office/powerpoint/2010/main" val="673257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D862C8-A7BC-AE40-88EA-519AB7C59B96}" type="slidenum">
              <a:rPr lang="en-US" smtClean="0"/>
              <a:t>10</a:t>
            </a:fld>
            <a:endParaRPr lang="en-US"/>
          </a:p>
        </p:txBody>
      </p:sp>
    </p:spTree>
    <p:extLst>
      <p:ext uri="{BB962C8B-B14F-4D97-AF65-F5344CB8AC3E}">
        <p14:creationId xmlns:p14="http://schemas.microsoft.com/office/powerpoint/2010/main" val="2948190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3CCC5-83CF-2677-3850-CA9D75447F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E0B82E-7AE8-B787-BC4E-73CBD69908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0B44C2-BDA4-248A-EF15-65CEF440678D}"/>
              </a:ext>
            </a:extLst>
          </p:cNvPr>
          <p:cNvSpPr>
            <a:spLocks noGrp="1"/>
          </p:cNvSpPr>
          <p:nvPr>
            <p:ph type="dt" sz="half" idx="10"/>
          </p:nvPr>
        </p:nvSpPr>
        <p:spPr/>
        <p:txBody>
          <a:bodyPr/>
          <a:lstStyle/>
          <a:p>
            <a:fld id="{D2EDB5A7-36C1-A346-9321-FDBC88905AF4}" type="datetimeFigureOut">
              <a:rPr lang="en-US" smtClean="0"/>
              <a:t>2/9/26</a:t>
            </a:fld>
            <a:endParaRPr lang="en-US"/>
          </a:p>
        </p:txBody>
      </p:sp>
      <p:sp>
        <p:nvSpPr>
          <p:cNvPr id="5" name="Footer Placeholder 4">
            <a:extLst>
              <a:ext uri="{FF2B5EF4-FFF2-40B4-BE49-F238E27FC236}">
                <a16:creationId xmlns:a16="http://schemas.microsoft.com/office/drawing/2014/main" id="{7023C926-7599-5DB0-995D-BB15511E77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5D9ABB-7875-7D51-724B-7CAF87A23B4F}"/>
              </a:ext>
            </a:extLst>
          </p:cNvPr>
          <p:cNvSpPr>
            <a:spLocks noGrp="1"/>
          </p:cNvSpPr>
          <p:nvPr>
            <p:ph type="sldNum" sz="quarter" idx="12"/>
          </p:nvPr>
        </p:nvSpPr>
        <p:spPr/>
        <p:txBody>
          <a:bodyPr/>
          <a:lstStyle/>
          <a:p>
            <a:fld id="{58791FE7-4A98-A347-B606-15E309428297}" type="slidenum">
              <a:rPr lang="en-US" smtClean="0"/>
              <a:t>‹#›</a:t>
            </a:fld>
            <a:endParaRPr lang="en-US"/>
          </a:p>
        </p:txBody>
      </p:sp>
    </p:spTree>
    <p:extLst>
      <p:ext uri="{BB962C8B-B14F-4D97-AF65-F5344CB8AC3E}">
        <p14:creationId xmlns:p14="http://schemas.microsoft.com/office/powerpoint/2010/main" val="2197782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E8C1-39DB-3F8B-196B-35CCEEF5D5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659934-0EA9-FF44-766A-0A46797B8E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FE03C9-9928-D758-DB8E-CD8FE14BC44D}"/>
              </a:ext>
            </a:extLst>
          </p:cNvPr>
          <p:cNvSpPr>
            <a:spLocks noGrp="1"/>
          </p:cNvSpPr>
          <p:nvPr>
            <p:ph type="dt" sz="half" idx="10"/>
          </p:nvPr>
        </p:nvSpPr>
        <p:spPr/>
        <p:txBody>
          <a:bodyPr/>
          <a:lstStyle/>
          <a:p>
            <a:fld id="{D2EDB5A7-36C1-A346-9321-FDBC88905AF4}" type="datetimeFigureOut">
              <a:rPr lang="en-US" smtClean="0"/>
              <a:t>2/9/26</a:t>
            </a:fld>
            <a:endParaRPr lang="en-US"/>
          </a:p>
        </p:txBody>
      </p:sp>
      <p:sp>
        <p:nvSpPr>
          <p:cNvPr id="5" name="Footer Placeholder 4">
            <a:extLst>
              <a:ext uri="{FF2B5EF4-FFF2-40B4-BE49-F238E27FC236}">
                <a16:creationId xmlns:a16="http://schemas.microsoft.com/office/drawing/2014/main" id="{A9E61F2E-6669-56E2-D10D-C1CEAFD848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1BD03E-A477-6DCE-66DE-BEEAEA593462}"/>
              </a:ext>
            </a:extLst>
          </p:cNvPr>
          <p:cNvSpPr>
            <a:spLocks noGrp="1"/>
          </p:cNvSpPr>
          <p:nvPr>
            <p:ph type="sldNum" sz="quarter" idx="12"/>
          </p:nvPr>
        </p:nvSpPr>
        <p:spPr/>
        <p:txBody>
          <a:bodyPr/>
          <a:lstStyle/>
          <a:p>
            <a:fld id="{58791FE7-4A98-A347-B606-15E309428297}" type="slidenum">
              <a:rPr lang="en-US" smtClean="0"/>
              <a:t>‹#›</a:t>
            </a:fld>
            <a:endParaRPr lang="en-US"/>
          </a:p>
        </p:txBody>
      </p:sp>
    </p:spTree>
    <p:extLst>
      <p:ext uri="{BB962C8B-B14F-4D97-AF65-F5344CB8AC3E}">
        <p14:creationId xmlns:p14="http://schemas.microsoft.com/office/powerpoint/2010/main" val="3339916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479CD1-456B-5CB4-FA18-F2BD5FDCCD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9AFE43-54C4-8305-AB66-054C9EB0BC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B476E1-C9E6-B61B-B642-0E8E18E3E4C9}"/>
              </a:ext>
            </a:extLst>
          </p:cNvPr>
          <p:cNvSpPr>
            <a:spLocks noGrp="1"/>
          </p:cNvSpPr>
          <p:nvPr>
            <p:ph type="dt" sz="half" idx="10"/>
          </p:nvPr>
        </p:nvSpPr>
        <p:spPr/>
        <p:txBody>
          <a:bodyPr/>
          <a:lstStyle/>
          <a:p>
            <a:fld id="{D2EDB5A7-36C1-A346-9321-FDBC88905AF4}" type="datetimeFigureOut">
              <a:rPr lang="en-US" smtClean="0"/>
              <a:t>2/9/26</a:t>
            </a:fld>
            <a:endParaRPr lang="en-US"/>
          </a:p>
        </p:txBody>
      </p:sp>
      <p:sp>
        <p:nvSpPr>
          <p:cNvPr id="5" name="Footer Placeholder 4">
            <a:extLst>
              <a:ext uri="{FF2B5EF4-FFF2-40B4-BE49-F238E27FC236}">
                <a16:creationId xmlns:a16="http://schemas.microsoft.com/office/drawing/2014/main" id="{C8B78A46-728F-DEB7-9BE9-F8285773E4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339240-9CE3-F9CB-C3B3-D2AE3210764C}"/>
              </a:ext>
            </a:extLst>
          </p:cNvPr>
          <p:cNvSpPr>
            <a:spLocks noGrp="1"/>
          </p:cNvSpPr>
          <p:nvPr>
            <p:ph type="sldNum" sz="quarter" idx="12"/>
          </p:nvPr>
        </p:nvSpPr>
        <p:spPr/>
        <p:txBody>
          <a:bodyPr/>
          <a:lstStyle/>
          <a:p>
            <a:fld id="{58791FE7-4A98-A347-B606-15E309428297}" type="slidenum">
              <a:rPr lang="en-US" smtClean="0"/>
              <a:t>‹#›</a:t>
            </a:fld>
            <a:endParaRPr lang="en-US"/>
          </a:p>
        </p:txBody>
      </p:sp>
    </p:spTree>
    <p:extLst>
      <p:ext uri="{BB962C8B-B14F-4D97-AF65-F5344CB8AC3E}">
        <p14:creationId xmlns:p14="http://schemas.microsoft.com/office/powerpoint/2010/main" val="2300464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37B1F-911B-4239-8C3D-8019774C16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7EE23B-27AD-E023-0506-227113FCF8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30A043-548D-FA2C-1693-AE01172A325C}"/>
              </a:ext>
            </a:extLst>
          </p:cNvPr>
          <p:cNvSpPr>
            <a:spLocks noGrp="1"/>
          </p:cNvSpPr>
          <p:nvPr>
            <p:ph type="dt" sz="half" idx="10"/>
          </p:nvPr>
        </p:nvSpPr>
        <p:spPr/>
        <p:txBody>
          <a:bodyPr/>
          <a:lstStyle/>
          <a:p>
            <a:fld id="{D2EDB5A7-36C1-A346-9321-FDBC88905AF4}" type="datetimeFigureOut">
              <a:rPr lang="en-US" smtClean="0"/>
              <a:t>2/9/26</a:t>
            </a:fld>
            <a:endParaRPr lang="en-US"/>
          </a:p>
        </p:txBody>
      </p:sp>
      <p:sp>
        <p:nvSpPr>
          <p:cNvPr id="5" name="Footer Placeholder 4">
            <a:extLst>
              <a:ext uri="{FF2B5EF4-FFF2-40B4-BE49-F238E27FC236}">
                <a16:creationId xmlns:a16="http://schemas.microsoft.com/office/drawing/2014/main" id="{5EEF44DE-08CD-184B-F5E8-F6CFD486F9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95AF4D-14F8-E8A1-1CC6-9962395AC3CF}"/>
              </a:ext>
            </a:extLst>
          </p:cNvPr>
          <p:cNvSpPr>
            <a:spLocks noGrp="1"/>
          </p:cNvSpPr>
          <p:nvPr>
            <p:ph type="sldNum" sz="quarter" idx="12"/>
          </p:nvPr>
        </p:nvSpPr>
        <p:spPr/>
        <p:txBody>
          <a:bodyPr/>
          <a:lstStyle/>
          <a:p>
            <a:fld id="{58791FE7-4A98-A347-B606-15E309428297}" type="slidenum">
              <a:rPr lang="en-US" smtClean="0"/>
              <a:t>‹#›</a:t>
            </a:fld>
            <a:endParaRPr lang="en-US"/>
          </a:p>
        </p:txBody>
      </p:sp>
    </p:spTree>
    <p:extLst>
      <p:ext uri="{BB962C8B-B14F-4D97-AF65-F5344CB8AC3E}">
        <p14:creationId xmlns:p14="http://schemas.microsoft.com/office/powerpoint/2010/main" val="4129704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FBE68-0480-A7D9-7785-F95992FBBF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34165F-21F3-C4B9-A945-47DBFF521AF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1DC231-B11A-F543-1911-075C214A3F66}"/>
              </a:ext>
            </a:extLst>
          </p:cNvPr>
          <p:cNvSpPr>
            <a:spLocks noGrp="1"/>
          </p:cNvSpPr>
          <p:nvPr>
            <p:ph type="dt" sz="half" idx="10"/>
          </p:nvPr>
        </p:nvSpPr>
        <p:spPr/>
        <p:txBody>
          <a:bodyPr/>
          <a:lstStyle/>
          <a:p>
            <a:fld id="{D2EDB5A7-36C1-A346-9321-FDBC88905AF4}" type="datetimeFigureOut">
              <a:rPr lang="en-US" smtClean="0"/>
              <a:t>2/9/26</a:t>
            </a:fld>
            <a:endParaRPr lang="en-US"/>
          </a:p>
        </p:txBody>
      </p:sp>
      <p:sp>
        <p:nvSpPr>
          <p:cNvPr id="5" name="Footer Placeholder 4">
            <a:extLst>
              <a:ext uri="{FF2B5EF4-FFF2-40B4-BE49-F238E27FC236}">
                <a16:creationId xmlns:a16="http://schemas.microsoft.com/office/drawing/2014/main" id="{421988AB-56AB-8650-EA48-BC8F48980A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A4AB6B-F891-F0B5-9329-3C448B302992}"/>
              </a:ext>
            </a:extLst>
          </p:cNvPr>
          <p:cNvSpPr>
            <a:spLocks noGrp="1"/>
          </p:cNvSpPr>
          <p:nvPr>
            <p:ph type="sldNum" sz="quarter" idx="12"/>
          </p:nvPr>
        </p:nvSpPr>
        <p:spPr/>
        <p:txBody>
          <a:bodyPr/>
          <a:lstStyle/>
          <a:p>
            <a:fld id="{58791FE7-4A98-A347-B606-15E309428297}" type="slidenum">
              <a:rPr lang="en-US" smtClean="0"/>
              <a:t>‹#›</a:t>
            </a:fld>
            <a:endParaRPr lang="en-US"/>
          </a:p>
        </p:txBody>
      </p:sp>
    </p:spTree>
    <p:extLst>
      <p:ext uri="{BB962C8B-B14F-4D97-AF65-F5344CB8AC3E}">
        <p14:creationId xmlns:p14="http://schemas.microsoft.com/office/powerpoint/2010/main" val="3130414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8CDA4-560E-91A6-2B48-889099C705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40543E-23B8-8314-90CF-3B28CC933C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392853-775F-7DA1-7D28-62F5D09AD9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9D2D23-03C7-3EC5-4E00-C65AF6FA4D1A}"/>
              </a:ext>
            </a:extLst>
          </p:cNvPr>
          <p:cNvSpPr>
            <a:spLocks noGrp="1"/>
          </p:cNvSpPr>
          <p:nvPr>
            <p:ph type="dt" sz="half" idx="10"/>
          </p:nvPr>
        </p:nvSpPr>
        <p:spPr/>
        <p:txBody>
          <a:bodyPr/>
          <a:lstStyle/>
          <a:p>
            <a:fld id="{D2EDB5A7-36C1-A346-9321-FDBC88905AF4}" type="datetimeFigureOut">
              <a:rPr lang="en-US" smtClean="0"/>
              <a:t>2/9/26</a:t>
            </a:fld>
            <a:endParaRPr lang="en-US"/>
          </a:p>
        </p:txBody>
      </p:sp>
      <p:sp>
        <p:nvSpPr>
          <p:cNvPr id="6" name="Footer Placeholder 5">
            <a:extLst>
              <a:ext uri="{FF2B5EF4-FFF2-40B4-BE49-F238E27FC236}">
                <a16:creationId xmlns:a16="http://schemas.microsoft.com/office/drawing/2014/main" id="{3E1A4BEC-17D4-0E53-6EBE-BA31D95EE0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7AC00D-359B-0D0A-190E-D484CEB58C35}"/>
              </a:ext>
            </a:extLst>
          </p:cNvPr>
          <p:cNvSpPr>
            <a:spLocks noGrp="1"/>
          </p:cNvSpPr>
          <p:nvPr>
            <p:ph type="sldNum" sz="quarter" idx="12"/>
          </p:nvPr>
        </p:nvSpPr>
        <p:spPr/>
        <p:txBody>
          <a:bodyPr/>
          <a:lstStyle/>
          <a:p>
            <a:fld id="{58791FE7-4A98-A347-B606-15E309428297}" type="slidenum">
              <a:rPr lang="en-US" smtClean="0"/>
              <a:t>‹#›</a:t>
            </a:fld>
            <a:endParaRPr lang="en-US"/>
          </a:p>
        </p:txBody>
      </p:sp>
    </p:spTree>
    <p:extLst>
      <p:ext uri="{BB962C8B-B14F-4D97-AF65-F5344CB8AC3E}">
        <p14:creationId xmlns:p14="http://schemas.microsoft.com/office/powerpoint/2010/main" val="309194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40FE6-9838-DD5B-2536-471B426DAD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05CD85-11A4-5A18-B513-89F3C0B2B1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CB9613-D40C-4B63-37EB-385D421D0A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07D365-660C-0FE4-20BA-29CEA1BC8A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71D24E-EE0C-2CCB-FFD9-BDC25CC3B1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359CB6-E896-EE45-0AFE-C15DA6506D2F}"/>
              </a:ext>
            </a:extLst>
          </p:cNvPr>
          <p:cNvSpPr>
            <a:spLocks noGrp="1"/>
          </p:cNvSpPr>
          <p:nvPr>
            <p:ph type="dt" sz="half" idx="10"/>
          </p:nvPr>
        </p:nvSpPr>
        <p:spPr/>
        <p:txBody>
          <a:bodyPr/>
          <a:lstStyle/>
          <a:p>
            <a:fld id="{D2EDB5A7-36C1-A346-9321-FDBC88905AF4}" type="datetimeFigureOut">
              <a:rPr lang="en-US" smtClean="0"/>
              <a:t>2/9/26</a:t>
            </a:fld>
            <a:endParaRPr lang="en-US"/>
          </a:p>
        </p:txBody>
      </p:sp>
      <p:sp>
        <p:nvSpPr>
          <p:cNvPr id="8" name="Footer Placeholder 7">
            <a:extLst>
              <a:ext uri="{FF2B5EF4-FFF2-40B4-BE49-F238E27FC236}">
                <a16:creationId xmlns:a16="http://schemas.microsoft.com/office/drawing/2014/main" id="{88DB72D6-B8EC-0D25-79EB-8C2E40236DF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E748A3-9171-E9A5-41E9-828DA78EE5C6}"/>
              </a:ext>
            </a:extLst>
          </p:cNvPr>
          <p:cNvSpPr>
            <a:spLocks noGrp="1"/>
          </p:cNvSpPr>
          <p:nvPr>
            <p:ph type="sldNum" sz="quarter" idx="12"/>
          </p:nvPr>
        </p:nvSpPr>
        <p:spPr/>
        <p:txBody>
          <a:bodyPr/>
          <a:lstStyle/>
          <a:p>
            <a:fld id="{58791FE7-4A98-A347-B606-15E309428297}" type="slidenum">
              <a:rPr lang="en-US" smtClean="0"/>
              <a:t>‹#›</a:t>
            </a:fld>
            <a:endParaRPr lang="en-US"/>
          </a:p>
        </p:txBody>
      </p:sp>
    </p:spTree>
    <p:extLst>
      <p:ext uri="{BB962C8B-B14F-4D97-AF65-F5344CB8AC3E}">
        <p14:creationId xmlns:p14="http://schemas.microsoft.com/office/powerpoint/2010/main" val="3042066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E1220-3478-1005-CB59-C107AF14FD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C27D6D-B8C5-5C5E-9825-5D5BEBA142B6}"/>
              </a:ext>
            </a:extLst>
          </p:cNvPr>
          <p:cNvSpPr>
            <a:spLocks noGrp="1"/>
          </p:cNvSpPr>
          <p:nvPr>
            <p:ph type="dt" sz="half" idx="10"/>
          </p:nvPr>
        </p:nvSpPr>
        <p:spPr/>
        <p:txBody>
          <a:bodyPr/>
          <a:lstStyle/>
          <a:p>
            <a:fld id="{D2EDB5A7-36C1-A346-9321-FDBC88905AF4}" type="datetimeFigureOut">
              <a:rPr lang="en-US" smtClean="0"/>
              <a:t>2/9/26</a:t>
            </a:fld>
            <a:endParaRPr lang="en-US"/>
          </a:p>
        </p:txBody>
      </p:sp>
      <p:sp>
        <p:nvSpPr>
          <p:cNvPr id="4" name="Footer Placeholder 3">
            <a:extLst>
              <a:ext uri="{FF2B5EF4-FFF2-40B4-BE49-F238E27FC236}">
                <a16:creationId xmlns:a16="http://schemas.microsoft.com/office/drawing/2014/main" id="{4F3649F5-65D1-001E-F385-E955B3DAFE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E976E3-33E5-6716-25CC-86C4241071F4}"/>
              </a:ext>
            </a:extLst>
          </p:cNvPr>
          <p:cNvSpPr>
            <a:spLocks noGrp="1"/>
          </p:cNvSpPr>
          <p:nvPr>
            <p:ph type="sldNum" sz="quarter" idx="12"/>
          </p:nvPr>
        </p:nvSpPr>
        <p:spPr/>
        <p:txBody>
          <a:bodyPr/>
          <a:lstStyle/>
          <a:p>
            <a:fld id="{58791FE7-4A98-A347-B606-15E309428297}" type="slidenum">
              <a:rPr lang="en-US" smtClean="0"/>
              <a:t>‹#›</a:t>
            </a:fld>
            <a:endParaRPr lang="en-US"/>
          </a:p>
        </p:txBody>
      </p:sp>
    </p:spTree>
    <p:extLst>
      <p:ext uri="{BB962C8B-B14F-4D97-AF65-F5344CB8AC3E}">
        <p14:creationId xmlns:p14="http://schemas.microsoft.com/office/powerpoint/2010/main" val="1828840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926B1F-0A00-C343-EE9E-9462F1662A5C}"/>
              </a:ext>
            </a:extLst>
          </p:cNvPr>
          <p:cNvSpPr>
            <a:spLocks noGrp="1"/>
          </p:cNvSpPr>
          <p:nvPr>
            <p:ph type="dt" sz="half" idx="10"/>
          </p:nvPr>
        </p:nvSpPr>
        <p:spPr/>
        <p:txBody>
          <a:bodyPr/>
          <a:lstStyle/>
          <a:p>
            <a:fld id="{D2EDB5A7-36C1-A346-9321-FDBC88905AF4}" type="datetimeFigureOut">
              <a:rPr lang="en-US" smtClean="0"/>
              <a:t>2/9/26</a:t>
            </a:fld>
            <a:endParaRPr lang="en-US"/>
          </a:p>
        </p:txBody>
      </p:sp>
      <p:sp>
        <p:nvSpPr>
          <p:cNvPr id="3" name="Footer Placeholder 2">
            <a:extLst>
              <a:ext uri="{FF2B5EF4-FFF2-40B4-BE49-F238E27FC236}">
                <a16:creationId xmlns:a16="http://schemas.microsoft.com/office/drawing/2014/main" id="{85770D17-DE6D-F5BB-7D47-D5BBC4F8B63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FFCC0A-FE45-7ABA-ACC1-E50D88F360BB}"/>
              </a:ext>
            </a:extLst>
          </p:cNvPr>
          <p:cNvSpPr>
            <a:spLocks noGrp="1"/>
          </p:cNvSpPr>
          <p:nvPr>
            <p:ph type="sldNum" sz="quarter" idx="12"/>
          </p:nvPr>
        </p:nvSpPr>
        <p:spPr/>
        <p:txBody>
          <a:bodyPr/>
          <a:lstStyle/>
          <a:p>
            <a:fld id="{58791FE7-4A98-A347-B606-15E309428297}" type="slidenum">
              <a:rPr lang="en-US" smtClean="0"/>
              <a:t>‹#›</a:t>
            </a:fld>
            <a:endParaRPr lang="en-US"/>
          </a:p>
        </p:txBody>
      </p:sp>
    </p:spTree>
    <p:extLst>
      <p:ext uri="{BB962C8B-B14F-4D97-AF65-F5344CB8AC3E}">
        <p14:creationId xmlns:p14="http://schemas.microsoft.com/office/powerpoint/2010/main" val="245101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D2A53-291E-384D-0DCE-9F7828560E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A394C8-CC2B-1BA9-5343-755DF42F08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B50CC6-F04D-0C05-C69A-9EE427906D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37E61D-3B71-0723-9BEE-DE09DD704617}"/>
              </a:ext>
            </a:extLst>
          </p:cNvPr>
          <p:cNvSpPr>
            <a:spLocks noGrp="1"/>
          </p:cNvSpPr>
          <p:nvPr>
            <p:ph type="dt" sz="half" idx="10"/>
          </p:nvPr>
        </p:nvSpPr>
        <p:spPr/>
        <p:txBody>
          <a:bodyPr/>
          <a:lstStyle/>
          <a:p>
            <a:fld id="{D2EDB5A7-36C1-A346-9321-FDBC88905AF4}" type="datetimeFigureOut">
              <a:rPr lang="en-US" smtClean="0"/>
              <a:t>2/9/26</a:t>
            </a:fld>
            <a:endParaRPr lang="en-US"/>
          </a:p>
        </p:txBody>
      </p:sp>
      <p:sp>
        <p:nvSpPr>
          <p:cNvPr id="6" name="Footer Placeholder 5">
            <a:extLst>
              <a:ext uri="{FF2B5EF4-FFF2-40B4-BE49-F238E27FC236}">
                <a16:creationId xmlns:a16="http://schemas.microsoft.com/office/drawing/2014/main" id="{22E9F70C-C160-9248-3CE7-6F9DA9F831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EC053E-009E-3D7C-0863-B4DD14A27AA1}"/>
              </a:ext>
            </a:extLst>
          </p:cNvPr>
          <p:cNvSpPr>
            <a:spLocks noGrp="1"/>
          </p:cNvSpPr>
          <p:nvPr>
            <p:ph type="sldNum" sz="quarter" idx="12"/>
          </p:nvPr>
        </p:nvSpPr>
        <p:spPr/>
        <p:txBody>
          <a:bodyPr/>
          <a:lstStyle/>
          <a:p>
            <a:fld id="{58791FE7-4A98-A347-B606-15E309428297}" type="slidenum">
              <a:rPr lang="en-US" smtClean="0"/>
              <a:t>‹#›</a:t>
            </a:fld>
            <a:endParaRPr lang="en-US"/>
          </a:p>
        </p:txBody>
      </p:sp>
    </p:spTree>
    <p:extLst>
      <p:ext uri="{BB962C8B-B14F-4D97-AF65-F5344CB8AC3E}">
        <p14:creationId xmlns:p14="http://schemas.microsoft.com/office/powerpoint/2010/main" val="346444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3D3BD-3EC9-E6E5-E520-230F935CBC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DBB57A-11BE-0B77-E195-2F97AE1072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8BC760-9C72-4905-F84F-87871F4E50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23D807-C9E0-357C-5BF0-AA3F251D0534}"/>
              </a:ext>
            </a:extLst>
          </p:cNvPr>
          <p:cNvSpPr>
            <a:spLocks noGrp="1"/>
          </p:cNvSpPr>
          <p:nvPr>
            <p:ph type="dt" sz="half" idx="10"/>
          </p:nvPr>
        </p:nvSpPr>
        <p:spPr/>
        <p:txBody>
          <a:bodyPr/>
          <a:lstStyle/>
          <a:p>
            <a:fld id="{D2EDB5A7-36C1-A346-9321-FDBC88905AF4}" type="datetimeFigureOut">
              <a:rPr lang="en-US" smtClean="0"/>
              <a:t>2/9/26</a:t>
            </a:fld>
            <a:endParaRPr lang="en-US"/>
          </a:p>
        </p:txBody>
      </p:sp>
      <p:sp>
        <p:nvSpPr>
          <p:cNvPr id="6" name="Footer Placeholder 5">
            <a:extLst>
              <a:ext uri="{FF2B5EF4-FFF2-40B4-BE49-F238E27FC236}">
                <a16:creationId xmlns:a16="http://schemas.microsoft.com/office/drawing/2014/main" id="{C223AA7D-70FF-7065-52EE-F4443854E9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F87DBC-940B-9D50-2A50-88696B814DFC}"/>
              </a:ext>
            </a:extLst>
          </p:cNvPr>
          <p:cNvSpPr>
            <a:spLocks noGrp="1"/>
          </p:cNvSpPr>
          <p:nvPr>
            <p:ph type="sldNum" sz="quarter" idx="12"/>
          </p:nvPr>
        </p:nvSpPr>
        <p:spPr/>
        <p:txBody>
          <a:bodyPr/>
          <a:lstStyle/>
          <a:p>
            <a:fld id="{58791FE7-4A98-A347-B606-15E309428297}" type="slidenum">
              <a:rPr lang="en-US" smtClean="0"/>
              <a:t>‹#›</a:t>
            </a:fld>
            <a:endParaRPr lang="en-US"/>
          </a:p>
        </p:txBody>
      </p:sp>
    </p:spTree>
    <p:extLst>
      <p:ext uri="{BB962C8B-B14F-4D97-AF65-F5344CB8AC3E}">
        <p14:creationId xmlns:p14="http://schemas.microsoft.com/office/powerpoint/2010/main" val="684821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63BC13-DEAF-B965-1A25-D3CAB4B42F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5EF35B8-F25C-66B8-8838-C5C59B59F6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84D340-38DA-D971-84B7-385554AAD6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2EDB5A7-36C1-A346-9321-FDBC88905AF4}" type="datetimeFigureOut">
              <a:rPr lang="en-US" smtClean="0"/>
              <a:t>2/9/26</a:t>
            </a:fld>
            <a:endParaRPr lang="en-US"/>
          </a:p>
        </p:txBody>
      </p:sp>
      <p:sp>
        <p:nvSpPr>
          <p:cNvPr id="5" name="Footer Placeholder 4">
            <a:extLst>
              <a:ext uri="{FF2B5EF4-FFF2-40B4-BE49-F238E27FC236}">
                <a16:creationId xmlns:a16="http://schemas.microsoft.com/office/drawing/2014/main" id="{6D16B574-E817-F954-B8B5-3672A54A96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8EB4B59-B9AC-02D7-F9B5-67A6D085D2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8791FE7-4A98-A347-B606-15E309428297}" type="slidenum">
              <a:rPr lang="en-US" smtClean="0"/>
              <a:t>‹#›</a:t>
            </a:fld>
            <a:endParaRPr lang="en-US"/>
          </a:p>
        </p:txBody>
      </p:sp>
    </p:spTree>
    <p:extLst>
      <p:ext uri="{BB962C8B-B14F-4D97-AF65-F5344CB8AC3E}">
        <p14:creationId xmlns:p14="http://schemas.microsoft.com/office/powerpoint/2010/main" val="3328227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usccr.gov/files/2022-07/md-sac-water-affordability.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nbc.com/2025/06/14/how-much-money-a-family-of-four-needs-to-live-comfortably-in-all-50-states.html" TargetMode="External"/><Relationship Id="rId2" Type="http://schemas.openxmlformats.org/officeDocument/2006/relationships/hyperlink" Target="https://cityservices.baltimorecity.gov/water4all?utm_source=chatgpt.com" TargetMode="External"/><Relationship Id="rId1" Type="http://schemas.openxmlformats.org/officeDocument/2006/relationships/slideLayout" Target="../slideLayouts/slideLayout2.xml"/><Relationship Id="rId4" Type="http://schemas.openxmlformats.org/officeDocument/2006/relationships/hyperlink" Target="https://www.usccr.gov/files/2023-01/policy-brief-maryland.pdf"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www.wypr.org/wypr-news/2025-07-10/baltimore-city-schools-dont-use-water-fountains-because-of-lead-but-the-new-system-has-its-own-flaws?utm_source=chatgpt.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pmc.ncbi.nlm.nih.gov/articles/PMC6121425/?utm_source=chatgpt.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mdpi.com/1660-4601/15/8/1686"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ph.umd.edu/marylandsafedrinkingwate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rural21.com/english/scientific-world/detail/article/measuring-human-experiences-with-water-to-inform-policy-and-practice.html"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mde.maryland.gov/programs/water/water_supply/Documents/SLT_First_Draw_Sample_Results_Summary_Public_Schools.pdf" TargetMode="External"/><Relationship Id="rId2" Type="http://schemas.openxmlformats.org/officeDocument/2006/relationships/hyperlink" Target="https://www.chesapeakebaymagazine.com/baltimore-investigating-source-of-e-coli-in-water-supply-affecting-1500-resident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drought.gov/states/maryland/county/prince%20george%27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lean Water Action logo">
            <a:extLst>
              <a:ext uri="{FF2B5EF4-FFF2-40B4-BE49-F238E27FC236}">
                <a16:creationId xmlns:a16="http://schemas.microsoft.com/office/drawing/2014/main" id="{C3A16705-BA37-4340-9681-B5571EB1B19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89303" y="1240558"/>
            <a:ext cx="9613397" cy="1970751"/>
          </a:xfrm>
          <a:prstGeom prst="rect">
            <a:avLst/>
          </a:prstGeom>
          <a:noFill/>
          <a:extLst>
            <a:ext uri="{909E8E84-426E-40DD-AFC4-6F175D3DCCD1}">
              <a14:hiddenFill xmlns:a14="http://schemas.microsoft.com/office/drawing/2010/main">
                <a:solidFill>
                  <a:srgbClr val="FFFFFF"/>
                </a:solidFill>
              </a14:hiddenFill>
            </a:ext>
          </a:extLst>
        </p:spPr>
      </p:pic>
      <p:sp>
        <p:nvSpPr>
          <p:cNvPr id="4105" name="Right Triangle 4104">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07" name="Rectangle 4106">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282244-9419-E860-232B-F36C4BC38D8C}"/>
              </a:ext>
            </a:extLst>
          </p:cNvPr>
          <p:cNvSpPr>
            <a:spLocks noGrp="1"/>
          </p:cNvSpPr>
          <p:nvPr>
            <p:ph type="ctrTitle"/>
          </p:nvPr>
        </p:nvSpPr>
        <p:spPr>
          <a:xfrm>
            <a:off x="1289304" y="3429000"/>
            <a:ext cx="8921672" cy="1713305"/>
          </a:xfrm>
        </p:spPr>
        <p:txBody>
          <a:bodyPr anchor="b">
            <a:normAutofit/>
          </a:bodyPr>
          <a:lstStyle/>
          <a:p>
            <a:pPr algn="l"/>
            <a:r>
              <a:rPr lang="en-US" sz="5600" dirty="0">
                <a:latin typeface="Calibri" panose="020F0502020204030204" pitchFamily="34" charset="0"/>
                <a:cs typeface="Calibri" panose="020F0502020204030204" pitchFamily="34" charset="0"/>
              </a:rPr>
              <a:t>Water Security, Equity and Policy Gaps in Maryland </a:t>
            </a:r>
          </a:p>
        </p:txBody>
      </p:sp>
      <p:sp>
        <p:nvSpPr>
          <p:cNvPr id="3" name="Subtitle 2">
            <a:extLst>
              <a:ext uri="{FF2B5EF4-FFF2-40B4-BE49-F238E27FC236}">
                <a16:creationId xmlns:a16="http://schemas.microsoft.com/office/drawing/2014/main" id="{20A2FB71-F34F-B33C-1EFF-7896BCE71C6C}"/>
              </a:ext>
            </a:extLst>
          </p:cNvPr>
          <p:cNvSpPr>
            <a:spLocks noGrp="1"/>
          </p:cNvSpPr>
          <p:nvPr>
            <p:ph type="subTitle" idx="1"/>
          </p:nvPr>
        </p:nvSpPr>
        <p:spPr>
          <a:xfrm>
            <a:off x="1289303" y="5142305"/>
            <a:ext cx="7321298" cy="753165"/>
          </a:xfrm>
        </p:spPr>
        <p:txBody>
          <a:bodyPr anchor="t">
            <a:normAutofit/>
          </a:bodyPr>
          <a:lstStyle/>
          <a:p>
            <a:pPr algn="l"/>
            <a:r>
              <a:rPr lang="en-US" dirty="0">
                <a:latin typeface="Calibri" panose="020F0502020204030204" pitchFamily="34" charset="0"/>
                <a:cs typeface="Calibri" panose="020F0502020204030204" pitchFamily="34" charset="0"/>
              </a:rPr>
              <a:t>Gabrielle Sanchez</a:t>
            </a:r>
          </a:p>
        </p:txBody>
      </p:sp>
    </p:spTree>
    <p:extLst>
      <p:ext uri="{BB962C8B-B14F-4D97-AF65-F5344CB8AC3E}">
        <p14:creationId xmlns:p14="http://schemas.microsoft.com/office/powerpoint/2010/main" val="4068448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7B212-E3A5-B95D-A7F4-698FB90A3D9E}"/>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Cumulative Effects on Households with Children</a:t>
            </a:r>
            <a:r>
              <a:rPr lang="en-US" sz="2400" baseline="30000" dirty="0">
                <a:latin typeface="Calibri" panose="020F0502020204030204" pitchFamily="34" charset="0"/>
                <a:cs typeface="Calibri" panose="020F0502020204030204" pitchFamily="34" charset="0"/>
              </a:rPr>
              <a:t> [</a:t>
            </a:r>
            <a:r>
              <a:rPr lang="en-US" sz="2400" baseline="30000" dirty="0">
                <a:latin typeface="Calibri" panose="020F0502020204030204" pitchFamily="34" charset="0"/>
                <a:cs typeface="Calibri" panose="020F0502020204030204" pitchFamily="34" charset="0"/>
                <a:hlinkClick r:id="rId3"/>
              </a:rPr>
              <a:t>source</a:t>
            </a:r>
            <a:r>
              <a:rPr lang="en-US" sz="2400" baseline="30000" dirty="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D201CBA-5374-244C-76F5-2F507EF024C4}"/>
              </a:ext>
            </a:extLst>
          </p:cNvPr>
          <p:cNvSpPr>
            <a:spLocks noGrp="1"/>
          </p:cNvSpPr>
          <p:nvPr>
            <p:ph idx="1"/>
          </p:nvPr>
        </p:nvSpPr>
        <p:spPr/>
        <p:txBody>
          <a:bodyPr>
            <a:normAutofit fontScale="92500" lnSpcReduction="10000"/>
          </a:bodyPr>
          <a:lstStyle/>
          <a:p>
            <a:r>
              <a:rPr lang="en-US" dirty="0">
                <a:latin typeface="Calibri" panose="020F0502020204030204" pitchFamily="34" charset="0"/>
                <a:cs typeface="Calibri" panose="020F0502020204030204" pitchFamily="34" charset="0"/>
              </a:rPr>
              <a:t>Water insecurity adds cumulative stress for Maryland households with children, compounding food insecurity, housing instability, and rising utility costs.</a:t>
            </a:r>
          </a:p>
          <a:p>
            <a:r>
              <a:rPr lang="en-US" dirty="0">
                <a:latin typeface="Calibri" panose="020F0502020204030204" pitchFamily="34" charset="0"/>
                <a:cs typeface="Calibri" panose="020F0502020204030204" pitchFamily="34" charset="0"/>
              </a:rPr>
              <a:t>Avoidance of tap water due to safety concerns increases reliance on bottled or sugary beverages, raising costs and reducing consistent hydration.</a:t>
            </a:r>
          </a:p>
          <a:p>
            <a:r>
              <a:rPr lang="en-US" dirty="0">
                <a:latin typeface="Calibri" panose="020F0502020204030204" pitchFamily="34" charset="0"/>
                <a:cs typeface="Calibri" panose="020F0502020204030204" pitchFamily="34" charset="0"/>
              </a:rPr>
              <a:t>Water insecurity affects children across home and school settings, contributing to dehydration, difficulty concentrating, and poorer health and educational outcomes.</a:t>
            </a:r>
          </a:p>
          <a:p>
            <a:r>
              <a:rPr lang="en-US" dirty="0">
                <a:latin typeface="Calibri" panose="020F0502020204030204" pitchFamily="34" charset="0"/>
                <a:cs typeface="Calibri" panose="020F0502020204030204" pitchFamily="34" charset="0"/>
              </a:rPr>
              <a:t>Reduced consumption of fluoridated tap water increases the risk of dental caries, deepening oral health and broader health inequities among children.</a:t>
            </a:r>
          </a:p>
          <a:p>
            <a:endParaRPr lang="en-US" dirty="0"/>
          </a:p>
        </p:txBody>
      </p:sp>
    </p:spTree>
    <p:extLst>
      <p:ext uri="{BB962C8B-B14F-4D97-AF65-F5344CB8AC3E}">
        <p14:creationId xmlns:p14="http://schemas.microsoft.com/office/powerpoint/2010/main" val="2885959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8EA8F-3908-A7C3-CCAD-C6B20E2E36FB}"/>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Gaps in Policy</a:t>
            </a:r>
          </a:p>
        </p:txBody>
      </p:sp>
      <p:sp>
        <p:nvSpPr>
          <p:cNvPr id="3" name="Content Placeholder 2">
            <a:extLst>
              <a:ext uri="{FF2B5EF4-FFF2-40B4-BE49-F238E27FC236}">
                <a16:creationId xmlns:a16="http://schemas.microsoft.com/office/drawing/2014/main" id="{217FAA02-091B-08B9-8BEA-60AA7FC14C54}"/>
              </a:ext>
            </a:extLst>
          </p:cNvPr>
          <p:cNvSpPr>
            <a:spLocks noGrp="1"/>
          </p:cNvSpPr>
          <p:nvPr>
            <p:ph idx="1"/>
          </p:nvPr>
        </p:nvSpPr>
        <p:spPr/>
        <p:txBody>
          <a:bodyPr>
            <a:normAutofit fontScale="92500" lnSpcReduction="10000"/>
          </a:bodyPr>
          <a:lstStyle/>
          <a:p>
            <a:r>
              <a:rPr lang="en-US" dirty="0">
                <a:latin typeface="Calibri" panose="020F0502020204030204" pitchFamily="34" charset="0"/>
                <a:cs typeface="Calibri" panose="020F0502020204030204" pitchFamily="34" charset="0"/>
              </a:rPr>
              <a:t>Maryland does not have a uniform, statewide mandate providing consistent water bill assistance to all low-income owners and renters</a:t>
            </a:r>
            <a:r>
              <a:rPr lang="en-US" dirty="0">
                <a:solidFill>
                  <a:srgbClr val="0A0A0A"/>
                </a:solidFill>
                <a:latin typeface="Calibri" panose="020F0502020204030204" pitchFamily="34" charset="0"/>
                <a:cs typeface="Calibri" panose="020F0502020204030204" pitchFamily="34" charset="0"/>
              </a:rPr>
              <a:t>.</a:t>
            </a:r>
          </a:p>
          <a:p>
            <a:r>
              <a:rPr lang="en-US" dirty="0">
                <a:solidFill>
                  <a:srgbClr val="0A0A0A"/>
                </a:solidFill>
                <a:latin typeface="Calibri" panose="020F0502020204030204" pitchFamily="34" charset="0"/>
                <a:cs typeface="Calibri" panose="020F0502020204030204" pitchFamily="34" charset="0"/>
              </a:rPr>
              <a:t>Baltimore’s Water4All is only eligible for household incomes 200% below the federal poverty line. </a:t>
            </a:r>
            <a:r>
              <a:rPr lang="en-US" baseline="30000" dirty="0">
                <a:solidFill>
                  <a:srgbClr val="0A0A0A"/>
                </a:solidFill>
                <a:latin typeface="Calibri" panose="020F0502020204030204" pitchFamily="34" charset="0"/>
                <a:cs typeface="Calibri" panose="020F0502020204030204" pitchFamily="34" charset="0"/>
              </a:rPr>
              <a:t>[</a:t>
            </a:r>
            <a:r>
              <a:rPr lang="en-US" baseline="30000" dirty="0">
                <a:solidFill>
                  <a:srgbClr val="0A0A0A"/>
                </a:solidFill>
                <a:latin typeface="Calibri" panose="020F0502020204030204" pitchFamily="34" charset="0"/>
                <a:cs typeface="Calibri" panose="020F0502020204030204" pitchFamily="34" charset="0"/>
                <a:hlinkClick r:id="rId2"/>
              </a:rPr>
              <a:t>source</a:t>
            </a:r>
            <a:r>
              <a:rPr lang="en-US" baseline="30000" dirty="0">
                <a:solidFill>
                  <a:srgbClr val="0A0A0A"/>
                </a:solidFill>
                <a:latin typeface="Calibri" panose="020F0502020204030204" pitchFamily="34" charset="0"/>
                <a:cs typeface="Calibri" panose="020F0502020204030204" pitchFamily="34" charset="0"/>
              </a:rPr>
              <a:t>]</a:t>
            </a:r>
            <a:r>
              <a:rPr lang="en-US" dirty="0">
                <a:solidFill>
                  <a:srgbClr val="0A0A0A"/>
                </a:solidFill>
                <a:latin typeface="Calibri" panose="020F0502020204030204" pitchFamily="34" charset="0"/>
                <a:cs typeface="Calibri" panose="020F0502020204030204" pitchFamily="34" charset="0"/>
              </a:rPr>
              <a:t> </a:t>
            </a:r>
          </a:p>
          <a:p>
            <a:pPr lvl="1"/>
            <a:r>
              <a:rPr lang="en-US" dirty="0">
                <a:solidFill>
                  <a:srgbClr val="0A0A0A"/>
                </a:solidFill>
                <a:latin typeface="Calibri" panose="020F0502020204030204" pitchFamily="34" charset="0"/>
                <a:cs typeface="Calibri" panose="020F0502020204030204" pitchFamily="34" charset="0"/>
              </a:rPr>
              <a:t>That is $66,000 for a 4-person household</a:t>
            </a:r>
          </a:p>
          <a:p>
            <a:pPr lvl="1"/>
            <a:r>
              <a:rPr lang="en-US" dirty="0">
                <a:solidFill>
                  <a:srgbClr val="0A0A0A"/>
                </a:solidFill>
                <a:latin typeface="Calibri" panose="020F0502020204030204" pitchFamily="34" charset="0"/>
                <a:cs typeface="Calibri" panose="020F0502020204030204" pitchFamily="34" charset="0"/>
              </a:rPr>
              <a:t>The cost of living in Baltimore City for a family of 4 is about the same as the national average ($80,000) , while utilities are about 17% higher than the national average </a:t>
            </a:r>
            <a:r>
              <a:rPr lang="en-US" baseline="30000" dirty="0">
                <a:solidFill>
                  <a:srgbClr val="0A0A0A"/>
                </a:solidFill>
                <a:latin typeface="Calibri" panose="020F0502020204030204" pitchFamily="34" charset="0"/>
                <a:cs typeface="Calibri" panose="020F0502020204030204" pitchFamily="34" charset="0"/>
              </a:rPr>
              <a:t>[</a:t>
            </a:r>
            <a:r>
              <a:rPr lang="en-US" baseline="30000" dirty="0">
                <a:solidFill>
                  <a:srgbClr val="0A0A0A"/>
                </a:solidFill>
                <a:latin typeface="Calibri" panose="020F0502020204030204" pitchFamily="34" charset="0"/>
                <a:cs typeface="Calibri" panose="020F0502020204030204" pitchFamily="34" charset="0"/>
                <a:hlinkClick r:id="rId3"/>
              </a:rPr>
              <a:t>source</a:t>
            </a:r>
            <a:r>
              <a:rPr lang="en-US" baseline="30000" dirty="0">
                <a:solidFill>
                  <a:srgbClr val="0A0A0A"/>
                </a:solidFill>
                <a:latin typeface="Calibri" panose="020F0502020204030204" pitchFamily="34" charset="0"/>
                <a:cs typeface="Calibri" panose="020F0502020204030204" pitchFamily="34" charset="0"/>
              </a:rPr>
              <a:t>]</a:t>
            </a:r>
            <a:endParaRPr lang="en-US" dirty="0">
              <a:solidFill>
                <a:srgbClr val="0A0A0A"/>
              </a:solidFill>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Water shutoff policies leave many households vulnerable.</a:t>
            </a:r>
            <a:r>
              <a:rPr lang="en-US" baseline="30000" dirty="0">
                <a:latin typeface="Calibri" panose="020F0502020204030204" pitchFamily="34" charset="0"/>
                <a:cs typeface="Calibri" panose="020F0502020204030204" pitchFamily="34" charset="0"/>
              </a:rPr>
              <a:t>[</a:t>
            </a:r>
            <a:r>
              <a:rPr lang="en-US" baseline="30000" dirty="0">
                <a:latin typeface="Calibri" panose="020F0502020204030204" pitchFamily="34" charset="0"/>
                <a:cs typeface="Calibri" panose="020F0502020204030204" pitchFamily="34" charset="0"/>
                <a:hlinkClick r:id="rId4"/>
              </a:rPr>
              <a:t>source</a:t>
            </a:r>
            <a:r>
              <a:rPr lang="en-US" baseline="30000"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a:p>
            <a:pPr lvl="1"/>
            <a:r>
              <a:rPr lang="en-US" dirty="0">
                <a:latin typeface="Calibri" panose="020F0502020204030204" pitchFamily="34" charset="0"/>
                <a:cs typeface="Calibri" panose="020F0502020204030204" pitchFamily="34" charset="0"/>
              </a:rPr>
              <a:t>Only 53% of municipalities require written notice before shutoffs</a:t>
            </a:r>
          </a:p>
          <a:p>
            <a:pPr lvl="1"/>
            <a:r>
              <a:rPr lang="en-US" dirty="0">
                <a:latin typeface="Calibri" panose="020F0502020204030204" pitchFamily="34" charset="0"/>
                <a:cs typeface="Calibri" panose="020F0502020204030204" pitchFamily="34" charset="0"/>
              </a:rPr>
              <a:t>Many impose disconnection and reconnection fees, compounding financial hardship for families already struggling to afford water service.</a:t>
            </a:r>
          </a:p>
        </p:txBody>
      </p:sp>
    </p:spTree>
    <p:extLst>
      <p:ext uri="{BB962C8B-B14F-4D97-AF65-F5344CB8AC3E}">
        <p14:creationId xmlns:p14="http://schemas.microsoft.com/office/powerpoint/2010/main" val="1504376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64E90-3D23-D1A4-0435-566118DB664B}"/>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Gaps in Policy - Schools</a:t>
            </a:r>
          </a:p>
        </p:txBody>
      </p:sp>
      <p:sp>
        <p:nvSpPr>
          <p:cNvPr id="3" name="Content Placeholder 2">
            <a:extLst>
              <a:ext uri="{FF2B5EF4-FFF2-40B4-BE49-F238E27FC236}">
                <a16:creationId xmlns:a16="http://schemas.microsoft.com/office/drawing/2014/main" id="{A05611F6-52E0-307F-02FE-85BAED3E7830}"/>
              </a:ext>
            </a:extLst>
          </p:cNvPr>
          <p:cNvSpPr>
            <a:spLocks noGrp="1"/>
          </p:cNvSpPr>
          <p:nvPr>
            <p:ph idx="1"/>
          </p:nvPr>
        </p:nvSpPr>
        <p:spPr/>
        <p:txBody>
          <a:bodyPr>
            <a:normAutofit lnSpcReduction="10000"/>
          </a:bodyPr>
          <a:lstStyle/>
          <a:p>
            <a:r>
              <a:rPr lang="en-US" dirty="0">
                <a:latin typeface="Calibri" panose="020F0502020204030204" pitchFamily="34" charset="0"/>
                <a:cs typeface="Calibri" panose="020F0502020204030204" pitchFamily="34" charset="0"/>
              </a:rPr>
              <a:t>School water safety policy intent like routine lead testing and remediation doesn’t consistently translate into safe, usable drinking water at school. </a:t>
            </a:r>
          </a:p>
          <a:p>
            <a:pPr lvl="1"/>
            <a:r>
              <a:rPr lang="en-US" dirty="0">
                <a:latin typeface="Calibri" panose="020F0502020204030204" pitchFamily="34" charset="0"/>
                <a:cs typeface="Calibri" panose="020F0502020204030204" pitchFamily="34" charset="0"/>
              </a:rPr>
              <a:t>Maryland law requires all schools served by public water to test every drinking water outlet every three years, but some districts have tested far fewer schools than required (e.g., Baltimore City tested only ~14% of its schools in the most recent cycle despite the state mandate) </a:t>
            </a:r>
            <a:r>
              <a:rPr lang="en-US" baseline="30000" dirty="0">
                <a:latin typeface="Calibri" panose="020F0502020204030204" pitchFamily="34" charset="0"/>
                <a:cs typeface="Calibri" panose="020F0502020204030204" pitchFamily="34" charset="0"/>
              </a:rPr>
              <a:t>[</a:t>
            </a:r>
            <a:r>
              <a:rPr lang="en-US" baseline="30000" dirty="0">
                <a:latin typeface="Calibri" panose="020F0502020204030204" pitchFamily="34" charset="0"/>
                <a:cs typeface="Calibri" panose="020F0502020204030204" pitchFamily="34" charset="0"/>
                <a:hlinkClick r:id="rId2"/>
              </a:rPr>
              <a:t>source</a:t>
            </a:r>
            <a:r>
              <a:rPr lang="en-US" baseline="30000"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Follow-up remediation varies widely by district: </a:t>
            </a:r>
          </a:p>
          <a:p>
            <a:pPr lvl="1"/>
            <a:r>
              <a:rPr lang="en-US" dirty="0">
                <a:latin typeface="Calibri" panose="020F0502020204030204" pitchFamily="34" charset="0"/>
                <a:cs typeface="Calibri" panose="020F0502020204030204" pitchFamily="34" charset="0"/>
              </a:rPr>
              <a:t>Some systems (e.g., Baltimore County) rely primarily on providing bottled water rather than more protective measures like shutting off contaminated outlets or replacing lead-bearing plumbing, leaving students exposed longer. </a:t>
            </a:r>
            <a:r>
              <a:rPr lang="en-US" baseline="30000" dirty="0">
                <a:latin typeface="Calibri" panose="020F0502020204030204" pitchFamily="34" charset="0"/>
                <a:cs typeface="Calibri" panose="020F0502020204030204" pitchFamily="34" charset="0"/>
              </a:rPr>
              <a:t>[</a:t>
            </a:r>
            <a:r>
              <a:rPr lang="en-US" baseline="30000" dirty="0">
                <a:latin typeface="Calibri" panose="020F0502020204030204" pitchFamily="34" charset="0"/>
                <a:cs typeface="Calibri" panose="020F0502020204030204" pitchFamily="34" charset="0"/>
                <a:hlinkClick r:id="rId2"/>
              </a:rPr>
              <a:t>source</a:t>
            </a:r>
            <a:r>
              <a:rPr lang="en-US" baseline="30000"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a:p>
            <a:pPr lvl="1"/>
            <a:endParaRPr lang="en-US" dirty="0"/>
          </a:p>
          <a:p>
            <a:pPr marL="0" indent="0">
              <a:buNone/>
            </a:pPr>
            <a:endParaRPr lang="en-US" dirty="0"/>
          </a:p>
        </p:txBody>
      </p:sp>
    </p:spTree>
    <p:extLst>
      <p:ext uri="{BB962C8B-B14F-4D97-AF65-F5344CB8AC3E}">
        <p14:creationId xmlns:p14="http://schemas.microsoft.com/office/powerpoint/2010/main" val="2708087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9ECB2-C61E-E3C5-AC5A-32D4A6A49521}"/>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Gaps in Policy – Well Water </a:t>
            </a:r>
            <a:r>
              <a:rPr lang="en-US" sz="2400" baseline="30000" dirty="0">
                <a:latin typeface="Calibri" panose="020F0502020204030204" pitchFamily="34" charset="0"/>
                <a:cs typeface="Calibri" panose="020F0502020204030204" pitchFamily="34" charset="0"/>
              </a:rPr>
              <a:t>[</a:t>
            </a:r>
            <a:r>
              <a:rPr lang="en-US" sz="2400" baseline="30000" dirty="0">
                <a:latin typeface="Calibri" panose="020F0502020204030204" pitchFamily="34" charset="0"/>
                <a:cs typeface="Calibri" panose="020F0502020204030204" pitchFamily="34" charset="0"/>
                <a:hlinkClick r:id="rId2"/>
              </a:rPr>
              <a:t>source</a:t>
            </a:r>
            <a:r>
              <a:rPr lang="en-US" sz="2400" baseline="30000" dirty="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82972D4-6B47-30F9-77BA-7DAA48E40CEB}"/>
              </a:ext>
            </a:extLst>
          </p:cNvPr>
          <p:cNvSpPr>
            <a:spLocks noGrp="1"/>
          </p:cNvSpPr>
          <p:nvPr>
            <p:ph idx="1"/>
          </p:nvPr>
        </p:nvSpPr>
        <p:spPr/>
        <p:txBody>
          <a:bodyPr/>
          <a:lstStyle/>
          <a:p>
            <a:r>
              <a:rPr lang="en-US" dirty="0">
                <a:latin typeface="Calibri" panose="020F0502020204030204" pitchFamily="34" charset="0"/>
                <a:cs typeface="Calibri" panose="020F0502020204030204" pitchFamily="34" charset="0"/>
              </a:rPr>
              <a:t>Private wells remain a major equity blind spot. </a:t>
            </a:r>
          </a:p>
          <a:p>
            <a:pPr lvl="1"/>
            <a:r>
              <a:rPr lang="en-US" dirty="0">
                <a:latin typeface="Calibri" panose="020F0502020204030204" pitchFamily="34" charset="0"/>
                <a:cs typeface="Calibri" panose="020F0502020204030204" pitchFamily="34" charset="0"/>
              </a:rPr>
              <a:t>Policy largely assumes public-system protections, while many Marylanders rely on wells with uneven testing and support. </a:t>
            </a:r>
          </a:p>
          <a:p>
            <a:r>
              <a:rPr lang="en-US" dirty="0">
                <a:latin typeface="Calibri" panose="020F0502020204030204" pitchFamily="34" charset="0"/>
                <a:cs typeface="Calibri" panose="020F0502020204030204" pitchFamily="34" charset="0"/>
              </a:rPr>
              <a:t>Research in Maryland has detected contaminants (e.g., coliform/</a:t>
            </a:r>
            <a:r>
              <a:rPr lang="en-US" i="1" dirty="0">
                <a:latin typeface="Calibri" panose="020F0502020204030204" pitchFamily="34" charset="0"/>
                <a:cs typeface="Calibri" panose="020F0502020204030204" pitchFamily="34" charset="0"/>
              </a:rPr>
              <a:t>E. coli</a:t>
            </a:r>
            <a:r>
              <a:rPr lang="en-US" dirty="0">
                <a:latin typeface="Calibri" panose="020F0502020204030204" pitchFamily="34" charset="0"/>
                <a:cs typeface="Calibri" panose="020F0502020204030204" pitchFamily="34" charset="0"/>
              </a:rPr>
              <a:t> and PFAS) in both public and private supplies, underscoring that “safe water” policy protections don’t reliably reach households outside regulated systems. </a:t>
            </a:r>
            <a:endParaRPr lang="en-US" baseline="30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6472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8EBE502-7108-E07D-F4C6-26C83086D4E6}"/>
              </a:ext>
            </a:extLst>
          </p:cNvPr>
          <p:cNvSpPr txBox="1"/>
          <p:nvPr/>
        </p:nvSpPr>
        <p:spPr>
          <a:xfrm>
            <a:off x="838200" y="184805"/>
            <a:ext cx="10515600" cy="150588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300" b="0" i="0" kern="1200" dirty="0">
                <a:solidFill>
                  <a:schemeClr val="tx1"/>
                </a:solidFill>
                <a:effectLst/>
                <a:latin typeface="Calibri" panose="020F0502020204030204" pitchFamily="34" charset="0"/>
                <a:ea typeface="+mj-ea"/>
                <a:cs typeface="Calibri" panose="020F0502020204030204" pitchFamily="34" charset="0"/>
              </a:rPr>
              <a:t>Prevalence of Microbiological and Chemical Contaminants in Private Drinking Water Wells in Maryland </a:t>
            </a:r>
            <a:r>
              <a:rPr lang="en-US" sz="3300" b="0" i="0" kern="1200" baseline="30000" dirty="0">
                <a:solidFill>
                  <a:schemeClr val="tx1"/>
                </a:solidFill>
                <a:effectLst/>
                <a:latin typeface="Calibri" panose="020F0502020204030204" pitchFamily="34" charset="0"/>
                <a:ea typeface="+mj-ea"/>
                <a:cs typeface="Calibri" panose="020F0502020204030204" pitchFamily="34" charset="0"/>
              </a:rPr>
              <a:t>[</a:t>
            </a:r>
            <a:r>
              <a:rPr lang="en-US" sz="3300" b="0" i="0" kern="1200" baseline="30000" dirty="0">
                <a:solidFill>
                  <a:schemeClr val="tx1"/>
                </a:solidFill>
                <a:effectLst/>
                <a:latin typeface="Calibri" panose="020F0502020204030204" pitchFamily="34" charset="0"/>
                <a:ea typeface="+mj-ea"/>
                <a:cs typeface="Calibri" panose="020F0502020204030204" pitchFamily="34" charset="0"/>
                <a:hlinkClick r:id="rId2"/>
              </a:rPr>
              <a:t>source</a:t>
            </a:r>
            <a:r>
              <a:rPr lang="en-US" sz="3300" b="0" i="0" kern="1200" baseline="30000" dirty="0">
                <a:solidFill>
                  <a:schemeClr val="tx1"/>
                </a:solidFill>
                <a:effectLst/>
                <a:latin typeface="Calibri" panose="020F0502020204030204" pitchFamily="34" charset="0"/>
                <a:ea typeface="+mj-ea"/>
                <a:cs typeface="Calibri" panose="020F0502020204030204" pitchFamily="34" charset="0"/>
              </a:rPr>
              <a:t>]</a:t>
            </a:r>
            <a:endParaRPr lang="en-US" sz="3300" b="0" i="0" kern="1200" dirty="0">
              <a:solidFill>
                <a:schemeClr val="tx1"/>
              </a:solidFill>
              <a:effectLst/>
              <a:latin typeface="Calibri" panose="020F0502020204030204" pitchFamily="34" charset="0"/>
              <a:ea typeface="+mj-ea"/>
              <a:cs typeface="Calibri" panose="020F0502020204030204" pitchFamily="34" charset="0"/>
            </a:endParaRPr>
          </a:p>
        </p:txBody>
      </p:sp>
      <p:pic>
        <p:nvPicPr>
          <p:cNvPr id="5122" name="Picture 2" descr="Prevalence of Microbiological and Chemical Contaminants in Private Drinking  Water Wells in Maryland, USA">
            <a:extLst>
              <a:ext uri="{FF2B5EF4-FFF2-40B4-BE49-F238E27FC236}">
                <a16:creationId xmlns:a16="http://schemas.microsoft.com/office/drawing/2014/main" id="{948737E3-94B8-B144-F4A6-6ACC33B77B8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94143" y="1845426"/>
            <a:ext cx="10000660" cy="4450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37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DC925-B17A-3993-C1A4-16CADEF19BDE}"/>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Prevention </a:t>
            </a:r>
          </a:p>
        </p:txBody>
      </p:sp>
      <p:sp>
        <p:nvSpPr>
          <p:cNvPr id="3" name="Content Placeholder 2">
            <a:extLst>
              <a:ext uri="{FF2B5EF4-FFF2-40B4-BE49-F238E27FC236}">
                <a16:creationId xmlns:a16="http://schemas.microsoft.com/office/drawing/2014/main" id="{CC0A4D35-5EC9-73B9-BE5F-79D80494FF1A}"/>
              </a:ext>
            </a:extLst>
          </p:cNvPr>
          <p:cNvSpPr>
            <a:spLocks noGrp="1"/>
          </p:cNvSpPr>
          <p:nvPr>
            <p:ph idx="1"/>
          </p:nvPr>
        </p:nvSpPr>
        <p:spPr>
          <a:xfrm>
            <a:off x="838200" y="1677857"/>
            <a:ext cx="10989039" cy="4815018"/>
          </a:xfrm>
        </p:spPr>
        <p:txBody>
          <a:bodyPr>
            <a:normAutofit lnSpcReduction="10000"/>
          </a:bodyPr>
          <a:lstStyle/>
          <a:p>
            <a:r>
              <a:rPr lang="en-US" dirty="0">
                <a:latin typeface="Calibri" panose="020F0502020204030204" pitchFamily="34" charset="0"/>
                <a:cs typeface="Calibri" panose="020F0502020204030204" pitchFamily="34" charset="0"/>
              </a:rPr>
              <a:t>Public water providers should incorporate income-based rate structures and discontinue punitive practices such as tax liens and water shut-offs.</a:t>
            </a:r>
          </a:p>
          <a:p>
            <a:r>
              <a:rPr lang="en-US" dirty="0">
                <a:latin typeface="Calibri" panose="020F0502020204030204" pitchFamily="34" charset="0"/>
                <a:cs typeface="Calibri" panose="020F0502020204030204" pitchFamily="34" charset="0"/>
              </a:rPr>
              <a:t>Policy should protect Marylanders who use well water (e.g., routine testing and support for remediation).</a:t>
            </a:r>
          </a:p>
          <a:p>
            <a:r>
              <a:rPr lang="en-US" dirty="0">
                <a:latin typeface="Calibri" panose="020F0502020204030204" pitchFamily="34" charset="0"/>
                <a:cs typeface="Calibri" panose="020F0502020204030204" pitchFamily="34" charset="0"/>
              </a:rPr>
              <a:t>Expand routine testing for lead, PFAS, and microbial contaminants in schools, childcare centers, and private wells, with timely public reporting and clear remediation requirements.</a:t>
            </a:r>
          </a:p>
          <a:p>
            <a:r>
              <a:rPr lang="en-US" dirty="0">
                <a:latin typeface="Calibri" panose="020F0502020204030204" pitchFamily="34" charset="0"/>
                <a:cs typeface="Calibri" panose="020F0502020204030204" pitchFamily="34" charset="0"/>
              </a:rPr>
              <a:t>Treat water insecurity like food insecurity; track it with consistent metrics, incorporate it into public health and education planning, and center communities most affected in decision-making.</a:t>
            </a:r>
          </a:p>
          <a:p>
            <a:pPr lvl="1"/>
            <a:r>
              <a:rPr lang="en-US" dirty="0">
                <a:latin typeface="Calibri" panose="020F0502020204030204" pitchFamily="34" charset="0"/>
                <a:cs typeface="Calibri" panose="020F0502020204030204" pitchFamily="34" charset="0"/>
              </a:rPr>
              <a:t>Addressing water insecurity alongside food insecurity strengthens whole-child and whole-family outcomes.</a:t>
            </a:r>
          </a:p>
        </p:txBody>
      </p:sp>
    </p:spTree>
    <p:extLst>
      <p:ext uri="{BB962C8B-B14F-4D97-AF65-F5344CB8AC3E}">
        <p14:creationId xmlns:p14="http://schemas.microsoft.com/office/powerpoint/2010/main" val="1514284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Clean Water Action logo">
            <a:extLst>
              <a:ext uri="{FF2B5EF4-FFF2-40B4-BE49-F238E27FC236}">
                <a16:creationId xmlns:a16="http://schemas.microsoft.com/office/drawing/2014/main" id="{A63BD09B-1EFA-3B41-6AB3-F020A3F3798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89303" y="1240558"/>
            <a:ext cx="9613397" cy="1970751"/>
          </a:xfrm>
          <a:prstGeom prst="rect">
            <a:avLst/>
          </a:prstGeom>
          <a:noFill/>
          <a:extLst>
            <a:ext uri="{909E8E84-426E-40DD-AFC4-6F175D3DCCD1}">
              <a14:hiddenFill xmlns:a14="http://schemas.microsoft.com/office/drawing/2010/main">
                <a:solidFill>
                  <a:srgbClr val="FFFFFF"/>
                </a:solidFill>
              </a14:hiddenFill>
            </a:ext>
          </a:extLst>
        </p:spPr>
      </p:pic>
      <p:sp>
        <p:nvSpPr>
          <p:cNvPr id="32" name="Right Triangle 3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7B145D1-1A55-89A6-A39C-5ED8E31E6AC9}"/>
              </a:ext>
            </a:extLst>
          </p:cNvPr>
          <p:cNvSpPr>
            <a:spLocks noGrp="1"/>
          </p:cNvSpPr>
          <p:nvPr>
            <p:ph type="ctrTitle"/>
          </p:nvPr>
        </p:nvSpPr>
        <p:spPr>
          <a:xfrm>
            <a:off x="1289304" y="3429000"/>
            <a:ext cx="8921672" cy="1713305"/>
          </a:xfrm>
        </p:spPr>
        <p:txBody>
          <a:bodyPr anchor="b">
            <a:normAutofit/>
          </a:bodyPr>
          <a:lstStyle/>
          <a:p>
            <a:pPr algn="l"/>
            <a:r>
              <a:rPr lang="en-US" sz="8000" dirty="0">
                <a:latin typeface="Calibri" panose="020F0502020204030204" pitchFamily="34" charset="0"/>
                <a:cs typeface="Calibri" panose="020F0502020204030204" pitchFamily="34" charset="0"/>
              </a:rPr>
              <a:t>Thank you</a:t>
            </a:r>
            <a:br>
              <a:rPr lang="en-US" sz="8000" dirty="0">
                <a:latin typeface="Calibri" panose="020F0502020204030204" pitchFamily="34" charset="0"/>
                <a:cs typeface="Calibri" panose="020F0502020204030204" pitchFamily="34" charset="0"/>
              </a:rPr>
            </a:br>
            <a:r>
              <a:rPr lang="en-US" sz="3100" dirty="0" err="1">
                <a:latin typeface="Calibri" panose="020F0502020204030204" pitchFamily="34" charset="0"/>
                <a:cs typeface="Calibri" panose="020F0502020204030204" pitchFamily="34" charset="0"/>
              </a:rPr>
              <a:t>gsanchez@cleanwater.org</a:t>
            </a:r>
            <a:r>
              <a:rPr lang="en-US" sz="31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26978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8DE42-2D88-F75C-318D-57AB0BBE544B}"/>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Why Water Security Matters</a:t>
            </a:r>
          </a:p>
        </p:txBody>
      </p:sp>
      <p:sp>
        <p:nvSpPr>
          <p:cNvPr id="3" name="Content Placeholder 2">
            <a:extLst>
              <a:ext uri="{FF2B5EF4-FFF2-40B4-BE49-F238E27FC236}">
                <a16:creationId xmlns:a16="http://schemas.microsoft.com/office/drawing/2014/main" id="{23946CF1-507D-80FE-7EDD-78CC6D145391}"/>
              </a:ext>
            </a:extLst>
          </p:cNvPr>
          <p:cNvSpPr>
            <a:spLocks noGrp="1"/>
          </p:cNvSpPr>
          <p:nvPr>
            <p:ph idx="1"/>
          </p:nvPr>
        </p:nvSpPr>
        <p:spPr/>
        <p:txBody>
          <a:bodyPr>
            <a:normAutofit/>
          </a:bodyPr>
          <a:lstStyle/>
          <a:p>
            <a:r>
              <a:rPr lang="en-US" dirty="0">
                <a:latin typeface="Calibri" panose="020F0502020204030204" pitchFamily="34" charset="0"/>
                <a:cs typeface="Calibri" panose="020F0502020204030204" pitchFamily="34" charset="0"/>
              </a:rPr>
              <a:t>About 5.1 million Maryland residents rely on public drinking water systems, while over 1 million depend on private wells.</a:t>
            </a:r>
          </a:p>
          <a:p>
            <a:r>
              <a:rPr lang="en-US" dirty="0">
                <a:latin typeface="Calibri" panose="020F0502020204030204" pitchFamily="34" charset="0"/>
                <a:cs typeface="Calibri" panose="020F0502020204030204" pitchFamily="34" charset="0"/>
              </a:rPr>
              <a:t>Safe, reliable water is essential for health, food production, economic growth, and ecosystem stability.</a:t>
            </a:r>
          </a:p>
          <a:p>
            <a:r>
              <a:rPr lang="en-US" dirty="0">
                <a:latin typeface="Calibri" panose="020F0502020204030204" pitchFamily="34" charset="0"/>
                <a:cs typeface="Calibri" panose="020F0502020204030204" pitchFamily="34" charset="0"/>
              </a:rPr>
              <a:t>Yet, access to safe and affordable water is increasingly threatened across Maryland due to contamination and system vulnerabilities.</a:t>
            </a:r>
          </a:p>
        </p:txBody>
      </p:sp>
    </p:spTree>
    <p:extLst>
      <p:ext uri="{BB962C8B-B14F-4D97-AF65-F5344CB8AC3E}">
        <p14:creationId xmlns:p14="http://schemas.microsoft.com/office/powerpoint/2010/main" val="1394300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87A1-D996-2E29-7344-F0E5B755E922}"/>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What is Water Insecurity </a:t>
            </a:r>
            <a:r>
              <a:rPr lang="en-US" sz="2400" baseline="30000" dirty="0">
                <a:latin typeface="Calibri" panose="020F0502020204030204" pitchFamily="34" charset="0"/>
                <a:cs typeface="Calibri" panose="020F0502020204030204" pitchFamily="34" charset="0"/>
              </a:rPr>
              <a:t>[</a:t>
            </a:r>
            <a:r>
              <a:rPr lang="en-US" sz="2400" baseline="30000" dirty="0">
                <a:latin typeface="Calibri" panose="020F0502020204030204" pitchFamily="34" charset="0"/>
                <a:cs typeface="Calibri" panose="020F0502020204030204" pitchFamily="34" charset="0"/>
                <a:hlinkClick r:id="rId3"/>
              </a:rPr>
              <a:t>Source</a:t>
            </a:r>
            <a:r>
              <a:rPr lang="en-US" sz="2400" baseline="30000" dirty="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5905CCB-95EF-D2CC-7673-375F01EAA2CB}"/>
              </a:ext>
            </a:extLst>
          </p:cNvPr>
          <p:cNvSpPr>
            <a:spLocks noGrp="1"/>
          </p:cNvSpPr>
          <p:nvPr>
            <p:ph idx="1"/>
          </p:nvPr>
        </p:nvSpPr>
        <p:spPr/>
        <p:txBody>
          <a:bodyPr>
            <a:normAutofit/>
          </a:bodyPr>
          <a:lstStyle/>
          <a:p>
            <a:r>
              <a:rPr lang="en-US" dirty="0">
                <a:latin typeface="Calibri" panose="020F0502020204030204" pitchFamily="34" charset="0"/>
                <a:cs typeface="Calibri" panose="020F0502020204030204" pitchFamily="34" charset="0"/>
              </a:rPr>
              <a:t>Water insecurity is the inability to consistently access and benefit from safe, clean, and acceptable water for a healthy life.</a:t>
            </a:r>
          </a:p>
          <a:p>
            <a:r>
              <a:rPr lang="en-US" dirty="0">
                <a:latin typeface="Calibri" panose="020F0502020204030204" pitchFamily="34" charset="0"/>
                <a:cs typeface="Calibri" panose="020F0502020204030204" pitchFamily="34" charset="0"/>
              </a:rPr>
              <a:t>Household water insecurity affects all household uses, including drinking, cooking, hygiene, and sanitation.</a:t>
            </a:r>
          </a:p>
          <a:p>
            <a:r>
              <a:rPr lang="en-US" dirty="0">
                <a:latin typeface="Calibri" panose="020F0502020204030204" pitchFamily="34" charset="0"/>
                <a:cs typeface="Calibri" panose="020F0502020204030204" pitchFamily="34" charset="0"/>
              </a:rPr>
              <a:t>Water insecurity is projected to increase worldwide, including in high-income countries like the United States.</a:t>
            </a:r>
          </a:p>
          <a:p>
            <a:r>
              <a:rPr lang="en-US" dirty="0">
                <a:latin typeface="Calibri" panose="020F0502020204030204" pitchFamily="34" charset="0"/>
                <a:cs typeface="Calibri" panose="020F0502020204030204" pitchFamily="34" charset="0"/>
              </a:rPr>
              <a:t>Microbiological (coliform, </a:t>
            </a:r>
            <a:r>
              <a:rPr lang="en-US" i="1" dirty="0">
                <a:latin typeface="Calibri" panose="020F0502020204030204" pitchFamily="34" charset="0"/>
                <a:cs typeface="Calibri" panose="020F0502020204030204" pitchFamily="34" charset="0"/>
              </a:rPr>
              <a:t>E. coli</a:t>
            </a:r>
            <a:r>
              <a:rPr lang="en-US" dirty="0">
                <a:latin typeface="Calibri" panose="020F0502020204030204" pitchFamily="34" charset="0"/>
                <a:cs typeface="Calibri" panose="020F0502020204030204" pitchFamily="34" charset="0"/>
              </a:rPr>
              <a:t>) and chemical (PFAS) contaminants, along with climate change and aging infrastructure, are compounding risks to water quality and supply.</a:t>
            </a:r>
            <a:endParaRPr lang="en-US" dirty="0"/>
          </a:p>
          <a:p>
            <a:endParaRPr lang="en-US" dirty="0"/>
          </a:p>
        </p:txBody>
      </p:sp>
    </p:spTree>
    <p:extLst>
      <p:ext uri="{BB962C8B-B14F-4D97-AF65-F5344CB8AC3E}">
        <p14:creationId xmlns:p14="http://schemas.microsoft.com/office/powerpoint/2010/main" val="283875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and Challenges Safe Drinking Water Graphic">
            <a:extLst>
              <a:ext uri="{FF2B5EF4-FFF2-40B4-BE49-F238E27FC236}">
                <a16:creationId xmlns:a16="http://schemas.microsoft.com/office/drawing/2014/main" id="{AABAA482-7FE6-5F94-ACF6-0F49FEBB3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3675"/>
            <a:ext cx="12192000" cy="647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795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F2B81D-FE69-B8AC-29B6-3F4D2ED0A3F7}"/>
              </a:ext>
            </a:extLst>
          </p:cNvPr>
          <p:cNvSpPr>
            <a:spLocks noGrp="1"/>
          </p:cNvSpPr>
          <p:nvPr>
            <p:ph idx="1"/>
          </p:nvPr>
        </p:nvSpPr>
        <p:spPr>
          <a:xfrm>
            <a:off x="838200" y="5191932"/>
            <a:ext cx="10515600" cy="690563"/>
          </a:xfrm>
        </p:spPr>
        <p:txBody>
          <a:bodyPr>
            <a:normAutofit fontScale="92500" lnSpcReduction="20000"/>
          </a:bodyPr>
          <a:lstStyle/>
          <a:p>
            <a:r>
              <a:rPr lang="en-US" dirty="0">
                <a:latin typeface="Calibri" panose="020F0502020204030204" pitchFamily="34" charset="0"/>
                <a:cs typeface="Calibri" panose="020F0502020204030204" pitchFamily="34" charset="0"/>
              </a:rPr>
              <a:t>Water insecurity occurs when any one of these dimensions is compromised.</a:t>
            </a:r>
          </a:p>
        </p:txBody>
      </p:sp>
      <p:pic>
        <p:nvPicPr>
          <p:cNvPr id="3074" name="Picture 2">
            <a:extLst>
              <a:ext uri="{FF2B5EF4-FFF2-40B4-BE49-F238E27FC236}">
                <a16:creationId xmlns:a16="http://schemas.microsoft.com/office/drawing/2014/main" id="{7A34847A-F2A3-68D4-2605-4377ABE1CF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464062"/>
            <a:ext cx="10160000" cy="4114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A9A2DB6-61BC-E2E7-6C8A-6493A05ED03C}"/>
              </a:ext>
            </a:extLst>
          </p:cNvPr>
          <p:cNvSpPr txBox="1"/>
          <p:nvPr/>
        </p:nvSpPr>
        <p:spPr>
          <a:xfrm>
            <a:off x="1016000" y="4578862"/>
            <a:ext cx="3828081" cy="369332"/>
          </a:xfrm>
          <a:prstGeom prst="rect">
            <a:avLst/>
          </a:prstGeom>
          <a:noFill/>
        </p:spPr>
        <p:txBody>
          <a:bodyPr wrap="square" rtlCol="0">
            <a:spAutoFit/>
          </a:bodyPr>
          <a:lstStyle/>
          <a:p>
            <a:r>
              <a:rPr lang="en-US" dirty="0"/>
              <a:t>[</a:t>
            </a:r>
            <a:r>
              <a:rPr lang="en-US" dirty="0">
                <a:hlinkClick r:id="rId3"/>
              </a:rPr>
              <a:t>source</a:t>
            </a:r>
            <a:r>
              <a:rPr lang="en-US" dirty="0"/>
              <a:t>]</a:t>
            </a:r>
          </a:p>
        </p:txBody>
      </p:sp>
    </p:spTree>
    <p:extLst>
      <p:ext uri="{BB962C8B-B14F-4D97-AF65-F5344CB8AC3E}">
        <p14:creationId xmlns:p14="http://schemas.microsoft.com/office/powerpoint/2010/main" val="3484739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D1F51-CC16-110B-7C8A-4F7074410CE6}"/>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Water Insecurity in the United States</a:t>
            </a:r>
          </a:p>
        </p:txBody>
      </p:sp>
      <p:sp>
        <p:nvSpPr>
          <p:cNvPr id="3" name="Content Placeholder 2">
            <a:extLst>
              <a:ext uri="{FF2B5EF4-FFF2-40B4-BE49-F238E27FC236}">
                <a16:creationId xmlns:a16="http://schemas.microsoft.com/office/drawing/2014/main" id="{C5CEC7C2-1A32-CFB9-573C-F0A5046D2237}"/>
              </a:ext>
            </a:extLst>
          </p:cNvPr>
          <p:cNvSpPr>
            <a:spLocks noGrp="1"/>
          </p:cNvSpPr>
          <p:nvPr>
            <p:ph idx="1"/>
          </p:nvPr>
        </p:nvSpPr>
        <p:spPr/>
        <p:txBody>
          <a:bodyPr>
            <a:normAutofit/>
          </a:bodyPr>
          <a:lstStyle/>
          <a:p>
            <a:r>
              <a:rPr lang="en-US" dirty="0">
                <a:latin typeface="Calibri" panose="020F0502020204030204" pitchFamily="34" charset="0"/>
                <a:cs typeface="Calibri" panose="020F0502020204030204" pitchFamily="34" charset="0"/>
              </a:rPr>
              <a:t>A growing number of households:</a:t>
            </a:r>
          </a:p>
          <a:p>
            <a:pPr lvl="1"/>
            <a:r>
              <a:rPr lang="en-US" dirty="0">
                <a:latin typeface="Calibri" panose="020F0502020204030204" pitchFamily="34" charset="0"/>
                <a:cs typeface="Calibri" panose="020F0502020204030204" pitchFamily="34" charset="0"/>
              </a:rPr>
              <a:t>Cannot afford their water bills</a:t>
            </a:r>
          </a:p>
          <a:p>
            <a:pPr lvl="1"/>
            <a:r>
              <a:rPr lang="en-US" dirty="0">
                <a:latin typeface="Calibri" panose="020F0502020204030204" pitchFamily="34" charset="0"/>
                <a:cs typeface="Calibri" panose="020F0502020204030204" pitchFamily="34" charset="0"/>
              </a:rPr>
              <a:t>Rely on water contaminated with lead, harmful chemicals, and bacteria contaminants</a:t>
            </a:r>
          </a:p>
          <a:p>
            <a:pPr lvl="1"/>
            <a:r>
              <a:rPr lang="en-US" dirty="0">
                <a:latin typeface="Calibri" panose="020F0502020204030204" pitchFamily="34" charset="0"/>
                <a:cs typeface="Calibri" panose="020F0502020204030204" pitchFamily="34" charset="0"/>
              </a:rPr>
              <a:t>Avoid drinking tap water due to concerns about safety, quality, or source</a:t>
            </a:r>
          </a:p>
          <a:p>
            <a:r>
              <a:rPr lang="en-US" dirty="0">
                <a:latin typeface="Calibri" panose="020F0502020204030204" pitchFamily="34" charset="0"/>
                <a:cs typeface="Calibri" panose="020F0502020204030204" pitchFamily="34" charset="0"/>
              </a:rPr>
              <a:t>National averages mask inequities:</a:t>
            </a:r>
          </a:p>
          <a:p>
            <a:pPr lvl="1"/>
            <a:r>
              <a:rPr lang="en-US" dirty="0">
                <a:latin typeface="Calibri" panose="020F0502020204030204" pitchFamily="34" charset="0"/>
                <a:cs typeface="Calibri" panose="020F0502020204030204" pitchFamily="34" charset="0"/>
              </a:rPr>
              <a:t>Access and quality vary widely by race, income, and geography</a:t>
            </a:r>
          </a:p>
          <a:p>
            <a:pPr lvl="1"/>
            <a:r>
              <a:rPr lang="en-US" dirty="0">
                <a:latin typeface="Calibri" panose="020F0502020204030204" pitchFamily="34" charset="0"/>
                <a:cs typeface="Calibri" panose="020F0502020204030204" pitchFamily="34" charset="0"/>
              </a:rPr>
              <a:t>Low-income, Black, and Hispanic households are disproportionately affected by systems with water quality violations</a:t>
            </a:r>
          </a:p>
          <a:p>
            <a:endParaRPr lang="en-US" dirty="0"/>
          </a:p>
        </p:txBody>
      </p:sp>
    </p:spTree>
    <p:extLst>
      <p:ext uri="{BB962C8B-B14F-4D97-AF65-F5344CB8AC3E}">
        <p14:creationId xmlns:p14="http://schemas.microsoft.com/office/powerpoint/2010/main" val="3519996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76E81-0FC9-E75A-35B8-0990A6DE830E}"/>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Water Contamination in Maryland</a:t>
            </a:r>
          </a:p>
        </p:txBody>
      </p:sp>
      <p:sp>
        <p:nvSpPr>
          <p:cNvPr id="3" name="Content Placeholder 2">
            <a:extLst>
              <a:ext uri="{FF2B5EF4-FFF2-40B4-BE49-F238E27FC236}">
                <a16:creationId xmlns:a16="http://schemas.microsoft.com/office/drawing/2014/main" id="{0633536B-D94D-B8FF-A548-473FF8749A85}"/>
              </a:ext>
            </a:extLst>
          </p:cNvPr>
          <p:cNvSpPr>
            <a:spLocks noGrp="1"/>
          </p:cNvSpPr>
          <p:nvPr>
            <p:ph idx="1"/>
          </p:nvPr>
        </p:nvSpPr>
        <p:spPr/>
        <p:txBody>
          <a:bodyPr>
            <a:normAutofit lnSpcReduction="10000"/>
          </a:bodyPr>
          <a:lstStyle/>
          <a:p>
            <a:r>
              <a:rPr lang="en-US" dirty="0">
                <a:latin typeface="Calibri" panose="020F0502020204030204" pitchFamily="34" charset="0"/>
                <a:cs typeface="Calibri" panose="020F0502020204030204" pitchFamily="34" charset="0"/>
              </a:rPr>
              <a:t>In 2022, </a:t>
            </a:r>
            <a:r>
              <a:rPr lang="en-US" i="1" dirty="0">
                <a:latin typeface="Calibri" panose="020F0502020204030204" pitchFamily="34" charset="0"/>
                <a:cs typeface="Calibri" panose="020F0502020204030204" pitchFamily="34" charset="0"/>
              </a:rPr>
              <a:t>E. coli</a:t>
            </a:r>
            <a:r>
              <a:rPr lang="en-US" dirty="0">
                <a:latin typeface="Calibri" panose="020F0502020204030204" pitchFamily="34" charset="0"/>
                <a:cs typeface="Calibri" panose="020F0502020204030204" pitchFamily="34" charset="0"/>
              </a:rPr>
              <a:t> contamination was detected in a portion of the city’s water system affecting about 1,500 residents.</a:t>
            </a:r>
          </a:p>
          <a:p>
            <a:r>
              <a:rPr lang="en-US" dirty="0">
                <a:latin typeface="Calibri" panose="020F0502020204030204" pitchFamily="34" charset="0"/>
                <a:cs typeface="Calibri" panose="020F0502020204030204" pitchFamily="34" charset="0"/>
              </a:rPr>
              <a:t>Residents were advised to take precautions, such as avoiding tap water for drinking or cooking while testing and remediation are underway. </a:t>
            </a:r>
            <a:r>
              <a:rPr lang="en-US" baseline="30000" dirty="0">
                <a:latin typeface="Calibri" panose="020F0502020204030204" pitchFamily="34" charset="0"/>
                <a:cs typeface="Calibri" panose="020F0502020204030204" pitchFamily="34" charset="0"/>
              </a:rPr>
              <a:t>[</a:t>
            </a:r>
            <a:r>
              <a:rPr lang="en-US" baseline="30000" dirty="0">
                <a:latin typeface="Calibri" panose="020F0502020204030204" pitchFamily="34" charset="0"/>
                <a:cs typeface="Calibri" panose="020F0502020204030204" pitchFamily="34" charset="0"/>
                <a:hlinkClick r:id="rId2"/>
              </a:rPr>
              <a:t>source</a:t>
            </a:r>
            <a:r>
              <a:rPr lang="en-US" baseline="30000"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Baltimore County tested 89% of its schools, finding that 30% of drinking fountain samples exceeded lead safety thresholds, which is more than double the state average. </a:t>
            </a:r>
            <a:r>
              <a:rPr lang="en-US" baseline="30000" dirty="0">
                <a:latin typeface="Calibri" panose="020F0502020204030204" pitchFamily="34" charset="0"/>
                <a:cs typeface="Calibri" panose="020F0502020204030204" pitchFamily="34" charset="0"/>
              </a:rPr>
              <a:t>[</a:t>
            </a:r>
            <a:r>
              <a:rPr lang="en-US" baseline="30000" dirty="0">
                <a:latin typeface="Calibri" panose="020F0502020204030204" pitchFamily="34" charset="0"/>
                <a:cs typeface="Calibri" panose="020F0502020204030204" pitchFamily="34" charset="0"/>
                <a:hlinkClick r:id="rId3"/>
              </a:rPr>
              <a:t>source</a:t>
            </a:r>
            <a:r>
              <a:rPr lang="en-US" baseline="30000"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Baltimore-area watersheds and the Chesapeake Bay region continue to face pollution pressures, including stormwater runoff and sanitary sewer overflows during heavy rain.</a:t>
            </a:r>
          </a:p>
          <a:p>
            <a:endParaRPr lang="en-US" dirty="0"/>
          </a:p>
        </p:txBody>
      </p:sp>
    </p:spTree>
    <p:extLst>
      <p:ext uri="{BB962C8B-B14F-4D97-AF65-F5344CB8AC3E}">
        <p14:creationId xmlns:p14="http://schemas.microsoft.com/office/powerpoint/2010/main" val="609696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00B23-02D3-B298-A8F5-78D3DFEC2AEF}"/>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Effects of Drought</a:t>
            </a:r>
          </a:p>
        </p:txBody>
      </p:sp>
      <p:pic>
        <p:nvPicPr>
          <p:cNvPr id="4" name="Picture 3">
            <a:extLst>
              <a:ext uri="{FF2B5EF4-FFF2-40B4-BE49-F238E27FC236}">
                <a16:creationId xmlns:a16="http://schemas.microsoft.com/office/drawing/2014/main" id="{E80CB071-C054-FB7D-C2EC-5D9DC500D60F}"/>
              </a:ext>
            </a:extLst>
          </p:cNvPr>
          <p:cNvPicPr>
            <a:picLocks noChangeAspect="1"/>
          </p:cNvPicPr>
          <p:nvPr/>
        </p:nvPicPr>
        <p:blipFill>
          <a:blip r:embed="rId2"/>
          <a:stretch>
            <a:fillRect/>
          </a:stretch>
        </p:blipFill>
        <p:spPr>
          <a:xfrm>
            <a:off x="367008" y="1441450"/>
            <a:ext cx="7140070" cy="3487011"/>
          </a:xfrm>
          <a:prstGeom prst="rect">
            <a:avLst/>
          </a:prstGeom>
        </p:spPr>
      </p:pic>
      <p:pic>
        <p:nvPicPr>
          <p:cNvPr id="5" name="Picture 4">
            <a:extLst>
              <a:ext uri="{FF2B5EF4-FFF2-40B4-BE49-F238E27FC236}">
                <a16:creationId xmlns:a16="http://schemas.microsoft.com/office/drawing/2014/main" id="{5B0E99DF-F5CC-0158-81EB-00D346984782}"/>
              </a:ext>
            </a:extLst>
          </p:cNvPr>
          <p:cNvPicPr>
            <a:picLocks noChangeAspect="1"/>
          </p:cNvPicPr>
          <p:nvPr/>
        </p:nvPicPr>
        <p:blipFill>
          <a:blip r:embed="rId3"/>
          <a:stretch>
            <a:fillRect/>
          </a:stretch>
        </p:blipFill>
        <p:spPr>
          <a:xfrm>
            <a:off x="7718157" y="4159445"/>
            <a:ext cx="4106836" cy="2333430"/>
          </a:xfrm>
          <a:prstGeom prst="rect">
            <a:avLst/>
          </a:prstGeom>
        </p:spPr>
      </p:pic>
      <p:sp>
        <p:nvSpPr>
          <p:cNvPr id="6" name="TextBox 5">
            <a:extLst>
              <a:ext uri="{FF2B5EF4-FFF2-40B4-BE49-F238E27FC236}">
                <a16:creationId xmlns:a16="http://schemas.microsoft.com/office/drawing/2014/main" id="{0C1BA2DF-39DC-2896-BDB9-156D130B5263}"/>
              </a:ext>
            </a:extLst>
          </p:cNvPr>
          <p:cNvSpPr txBox="1"/>
          <p:nvPr/>
        </p:nvSpPr>
        <p:spPr>
          <a:xfrm>
            <a:off x="7718156" y="1441450"/>
            <a:ext cx="4106835" cy="2308324"/>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1D35"/>
                </a:solidFill>
                <a:latin typeface="Calibri" panose="020F0502020204030204" pitchFamily="34" charset="0"/>
                <a:cs typeface="Calibri" panose="020F0502020204030204" pitchFamily="34" charset="0"/>
              </a:rPr>
              <a:t>D</a:t>
            </a:r>
            <a:r>
              <a:rPr lang="en-US" sz="2400" b="0" i="0" dirty="0">
                <a:solidFill>
                  <a:srgbClr val="001D35"/>
                </a:solidFill>
                <a:effectLst/>
                <a:latin typeface="Calibri" panose="020F0502020204030204" pitchFamily="34" charset="0"/>
                <a:cs typeface="Calibri" panose="020F0502020204030204" pitchFamily="34" charset="0"/>
              </a:rPr>
              <a:t>epleting surface water and groundwater aquifers </a:t>
            </a:r>
            <a:r>
              <a:rPr lang="en-US" sz="2400" dirty="0">
                <a:solidFill>
                  <a:srgbClr val="001D35"/>
                </a:solidFill>
                <a:latin typeface="Calibri" panose="020F0502020204030204" pitchFamily="34" charset="0"/>
                <a:cs typeface="Calibri" panose="020F0502020204030204" pitchFamily="34" charset="0"/>
              </a:rPr>
              <a:t>continues to </a:t>
            </a:r>
            <a:r>
              <a:rPr lang="en-US" sz="2400" b="0" i="0" dirty="0">
                <a:solidFill>
                  <a:srgbClr val="001D35"/>
                </a:solidFill>
                <a:effectLst/>
                <a:latin typeface="Calibri" panose="020F0502020204030204" pitchFamily="34" charset="0"/>
                <a:cs typeface="Calibri" panose="020F0502020204030204" pitchFamily="34" charset="0"/>
              </a:rPr>
              <a:t>cause water supply shortages, reducing water quality, and damaging ecosystems.</a:t>
            </a:r>
            <a:endParaRPr lang="en-US" sz="2400"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12D07908-7281-0475-1CFE-CD62621BF783}"/>
              </a:ext>
            </a:extLst>
          </p:cNvPr>
          <p:cNvSpPr txBox="1"/>
          <p:nvPr/>
        </p:nvSpPr>
        <p:spPr>
          <a:xfrm>
            <a:off x="394777" y="4956828"/>
            <a:ext cx="886846" cy="369332"/>
          </a:xfrm>
          <a:prstGeom prst="rect">
            <a:avLst/>
          </a:prstGeom>
          <a:noFill/>
        </p:spPr>
        <p:txBody>
          <a:bodyPr wrap="none" rtlCol="0">
            <a:spAutoFit/>
          </a:bodyPr>
          <a:lstStyle/>
          <a:p>
            <a:r>
              <a:rPr lang="en-US" dirty="0">
                <a:hlinkClick r:id="rId4"/>
              </a:rPr>
              <a:t>Source</a:t>
            </a:r>
            <a:endParaRPr lang="en-US" dirty="0"/>
          </a:p>
        </p:txBody>
      </p:sp>
    </p:spTree>
    <p:extLst>
      <p:ext uri="{BB962C8B-B14F-4D97-AF65-F5344CB8AC3E}">
        <p14:creationId xmlns:p14="http://schemas.microsoft.com/office/powerpoint/2010/main" val="2334833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F747E-A5D5-2112-7D2B-069415D18F01}"/>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Why This Matters for Equity in Maryland</a:t>
            </a:r>
          </a:p>
        </p:txBody>
      </p:sp>
      <p:sp>
        <p:nvSpPr>
          <p:cNvPr id="3" name="Content Placeholder 2">
            <a:extLst>
              <a:ext uri="{FF2B5EF4-FFF2-40B4-BE49-F238E27FC236}">
                <a16:creationId xmlns:a16="http://schemas.microsoft.com/office/drawing/2014/main" id="{F9E25BB3-1108-3F61-7987-2950559294C9}"/>
              </a:ext>
            </a:extLst>
          </p:cNvPr>
          <p:cNvSpPr>
            <a:spLocks noGrp="1"/>
          </p:cNvSpPr>
          <p:nvPr>
            <p:ph idx="1"/>
          </p:nvPr>
        </p:nvSpPr>
        <p:spPr/>
        <p:txBody>
          <a:bodyPr>
            <a:normAutofit/>
          </a:bodyPr>
          <a:lstStyle/>
          <a:p>
            <a:pPr>
              <a:buFont typeface="Arial" panose="020B0604020202020204" pitchFamily="34" charset="0"/>
              <a:buChar char="•"/>
            </a:pPr>
            <a:r>
              <a:rPr lang="en-US" dirty="0">
                <a:latin typeface="Calibri" panose="020F0502020204030204" pitchFamily="34" charset="0"/>
                <a:cs typeface="Calibri" panose="020F0502020204030204" pitchFamily="34" charset="0"/>
              </a:rPr>
              <a:t>Water insecurity disproportionately affects low-income households and communities of color in Maryland.</a:t>
            </a:r>
          </a:p>
          <a:p>
            <a:r>
              <a:rPr lang="en-US" dirty="0">
                <a:latin typeface="Calibri" panose="020F0502020204030204" pitchFamily="34" charset="0"/>
                <a:cs typeface="Calibri" panose="020F0502020204030204" pitchFamily="34" charset="0"/>
              </a:rPr>
              <a:t>In Baltimore, water bills rose dramatically over 2 decades while incomes grew far less.</a:t>
            </a:r>
          </a:p>
          <a:p>
            <a:pPr lvl="1"/>
            <a:r>
              <a:rPr lang="en-US" dirty="0">
                <a:latin typeface="Calibri" panose="020F0502020204030204" pitchFamily="34" charset="0"/>
                <a:cs typeface="Calibri" panose="020F0502020204030204" pitchFamily="34" charset="0"/>
              </a:rPr>
              <a:t>Unaffordability concentrated in low-income, majority-Black neighborhoods</a:t>
            </a:r>
          </a:p>
          <a:p>
            <a:pPr lvl="1"/>
            <a:r>
              <a:rPr lang="en-US" dirty="0">
                <a:latin typeface="Calibri" panose="020F0502020204030204" pitchFamily="34" charset="0"/>
                <a:cs typeface="Calibri" panose="020F0502020204030204" pitchFamily="34" charset="0"/>
              </a:rPr>
              <a:t>Shutoffs and tax-sale-related impacts map onto historically redlined areas</a:t>
            </a:r>
          </a:p>
          <a:p>
            <a:pPr>
              <a:buFont typeface="Arial" panose="020B0604020202020204" pitchFamily="34" charset="0"/>
              <a:buChar char="•"/>
            </a:pPr>
            <a:r>
              <a:rPr lang="en-US" dirty="0">
                <a:latin typeface="Calibri" panose="020F0502020204030204" pitchFamily="34" charset="0"/>
                <a:cs typeface="Calibri" panose="020F0502020204030204" pitchFamily="34" charset="0"/>
              </a:rPr>
              <a:t>Many Maryland families face:</a:t>
            </a:r>
          </a:p>
          <a:p>
            <a:pPr marL="742950" lvl="1" indent="-285750">
              <a:buFont typeface="Arial" panose="020B0604020202020204" pitchFamily="34" charset="0"/>
              <a:buChar char="•"/>
            </a:pPr>
            <a:r>
              <a:rPr lang="en-US" dirty="0">
                <a:latin typeface="Calibri" panose="020F0502020204030204" pitchFamily="34" charset="0"/>
                <a:cs typeface="Calibri" panose="020F0502020204030204" pitchFamily="34" charset="0"/>
              </a:rPr>
              <a:t>High and rising water bills</a:t>
            </a:r>
          </a:p>
          <a:p>
            <a:pPr marL="742950" lvl="1" indent="-285750">
              <a:buFont typeface="Arial" panose="020B0604020202020204" pitchFamily="34" charset="0"/>
              <a:buChar char="•"/>
            </a:pPr>
            <a:r>
              <a:rPr lang="en-US" dirty="0">
                <a:latin typeface="Calibri" panose="020F0502020204030204" pitchFamily="34" charset="0"/>
                <a:cs typeface="Calibri" panose="020F0502020204030204" pitchFamily="34" charset="0"/>
              </a:rPr>
              <a:t>Aging water infrastructure and lead service lines</a:t>
            </a:r>
          </a:p>
          <a:p>
            <a:pPr marL="742950" lvl="1" indent="-285750">
              <a:buFont typeface="Arial" panose="020B0604020202020204" pitchFamily="34" charset="0"/>
              <a:buChar char="•"/>
            </a:pPr>
            <a:r>
              <a:rPr lang="en-US" dirty="0">
                <a:latin typeface="Calibri" panose="020F0502020204030204" pitchFamily="34" charset="0"/>
                <a:cs typeface="Calibri" panose="020F0502020204030204" pitchFamily="34" charset="0"/>
              </a:rPr>
              <a:t>Distrust of tap water due to past and ongoing contamination concerns</a:t>
            </a:r>
          </a:p>
          <a:p>
            <a:endParaRPr lang="en-US" dirty="0"/>
          </a:p>
        </p:txBody>
      </p:sp>
    </p:spTree>
    <p:extLst>
      <p:ext uri="{BB962C8B-B14F-4D97-AF65-F5344CB8AC3E}">
        <p14:creationId xmlns:p14="http://schemas.microsoft.com/office/powerpoint/2010/main" val="6793984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293</TotalTime>
  <Words>1057</Words>
  <Application>Microsoft Macintosh PowerPoint</Application>
  <PresentationFormat>Widescreen</PresentationFormat>
  <Paragraphs>70</Paragraphs>
  <Slides>16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Calibri</vt:lpstr>
      <vt:lpstr>Office Theme</vt:lpstr>
      <vt:lpstr>Water Security, Equity and Policy Gaps in Maryland </vt:lpstr>
      <vt:lpstr>Why Water Security Matters</vt:lpstr>
      <vt:lpstr>What is Water Insecurity [Source]</vt:lpstr>
      <vt:lpstr>PowerPoint Presentation</vt:lpstr>
      <vt:lpstr>PowerPoint Presentation</vt:lpstr>
      <vt:lpstr>Water Insecurity in the United States</vt:lpstr>
      <vt:lpstr>Water Contamination in Maryland</vt:lpstr>
      <vt:lpstr>Effects of Drought</vt:lpstr>
      <vt:lpstr>Why This Matters for Equity in Maryland</vt:lpstr>
      <vt:lpstr>Cumulative Effects on Households with Children [source]</vt:lpstr>
      <vt:lpstr>Gaps in Policy</vt:lpstr>
      <vt:lpstr>Gaps in Policy - Schools</vt:lpstr>
      <vt:lpstr>Gaps in Policy – Well Water [source]</vt:lpstr>
      <vt:lpstr>PowerPoint Presentation</vt:lpstr>
      <vt:lpstr>Prevention </vt:lpstr>
      <vt:lpstr>Thank you gsanchez@cleanwater.org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Gabrielle Sanchez</dc:creator>
  <cp:lastModifiedBy>Gabrielle Sanchez</cp:lastModifiedBy>
  <cp:revision>6</cp:revision>
  <dcterms:created xsi:type="dcterms:W3CDTF">2026-02-09T14:08:10Z</dcterms:created>
  <dcterms:modified xsi:type="dcterms:W3CDTF">2026-02-09T19:01:38Z</dcterms:modified>
</cp:coreProperties>
</file>