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4"/>
  </p:sldMasterIdLst>
  <p:notesMasterIdLst>
    <p:notesMasterId r:id="rId21"/>
  </p:notesMasterIdLst>
  <p:sldIdLst>
    <p:sldId id="263" r:id="rId5"/>
    <p:sldId id="259" r:id="rId6"/>
    <p:sldId id="261" r:id="rId7"/>
    <p:sldId id="416" r:id="rId8"/>
    <p:sldId id="370" r:id="rId9"/>
    <p:sldId id="439" r:id="rId10"/>
    <p:sldId id="403" r:id="rId11"/>
    <p:sldId id="371" r:id="rId12"/>
    <p:sldId id="322" r:id="rId13"/>
    <p:sldId id="329" r:id="rId14"/>
    <p:sldId id="440" r:id="rId15"/>
    <p:sldId id="438" r:id="rId16"/>
    <p:sldId id="318" r:id="rId17"/>
    <p:sldId id="437" r:id="rId18"/>
    <p:sldId id="417" r:id="rId19"/>
    <p:sldId id="44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1F26"/>
    <a:srgbClr val="EDD42F"/>
    <a:srgbClr val="000000"/>
    <a:srgbClr val="F9EF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DFF788-1EA7-3146-896A-C39AC0BDCDE4}" v="122" dt="2025-10-20T14:36:58.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5"/>
  </p:normalViewPr>
  <p:slideViewPr>
    <p:cSldViewPr snapToGrid="0">
      <p:cViewPr varScale="1">
        <p:scale>
          <a:sx n="102" d="100"/>
          <a:sy n="102" d="100"/>
        </p:scale>
        <p:origin x="192" y="4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61201829637067"/>
          <c:y val="3.0031082277641549E-2"/>
          <c:w val="0.61071500290651592"/>
          <c:h val="0.82713898371979988"/>
        </c:manualLayout>
      </c:layout>
      <c:barChart>
        <c:barDir val="bar"/>
        <c:grouping val="clustered"/>
        <c:varyColors val="0"/>
        <c:ser>
          <c:idx val="0"/>
          <c:order val="0"/>
          <c:tx>
            <c:strRef>
              <c:f>Sheet1!$B$1</c:f>
              <c:strCache>
                <c:ptCount val="1"/>
                <c:pt idx="0">
                  <c:v>Last night</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Sheet1!$A$2:$A$13</c:f>
              <c:strCache>
                <c:ptCount val="12"/>
                <c:pt idx="0">
                  <c:v>With friends</c:v>
                </c:pt>
                <c:pt idx="1">
                  <c:v>With other family</c:v>
                </c:pt>
                <c:pt idx="2">
                  <c:v>Shelter/motel</c:v>
                </c:pt>
                <c:pt idx="3">
                  <c:v>With immediate family</c:v>
                </c:pt>
                <c:pt idx="4">
                  <c:v>Outside, in car, etc.</c:v>
                </c:pt>
                <c:pt idx="5">
                  <c:v>Abandoned building/squatting</c:v>
                </c:pt>
                <c:pt idx="6">
                  <c:v>At my own apartment</c:v>
                </c:pt>
                <c:pt idx="7">
                  <c:v>Transitional housing program</c:v>
                </c:pt>
                <c:pt idx="8">
                  <c:v>With foster parents</c:v>
                </c:pt>
                <c:pt idx="9">
                  <c:v>In a college dorm</c:v>
                </c:pt>
                <c:pt idx="10">
                  <c:v>With a stranger</c:v>
                </c:pt>
                <c:pt idx="11">
                  <c:v>In a group home</c:v>
                </c:pt>
              </c:strCache>
            </c:strRef>
          </c:cat>
          <c:val>
            <c:numRef>
              <c:f>Sheet1!$B$2:$B$13</c:f>
              <c:numCache>
                <c:formatCode>General</c:formatCode>
                <c:ptCount val="12"/>
                <c:pt idx="0">
                  <c:v>161</c:v>
                </c:pt>
                <c:pt idx="1">
                  <c:v>142</c:v>
                </c:pt>
                <c:pt idx="2">
                  <c:v>117</c:v>
                </c:pt>
                <c:pt idx="3">
                  <c:v>91</c:v>
                </c:pt>
                <c:pt idx="4">
                  <c:v>80</c:v>
                </c:pt>
                <c:pt idx="5">
                  <c:v>10</c:v>
                </c:pt>
                <c:pt idx="6">
                  <c:v>50</c:v>
                </c:pt>
                <c:pt idx="7">
                  <c:v>49</c:v>
                </c:pt>
                <c:pt idx="8">
                  <c:v>17</c:v>
                </c:pt>
                <c:pt idx="9">
                  <c:v>11</c:v>
                </c:pt>
                <c:pt idx="10">
                  <c:v>10</c:v>
                </c:pt>
                <c:pt idx="11">
                  <c:v>4</c:v>
                </c:pt>
              </c:numCache>
            </c:numRef>
          </c:val>
          <c:extLst>
            <c:ext xmlns:c16="http://schemas.microsoft.com/office/drawing/2014/chart" uri="{C3380CC4-5D6E-409C-BE32-E72D297353CC}">
              <c16:uniqueId val="{00000000-4359-4CD8-AFAF-D9FDC43F3D01}"/>
            </c:ext>
          </c:extLst>
        </c:ser>
        <c:ser>
          <c:idx val="1"/>
          <c:order val="1"/>
          <c:tx>
            <c:strRef>
              <c:f>Sheet1!$C$1</c:f>
              <c:strCache>
                <c:ptCount val="1"/>
                <c:pt idx="0">
                  <c:v>Last 2 Months</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Sheet1!$A$2:$A$13</c:f>
              <c:strCache>
                <c:ptCount val="12"/>
                <c:pt idx="0">
                  <c:v>With friends</c:v>
                </c:pt>
                <c:pt idx="1">
                  <c:v>With other family</c:v>
                </c:pt>
                <c:pt idx="2">
                  <c:v>Shelter/motel</c:v>
                </c:pt>
                <c:pt idx="3">
                  <c:v>With immediate family</c:v>
                </c:pt>
                <c:pt idx="4">
                  <c:v>Outside, in car, etc.</c:v>
                </c:pt>
                <c:pt idx="5">
                  <c:v>Abandoned building/squatting</c:v>
                </c:pt>
                <c:pt idx="6">
                  <c:v>At my own apartment</c:v>
                </c:pt>
                <c:pt idx="7">
                  <c:v>Transitional housing program</c:v>
                </c:pt>
                <c:pt idx="8">
                  <c:v>With foster parents</c:v>
                </c:pt>
                <c:pt idx="9">
                  <c:v>In a college dorm</c:v>
                </c:pt>
                <c:pt idx="10">
                  <c:v>With a stranger</c:v>
                </c:pt>
                <c:pt idx="11">
                  <c:v>In a group home</c:v>
                </c:pt>
              </c:strCache>
            </c:strRef>
          </c:cat>
          <c:val>
            <c:numRef>
              <c:f>Sheet1!$C$2:$C$13</c:f>
              <c:numCache>
                <c:formatCode>General</c:formatCode>
                <c:ptCount val="12"/>
                <c:pt idx="0">
                  <c:v>361</c:v>
                </c:pt>
                <c:pt idx="1">
                  <c:v>216</c:v>
                </c:pt>
                <c:pt idx="2">
                  <c:v>202</c:v>
                </c:pt>
                <c:pt idx="3">
                  <c:v>68</c:v>
                </c:pt>
                <c:pt idx="4">
                  <c:v>134</c:v>
                </c:pt>
                <c:pt idx="5">
                  <c:v>49</c:v>
                </c:pt>
                <c:pt idx="6">
                  <c:v>48</c:v>
                </c:pt>
                <c:pt idx="7">
                  <c:v>46</c:v>
                </c:pt>
                <c:pt idx="8">
                  <c:v>22</c:v>
                </c:pt>
                <c:pt idx="9">
                  <c:v>25</c:v>
                </c:pt>
                <c:pt idx="10">
                  <c:v>27</c:v>
                </c:pt>
                <c:pt idx="11">
                  <c:v>14</c:v>
                </c:pt>
              </c:numCache>
            </c:numRef>
          </c:val>
          <c:extLst>
            <c:ext xmlns:c16="http://schemas.microsoft.com/office/drawing/2014/chart" uri="{C3380CC4-5D6E-409C-BE32-E72D297353CC}">
              <c16:uniqueId val="{00000000-7BEF-4538-B079-AE25BD391055}"/>
            </c:ext>
          </c:extLst>
        </c:ser>
        <c:dLbls>
          <c:dLblPos val="outEnd"/>
          <c:showLegendKey val="0"/>
          <c:showVal val="1"/>
          <c:showCatName val="0"/>
          <c:showSerName val="0"/>
          <c:showPercent val="0"/>
          <c:showBubbleSize val="0"/>
        </c:dLbls>
        <c:gapWidth val="100"/>
        <c:axId val="345203528"/>
        <c:axId val="345204184"/>
      </c:barChart>
      <c:catAx>
        <c:axId val="345203528"/>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45204184"/>
        <c:crosses val="autoZero"/>
        <c:auto val="1"/>
        <c:lblAlgn val="ctr"/>
        <c:lblOffset val="100"/>
        <c:noMultiLvlLbl val="0"/>
      </c:catAx>
      <c:valAx>
        <c:axId val="345204184"/>
        <c:scaling>
          <c:orientation val="minMax"/>
        </c:scaling>
        <c:delete val="0"/>
        <c:axPos val="b"/>
        <c:majorGridlines>
          <c:spPr>
            <a:ln w="9525" cap="flat" cmpd="sng" algn="ctr">
              <a:solidFill>
                <a:schemeClr val="tx2">
                  <a:lumMod val="15000"/>
                  <a:lumOff val="85000"/>
                </a:schemeClr>
              </a:solidFill>
              <a:round/>
            </a:ln>
            <a:effectLst/>
          </c:spPr>
        </c:majorGridlines>
        <c:title>
          <c:tx>
            <c:rich>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r>
                  <a:rPr lang="en-US" dirty="0"/>
                  <a:t># of UYEH</a:t>
                </a:r>
              </a:p>
            </c:rich>
          </c:tx>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452035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10357001834947"/>
          <c:y val="3.0555555555555555E-2"/>
          <c:w val="0.85249947738833531"/>
          <c:h val="0.52182830271216096"/>
        </c:manualLayout>
      </c:layout>
      <c:barChart>
        <c:barDir val="col"/>
        <c:grouping val="clustered"/>
        <c:varyColors val="0"/>
        <c:ser>
          <c:idx val="0"/>
          <c:order val="0"/>
          <c:tx>
            <c:strRef>
              <c:f>Sheet1!$B$1</c:f>
              <c:strCache>
                <c:ptCount val="1"/>
                <c:pt idx="0">
                  <c:v>2022</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Sheet1!$A$2:$A$16</c:f>
              <c:strCache>
                <c:ptCount val="15"/>
                <c:pt idx="0">
                  <c:v>Part-time/temp. job</c:v>
                </c:pt>
                <c:pt idx="1">
                  <c:v>Family members or friends</c:v>
                </c:pt>
                <c:pt idx="2">
                  <c:v>Full-time job</c:v>
                </c:pt>
                <c:pt idx="3">
                  <c:v>No income</c:v>
                </c:pt>
                <c:pt idx="4">
                  <c:v>Food stamps</c:v>
                </c:pt>
                <c:pt idx="5">
                  <c:v>‘Under the table’ work</c:v>
                </c:pt>
                <c:pt idx="6">
                  <c:v>Panhandling</c:v>
                </c:pt>
                <c:pt idx="7">
                  <c:v>Self-employment</c:v>
                </c:pt>
                <c:pt idx="8">
                  <c:v>Other</c:v>
                </c:pt>
                <c:pt idx="9">
                  <c:v>Government Cash Assistance</c:v>
                </c:pt>
                <c:pt idx="10">
                  <c:v>Sex work</c:v>
                </c:pt>
                <c:pt idx="11">
                  <c:v>Social Security/Disability</c:v>
                </c:pt>
                <c:pt idx="12">
                  <c:v>Selling drugs</c:v>
                </c:pt>
                <c:pt idx="13">
                  <c:v>Unemployment benefits</c:v>
                </c:pt>
                <c:pt idx="14">
                  <c:v>Child support</c:v>
                </c:pt>
              </c:strCache>
            </c:strRef>
          </c:cat>
          <c:val>
            <c:numRef>
              <c:f>Sheet1!$B$2:$B$16</c:f>
              <c:numCache>
                <c:formatCode>General</c:formatCode>
                <c:ptCount val="15"/>
                <c:pt idx="0">
                  <c:v>249</c:v>
                </c:pt>
                <c:pt idx="1">
                  <c:v>166</c:v>
                </c:pt>
                <c:pt idx="2">
                  <c:v>131</c:v>
                </c:pt>
                <c:pt idx="3">
                  <c:v>123</c:v>
                </c:pt>
                <c:pt idx="4">
                  <c:v>117</c:v>
                </c:pt>
                <c:pt idx="5">
                  <c:v>97</c:v>
                </c:pt>
                <c:pt idx="6">
                  <c:v>51</c:v>
                </c:pt>
                <c:pt idx="7">
                  <c:v>50</c:v>
                </c:pt>
                <c:pt idx="8">
                  <c:v>45</c:v>
                </c:pt>
                <c:pt idx="9">
                  <c:v>43</c:v>
                </c:pt>
                <c:pt idx="10">
                  <c:v>41</c:v>
                </c:pt>
                <c:pt idx="11">
                  <c:v>36</c:v>
                </c:pt>
                <c:pt idx="12">
                  <c:v>34</c:v>
                </c:pt>
                <c:pt idx="13">
                  <c:v>8</c:v>
                </c:pt>
                <c:pt idx="14">
                  <c:v>8</c:v>
                </c:pt>
              </c:numCache>
            </c:numRef>
          </c:val>
          <c:extLst>
            <c:ext xmlns:c16="http://schemas.microsoft.com/office/drawing/2014/chart" uri="{C3380CC4-5D6E-409C-BE32-E72D297353CC}">
              <c16:uniqueId val="{00000000-23B7-4B0C-97BD-398A4AC7C882}"/>
            </c:ext>
          </c:extLst>
        </c:ser>
        <c:dLbls>
          <c:dLblPos val="outEnd"/>
          <c:showLegendKey val="0"/>
          <c:showVal val="1"/>
          <c:showCatName val="0"/>
          <c:showSerName val="0"/>
          <c:showPercent val="0"/>
          <c:showBubbleSize val="0"/>
        </c:dLbls>
        <c:gapWidth val="444"/>
        <c:overlap val="-90"/>
        <c:axId val="335253928"/>
        <c:axId val="335253600"/>
      </c:barChart>
      <c:catAx>
        <c:axId val="3352539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335253600"/>
        <c:crosses val="autoZero"/>
        <c:auto val="1"/>
        <c:lblAlgn val="ctr"/>
        <c:lblOffset val="100"/>
        <c:noMultiLvlLbl val="0"/>
      </c:catAx>
      <c:valAx>
        <c:axId val="335253600"/>
        <c:scaling>
          <c:orientation val="minMax"/>
        </c:scaling>
        <c:delete val="1"/>
        <c:axPos val="l"/>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 of UYEH</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335253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E80-40A0-9033-036A3412C1D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5E80-40A0-9033-036A3412C1D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680-4A6E-8FF0-FEBCDE2BE0A8}"/>
              </c:ext>
            </c:extLst>
          </c:dPt>
          <c:dPt>
            <c:idx val="3"/>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7-0680-4A6E-8FF0-FEBCDE2BE0A8}"/>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5E80-40A0-9033-036A3412C1D5}"/>
                </c:ext>
              </c:extLst>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2-5E80-40A0-9033-036A3412C1D5}"/>
                </c:ext>
              </c:extLst>
            </c:dLbl>
            <c:dLbl>
              <c:idx val="2"/>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5-0680-4A6E-8FF0-FEBCDE2BE0A8}"/>
                </c:ext>
              </c:extLst>
            </c:dLbl>
            <c:dLbl>
              <c:idx val="3"/>
              <c:layout>
                <c:manualLayout>
                  <c:x val="0.11148176280167278"/>
                  <c:y val="0.13478840877011677"/>
                </c:manualLayout>
              </c:layout>
              <c:tx>
                <c:rich>
                  <a:bodyPr rot="0" spcFirstLastPara="1" vertOverflow="ellipsis" vert="horz" wrap="square" lIns="38100" tIns="19050" rIns="38100" bIns="19050" anchor="ctr" anchorCtr="1">
                    <a:spAutoFit/>
                  </a:bodyPr>
                  <a:lstStyle/>
                  <a:p>
                    <a:pPr>
                      <a:defRPr sz="1600" b="1" i="0" u="none" strike="noStrike" kern="1200" baseline="0">
                        <a:solidFill>
                          <a:schemeClr val="bg2">
                            <a:lumMod val="25000"/>
                          </a:schemeClr>
                        </a:solidFill>
                        <a:latin typeface="+mn-lt"/>
                        <a:ea typeface="+mn-ea"/>
                        <a:cs typeface="+mn-cs"/>
                      </a:defRPr>
                    </a:pPr>
                    <a:fld id="{E7DE1646-1177-407F-9A67-4542D9F4E34C}" type="CATEGORYNAME">
                      <a:rPr lang="en-US">
                        <a:solidFill>
                          <a:schemeClr val="bg2">
                            <a:lumMod val="25000"/>
                          </a:schemeClr>
                        </a:solidFill>
                      </a:rPr>
                      <a:pPr>
                        <a:defRPr sz="1600" b="1">
                          <a:solidFill>
                            <a:schemeClr val="bg2">
                              <a:lumMod val="25000"/>
                            </a:schemeClr>
                          </a:solidFill>
                        </a:defRPr>
                      </a:pPr>
                      <a:t>[CATEGORY NAME]</a:t>
                    </a:fld>
                    <a:r>
                      <a:rPr lang="en-US" baseline="0" dirty="0">
                        <a:solidFill>
                          <a:schemeClr val="bg2">
                            <a:lumMod val="25000"/>
                          </a:schemeClr>
                        </a:solidFill>
                      </a:rPr>
                      <a:t>
</a:t>
                    </a:r>
                    <a:fld id="{4E21E9F4-78CE-4735-9F76-52BF5EF1F218}" type="PERCENTAGE">
                      <a:rPr lang="en-US" baseline="0">
                        <a:solidFill>
                          <a:schemeClr val="bg2">
                            <a:lumMod val="25000"/>
                          </a:schemeClr>
                        </a:solidFill>
                      </a:rPr>
                      <a:pPr>
                        <a:defRPr sz="1600" b="1">
                          <a:solidFill>
                            <a:schemeClr val="bg2">
                              <a:lumMod val="25000"/>
                            </a:schemeClr>
                          </a:solidFill>
                        </a:defRPr>
                      </a:pPr>
                      <a:t>[PERCENTAGE]</a:t>
                    </a:fld>
                    <a:endParaRPr lang="en-US" baseline="0" dirty="0">
                      <a:solidFill>
                        <a:schemeClr val="bg2">
                          <a:lumMod val="25000"/>
                        </a:schemeClr>
                      </a:solidFill>
                    </a:endParaRPr>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2">
                          <a:lumMod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680-4A6E-8FF0-FEBCDE2BE0A8}"/>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 place</c:v>
                </c:pt>
                <c:pt idx="1">
                  <c:v>2-3 places</c:v>
                </c:pt>
                <c:pt idx="2">
                  <c:v>4-6 places</c:v>
                </c:pt>
                <c:pt idx="3">
                  <c:v>7+ places</c:v>
                </c:pt>
              </c:strCache>
            </c:strRef>
          </c:cat>
          <c:val>
            <c:numRef>
              <c:f>Sheet1!$B$2:$B$5</c:f>
              <c:numCache>
                <c:formatCode>General</c:formatCode>
                <c:ptCount val="4"/>
                <c:pt idx="0">
                  <c:v>292</c:v>
                </c:pt>
                <c:pt idx="1">
                  <c:v>264</c:v>
                </c:pt>
                <c:pt idx="2">
                  <c:v>117</c:v>
                </c:pt>
                <c:pt idx="3">
                  <c:v>66</c:v>
                </c:pt>
              </c:numCache>
            </c:numRef>
          </c:val>
          <c:extLst>
            <c:ext xmlns:c16="http://schemas.microsoft.com/office/drawing/2014/chart" uri="{C3380CC4-5D6E-409C-BE32-E72D297353CC}">
              <c16:uniqueId val="{00000000-5E80-40A0-9033-036A3412C1D5}"/>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Count</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4F2-4FC2-9A16-E62A0F24860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4F2-4FC2-9A16-E62A0F24860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4F2-4FC2-9A16-E62A0F24860A}"/>
              </c:ext>
            </c:extLst>
          </c:dPt>
          <c:dPt>
            <c:idx val="3"/>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7-94F2-4FC2-9A16-E62A0F24860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4F2-4FC2-9A16-E62A0F24860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4F2-4FC2-9A16-E62A0F24860A}"/>
              </c:ext>
            </c:extLst>
          </c:dPt>
          <c:dLbls>
            <c:dLbl>
              <c:idx val="0"/>
              <c:layout>
                <c:manualLayout>
                  <c:x val="9.2196967055337087E-2"/>
                  <c:y val="9.259103813603781E-3"/>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183542801580134"/>
                      <c:h val="0.24378364833504437"/>
                    </c:manualLayout>
                  </c15:layout>
                </c:ext>
                <c:ext xmlns:c16="http://schemas.microsoft.com/office/drawing/2014/chart" uri="{C3380CC4-5D6E-409C-BE32-E72D297353CC}">
                  <c16:uniqueId val="{00000001-94F2-4FC2-9A16-E62A0F24860A}"/>
                </c:ext>
              </c:extLst>
            </c:dLbl>
            <c:dLbl>
              <c:idx val="1"/>
              <c:layout>
                <c:manualLayout>
                  <c:x val="-0.21307931578975164"/>
                  <c:y val="3.4433848705111798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94F2-4FC2-9A16-E62A0F24860A}"/>
                </c:ext>
              </c:extLst>
            </c:dLbl>
            <c:dLbl>
              <c:idx val="2"/>
              <c:layout>
                <c:manualLayout>
                  <c:x val="-7.6592691282741697E-3"/>
                  <c:y val="-7.9163386372802208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4F2-4FC2-9A16-E62A0F24860A}"/>
                </c:ext>
              </c:extLst>
            </c:dLbl>
            <c:dLbl>
              <c:idx val="3"/>
              <c:layout>
                <c:manualLayout>
                  <c:x val="0.10577124638088536"/>
                  <c:y val="-0.10405684305141817"/>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4F2-4FC2-9A16-E62A0F24860A}"/>
                </c:ext>
              </c:extLst>
            </c:dLbl>
            <c:dLbl>
              <c:idx val="4"/>
              <c:layout>
                <c:manualLayout>
                  <c:x val="0.20870528378184899"/>
                  <c:y val="-4.1481614459348351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94F2-4FC2-9A16-E62A0F24860A}"/>
                </c:ext>
              </c:extLst>
            </c:dLbl>
            <c:dLbl>
              <c:idx val="5"/>
              <c:layout>
                <c:manualLayout>
                  <c:x val="0.15316383534213757"/>
                  <c:y val="0.15534216639301499"/>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608622199212223"/>
                      <c:h val="0.25616025162736855"/>
                    </c:manualLayout>
                  </c15:layout>
                </c:ext>
                <c:ext xmlns:c16="http://schemas.microsoft.com/office/drawing/2014/chart" uri="{C3380CC4-5D6E-409C-BE32-E72D297353CC}">
                  <c16:uniqueId val="{0000000B-94F2-4FC2-9A16-E62A0F24860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Already Left</c:v>
                </c:pt>
                <c:pt idx="1">
                  <c:v>I don't know</c:v>
                </c:pt>
                <c:pt idx="2">
                  <c:v>1-2 Weeks</c:v>
                </c:pt>
                <c:pt idx="3">
                  <c:v>1 Month</c:v>
                </c:pt>
                <c:pt idx="4">
                  <c:v>&gt;1 Month</c:v>
                </c:pt>
                <c:pt idx="5">
                  <c:v>Indefinitely</c:v>
                </c:pt>
              </c:strCache>
            </c:strRef>
          </c:cat>
          <c:val>
            <c:numRef>
              <c:f>Sheet1!$B$2:$B$7</c:f>
              <c:numCache>
                <c:formatCode>General</c:formatCode>
                <c:ptCount val="6"/>
                <c:pt idx="0">
                  <c:v>46</c:v>
                </c:pt>
                <c:pt idx="1">
                  <c:v>284</c:v>
                </c:pt>
                <c:pt idx="2">
                  <c:v>78</c:v>
                </c:pt>
                <c:pt idx="3">
                  <c:v>71</c:v>
                </c:pt>
                <c:pt idx="4">
                  <c:v>131</c:v>
                </c:pt>
                <c:pt idx="5">
                  <c:v>136</c:v>
                </c:pt>
              </c:numCache>
            </c:numRef>
          </c:val>
          <c:extLst>
            <c:ext xmlns:c16="http://schemas.microsoft.com/office/drawing/2014/chart" uri="{C3380CC4-5D6E-409C-BE32-E72D297353CC}">
              <c16:uniqueId val="{0000000C-94F2-4FC2-9A16-E62A0F24860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290-4A6A-94F3-DDBB003365B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290-4A6A-94F3-DDBB003365B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290-4A6A-94F3-DDBB003365B2}"/>
              </c:ext>
            </c:extLst>
          </c:dPt>
          <c:dPt>
            <c:idx val="3"/>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7-0290-4A6A-94F3-DDBB003365B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290-4A6A-94F3-DDBB003365B2}"/>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0290-4A6A-94F3-DDBB003365B2}"/>
                </c:ext>
              </c:extLst>
            </c:dLbl>
            <c:dLbl>
              <c:idx val="1"/>
              <c:layout>
                <c:manualLayout>
                  <c:x val="-0.1671457663616896"/>
                  <c:y val="5.3849999594805749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0290-4A6A-94F3-DDBB003365B2}"/>
                </c:ext>
              </c:extLst>
            </c:dLbl>
            <c:dLbl>
              <c:idx val="2"/>
              <c:layout>
                <c:manualLayout>
                  <c:x val="-0.18524097834908768"/>
                  <c:y val="-0.1093213994286138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0290-4A6A-94F3-DDBB003365B2}"/>
                </c:ext>
              </c:extLst>
            </c:dLbl>
            <c:dLbl>
              <c:idx val="3"/>
              <c:layout>
                <c:manualLayout>
                  <c:x val="0.19999994167397442"/>
                  <c:y val="-0.1726869176501977"/>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32129620259661634"/>
                      <c:h val="0.24344380174408059"/>
                    </c:manualLayout>
                  </c15:layout>
                </c:ext>
                <c:ext xmlns:c16="http://schemas.microsoft.com/office/drawing/2014/chart" uri="{C3380CC4-5D6E-409C-BE32-E72D297353CC}">
                  <c16:uniqueId val="{00000007-0290-4A6A-94F3-DDBB003365B2}"/>
                </c:ext>
              </c:extLst>
            </c:dLbl>
            <c:dLbl>
              <c:idx val="4"/>
              <c:layout>
                <c:manualLayout>
                  <c:x val="0.18688519132929055"/>
                  <c:y val="0.22736645191849358"/>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9166658160787939"/>
                      <c:h val="0.24344380174408059"/>
                    </c:manualLayout>
                  </c15:layout>
                </c:ext>
                <c:ext xmlns:c16="http://schemas.microsoft.com/office/drawing/2014/chart" uri="{C3380CC4-5D6E-409C-BE32-E72D297353CC}">
                  <c16:uniqueId val="{00000009-0290-4A6A-94F3-DDBB003365B2}"/>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1-6 Days</c:v>
                </c:pt>
                <c:pt idx="1">
                  <c:v>1-2 Weeks</c:v>
                </c:pt>
                <c:pt idx="2">
                  <c:v>2-4 Weeks</c:v>
                </c:pt>
                <c:pt idx="3">
                  <c:v>1-6 Months</c:v>
                </c:pt>
                <c:pt idx="4">
                  <c:v>6+ Months</c:v>
                </c:pt>
              </c:strCache>
            </c:strRef>
          </c:cat>
          <c:val>
            <c:numRef>
              <c:f>Sheet1!$B$2:$B$6</c:f>
              <c:numCache>
                <c:formatCode>General</c:formatCode>
                <c:ptCount val="5"/>
                <c:pt idx="0">
                  <c:v>107</c:v>
                </c:pt>
                <c:pt idx="1">
                  <c:v>91</c:v>
                </c:pt>
                <c:pt idx="2">
                  <c:v>102</c:v>
                </c:pt>
                <c:pt idx="3">
                  <c:v>240</c:v>
                </c:pt>
                <c:pt idx="4">
                  <c:v>213</c:v>
                </c:pt>
              </c:numCache>
            </c:numRef>
          </c:val>
          <c:extLst>
            <c:ext xmlns:c16="http://schemas.microsoft.com/office/drawing/2014/chart" uri="{C3380CC4-5D6E-409C-BE32-E72D297353CC}">
              <c16:uniqueId val="{00000008-0290-4A6A-94F3-DDBB003365B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2022</c:v>
                </c:pt>
              </c:strCache>
            </c:strRef>
          </c:tx>
          <c:spPr>
            <a:solidFill>
              <a:schemeClr val="accent1"/>
            </a:solidFill>
            <a:ln>
              <a:noFill/>
            </a:ln>
            <a:effectLst/>
          </c:spPr>
          <c:invertIfNegative val="0"/>
          <c:dLbls>
            <c:dLbl>
              <c:idx val="0"/>
              <c:tx>
                <c:rich>
                  <a:bodyPr/>
                  <a:lstStyle/>
                  <a:p>
                    <a:r>
                      <a:rPr lang="en-US"/>
                      <a:t>13%</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1CE-F14E-8E90-6FC7B6DFEA17}"/>
                </c:ext>
              </c:extLst>
            </c:dLbl>
            <c:dLbl>
              <c:idx val="1"/>
              <c:tx>
                <c:rich>
                  <a:bodyPr/>
                  <a:lstStyle/>
                  <a:p>
                    <a:r>
                      <a:rPr lang="en-US"/>
                      <a:t>18%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1CE-F14E-8E90-6FC7B6DFEA17}"/>
                </c:ext>
              </c:extLst>
            </c:dLbl>
            <c:dLbl>
              <c:idx val="2"/>
              <c:tx>
                <c:rich>
                  <a:bodyPr/>
                  <a:lstStyle/>
                  <a:p>
                    <a:r>
                      <a:rPr lang="en-US"/>
                      <a:t>18%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1CE-F14E-8E90-6FC7B6DFEA17}"/>
                </c:ext>
              </c:extLst>
            </c:dLbl>
            <c:dLbl>
              <c:idx val="3"/>
              <c:tx>
                <c:rich>
                  <a:bodyPr/>
                  <a:lstStyle/>
                  <a:p>
                    <a:r>
                      <a:rPr lang="en-US"/>
                      <a:t>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1CE-F14E-8E90-6FC7B6DFEA17}"/>
                </c:ext>
              </c:extLst>
            </c:dLbl>
            <c:spPr>
              <a:noFill/>
              <a:ln>
                <a:noFill/>
              </a:ln>
              <a:effectLst/>
            </c:spPr>
            <c:txPr>
              <a:bodyPr rot="-5400000" spcFirstLastPara="1" vertOverflow="clip" horzOverflow="clip" vert="horz" wrap="square" lIns="38100" tIns="19050" rIns="38100" bIns="19050" anchor="ctr" anchorCtr="1">
                <a:spAutoFit/>
              </a:bodyPr>
              <a:lstStyle/>
              <a:p>
                <a:pPr>
                  <a:defRPr sz="14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Jail</c:v>
                </c:pt>
                <c:pt idx="1">
                  <c:v>Juvenile Detention</c:v>
                </c:pt>
                <c:pt idx="2">
                  <c:v>Foster Care</c:v>
                </c:pt>
                <c:pt idx="3">
                  <c:v>Residential Treatment, Group Home, Healthcare Facility</c:v>
                </c:pt>
              </c:strCache>
            </c:strRef>
          </c:cat>
          <c:val>
            <c:numRef>
              <c:f>Sheet1!$B$2:$B$5</c:f>
              <c:numCache>
                <c:formatCode>General</c:formatCode>
                <c:ptCount val="4"/>
                <c:pt idx="0">
                  <c:v>95</c:v>
                </c:pt>
                <c:pt idx="1">
                  <c:v>132</c:v>
                </c:pt>
                <c:pt idx="2">
                  <c:v>133</c:v>
                </c:pt>
                <c:pt idx="3">
                  <c:v>150</c:v>
                </c:pt>
              </c:numCache>
            </c:numRef>
          </c:val>
          <c:extLst>
            <c:ext xmlns:c16="http://schemas.microsoft.com/office/drawing/2014/chart" uri="{C3380CC4-5D6E-409C-BE32-E72D297353CC}">
              <c16:uniqueId val="{00000000-15B1-475A-ACAA-03E4FA48550F}"/>
            </c:ext>
          </c:extLst>
        </c:ser>
        <c:dLbls>
          <c:dLblPos val="outEnd"/>
          <c:showLegendKey val="0"/>
          <c:showVal val="1"/>
          <c:showCatName val="0"/>
          <c:showSerName val="0"/>
          <c:showPercent val="0"/>
          <c:showBubbleSize val="0"/>
        </c:dLbls>
        <c:gapWidth val="444"/>
        <c:axId val="688483112"/>
        <c:axId val="688483768"/>
      </c:barChart>
      <c:catAx>
        <c:axId val="6884831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cap="all" spc="120" normalizeH="0" baseline="0">
                <a:solidFill>
                  <a:schemeClr val="tx1">
                    <a:lumMod val="65000"/>
                    <a:lumOff val="35000"/>
                  </a:schemeClr>
                </a:solidFill>
                <a:latin typeface="+mn-lt"/>
                <a:ea typeface="+mn-ea"/>
                <a:cs typeface="+mn-cs"/>
              </a:defRPr>
            </a:pPr>
            <a:endParaRPr lang="en-US"/>
          </a:p>
        </c:txPr>
        <c:crossAx val="688483768"/>
        <c:crosses val="autoZero"/>
        <c:auto val="1"/>
        <c:lblAlgn val="ctr"/>
        <c:lblOffset val="100"/>
        <c:noMultiLvlLbl val="0"/>
      </c:catAx>
      <c:valAx>
        <c:axId val="688483768"/>
        <c:scaling>
          <c:orientation val="minMax"/>
        </c:scaling>
        <c:delete val="1"/>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 of UYEH</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688483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CB80E6-0E6E-A04D-AF39-2931442CFA8A}" type="datetimeFigureOut">
              <a:rPr lang="en-US" smtClean="0"/>
              <a:t>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3D6C51-A083-0D48-9431-0250C65C53F0}" type="slidenum">
              <a:rPr lang="en-US" smtClean="0"/>
              <a:t>‹#›</a:t>
            </a:fld>
            <a:endParaRPr lang="en-US"/>
          </a:p>
        </p:txBody>
      </p:sp>
    </p:spTree>
    <p:extLst>
      <p:ext uri="{BB962C8B-B14F-4D97-AF65-F5344CB8AC3E}">
        <p14:creationId xmlns:p14="http://schemas.microsoft.com/office/powerpoint/2010/main" val="3990393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Examining the Youth REACH survey data set and the HMIS data set together, the number of unique UYEH identified increases to 2,789. </a:t>
            </a:r>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4</a:t>
            </a:fld>
            <a:endParaRPr lang="en-US" dirty="0"/>
          </a:p>
        </p:txBody>
      </p:sp>
      <p:sp>
        <p:nvSpPr>
          <p:cNvPr id="5" name="Header Placeholder 4"/>
          <p:cNvSpPr>
            <a:spLocks noGrp="1"/>
          </p:cNvSpPr>
          <p:nvPr>
            <p:ph type="hdr" sz="quarter" idx="11"/>
          </p:nvPr>
        </p:nvSpPr>
        <p:spPr/>
        <p:txBody>
          <a:bodyPr/>
          <a:lstStyle/>
          <a:p>
            <a:r>
              <a:rPr lang="en-US" dirty="0"/>
              <a:t>Youth REACH MD 2017 Preliminary Findings</a:t>
            </a:r>
          </a:p>
        </p:txBody>
      </p:sp>
      <p:sp>
        <p:nvSpPr>
          <p:cNvPr id="6" name="Date Placeholder 5"/>
          <p:cNvSpPr>
            <a:spLocks noGrp="1"/>
          </p:cNvSpPr>
          <p:nvPr>
            <p:ph type="dt" idx="12"/>
          </p:nvPr>
        </p:nvSpPr>
        <p:spPr/>
        <p:txBody>
          <a:bodyPr/>
          <a:lstStyle/>
          <a:p>
            <a:r>
              <a:rPr lang="en-US" dirty="0"/>
              <a:t>9/13/2017</a:t>
            </a:r>
          </a:p>
        </p:txBody>
      </p:sp>
    </p:spTree>
    <p:extLst>
      <p:ext uri="{BB962C8B-B14F-4D97-AF65-F5344CB8AC3E}">
        <p14:creationId xmlns:p14="http://schemas.microsoft.com/office/powerpoint/2010/main" val="1359117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majority of</a:t>
            </a:r>
            <a:r>
              <a:rPr lang="en-US" baseline="0" dirty="0"/>
              <a:t> unaccompanied youth experiencing homelessness identified were between 18 and 24 years old, 80% identified as a person of color, including 61% identifying as Black. </a:t>
            </a:r>
            <a:r>
              <a:rPr lang="en-US" sz="1200" kern="1200" dirty="0">
                <a:solidFill>
                  <a:schemeClr val="tx1"/>
                </a:solidFill>
                <a:effectLst/>
                <a:latin typeface="+mn-lt"/>
                <a:ea typeface="+mn-ea"/>
                <a:cs typeface="+mn-cs"/>
              </a:rPr>
              <a:t>According to Maryland census data, only 54% of individuals ages 10-24 identify as a person of color, and only 35% of whom identify as Black/African American (United States Department of Health and Human Services (US DHHS), 2021). </a:t>
            </a:r>
            <a:r>
              <a:rPr lang="en-US" baseline="0" dirty="0"/>
              <a:t>A racial disparity continues to exist among UYEH, which warrants more effort to address.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28% of youth surveyed</a:t>
            </a:r>
            <a:r>
              <a:rPr lang="en-US" baseline="0" dirty="0"/>
              <a:t> identified as LGBTQ+, compared to 9.5% in the general population of young people ages 13-17 (</a:t>
            </a:r>
            <a:r>
              <a:rPr lang="en-US" baseline="0" dirty="0" err="1"/>
              <a:t>Conron</a:t>
            </a:r>
            <a:r>
              <a:rPr lang="en-US" baseline="0" dirty="0"/>
              <a:t>, 2020). This overrepresentation is consistent with national surveys showing up to 40% of youth experiencing homelessness identify as LGBTQ+ (</a:t>
            </a:r>
            <a:r>
              <a:rPr lang="en-US" baseline="0" dirty="0" err="1"/>
              <a:t>Durso</a:t>
            </a:r>
            <a:r>
              <a:rPr lang="en-US" baseline="0" dirty="0"/>
              <a:t> &amp; Gates, 2012).</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One unexpected finding was that 55% of UYEH reported being in school, which is a 17-percentage point increase from the 2018 count.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Of the young people who reported having children, 69% reported that their children were currently living with them. </a:t>
            </a:r>
            <a:r>
              <a:rPr lang="en-US" sz="1200" kern="1200" dirty="0">
                <a:solidFill>
                  <a:schemeClr val="tx1"/>
                </a:solidFill>
                <a:effectLst/>
                <a:latin typeface="+mn-lt"/>
                <a:ea typeface="+mn-ea"/>
                <a:cs typeface="+mn-cs"/>
              </a:rPr>
              <a:t>This increase in the number of UYEH that have their children living with them is important to note; UYEH are staying connected with their children and this should be celebrated and supported through the prioritization of safe and affordable housing for young families. </a:t>
            </a:r>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5</a:t>
            </a:fld>
            <a:endParaRPr lang="en-US" dirty="0"/>
          </a:p>
        </p:txBody>
      </p:sp>
      <p:sp>
        <p:nvSpPr>
          <p:cNvPr id="5" name="Header Placeholder 4"/>
          <p:cNvSpPr>
            <a:spLocks noGrp="1"/>
          </p:cNvSpPr>
          <p:nvPr>
            <p:ph type="hdr" sz="quarter" idx="11"/>
          </p:nvPr>
        </p:nvSpPr>
        <p:spPr/>
        <p:txBody>
          <a:bodyPr/>
          <a:lstStyle/>
          <a:p>
            <a:r>
              <a:rPr lang="en-US"/>
              <a:t>Youth REACH MD 2018 Preliminary Findings</a:t>
            </a:r>
            <a:endParaRPr lang="en-US" dirty="0"/>
          </a:p>
        </p:txBody>
      </p:sp>
      <p:sp>
        <p:nvSpPr>
          <p:cNvPr id="6" name="Date Placeholder 5"/>
          <p:cNvSpPr>
            <a:spLocks noGrp="1"/>
          </p:cNvSpPr>
          <p:nvPr>
            <p:ph type="dt" idx="12"/>
          </p:nvPr>
        </p:nvSpPr>
        <p:spPr/>
        <p:txBody>
          <a:bodyPr/>
          <a:lstStyle/>
          <a:p>
            <a:r>
              <a:rPr lang="en-US"/>
              <a:t>10/23/2018</a:t>
            </a:r>
            <a:endParaRPr lang="en-US" dirty="0"/>
          </a:p>
        </p:txBody>
      </p:sp>
    </p:spTree>
    <p:extLst>
      <p:ext uri="{BB962C8B-B14F-4D97-AF65-F5344CB8AC3E}">
        <p14:creationId xmlns:p14="http://schemas.microsoft.com/office/powerpoint/2010/main" val="1522677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Responses to the survey questions regarding the youth’s relationship with their parent, guardian, or foster parent demonstrated the complexity of this issue for UYEH. For this population, parents may not always be completely absent from a youth’s life. They may have some connection with their parent or guardian while still effectively living on their own because of the potentially unstable or conflicted nature of the relationship.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compensate for this, y</a:t>
            </a:r>
            <a:r>
              <a:rPr lang="en-US" sz="1200" i="0" kern="1200" dirty="0">
                <a:solidFill>
                  <a:schemeClr val="tx1"/>
                </a:solidFill>
                <a:effectLst/>
                <a:latin typeface="+mn-lt"/>
                <a:ea typeface="+mn-ea"/>
                <a:cs typeface="+mn-cs"/>
              </a:rPr>
              <a:t>outh who answered “yes” to the question, “Are you currently living with your parent/guardian/foster parent?” were counted as accompanied by their parent (and therefore not counted in the 754 youth that met the Youth REACH definition) unless they indicated reasons for not living with their parent or guardian that indicated instability in the relationship and living situation.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Arguing or fighting with their parent, guardian, or foster parent was the most commonly reported reason for UYEH no longer living with their parent, guardian, or foster parent (38%).</a:t>
            </a:r>
            <a:endParaRPr lang="en-US" b="1" dirty="0"/>
          </a:p>
          <a:p>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7</a:t>
            </a:fld>
            <a:endParaRPr lang="en-US" dirty="0"/>
          </a:p>
        </p:txBody>
      </p:sp>
      <p:sp>
        <p:nvSpPr>
          <p:cNvPr id="5" name="Header Placeholder 4"/>
          <p:cNvSpPr>
            <a:spLocks noGrp="1"/>
          </p:cNvSpPr>
          <p:nvPr>
            <p:ph type="hdr" sz="quarter" idx="11"/>
          </p:nvPr>
        </p:nvSpPr>
        <p:spPr/>
        <p:txBody>
          <a:bodyPr/>
          <a:lstStyle/>
          <a:p>
            <a:r>
              <a:rPr lang="en-US" dirty="0"/>
              <a:t>Youth REACH MD 2017 Preliminary Findings</a:t>
            </a:r>
          </a:p>
        </p:txBody>
      </p:sp>
      <p:sp>
        <p:nvSpPr>
          <p:cNvPr id="6" name="Date Placeholder 5"/>
          <p:cNvSpPr>
            <a:spLocks noGrp="1"/>
          </p:cNvSpPr>
          <p:nvPr>
            <p:ph type="dt" idx="12"/>
          </p:nvPr>
        </p:nvSpPr>
        <p:spPr/>
        <p:txBody>
          <a:bodyPr/>
          <a:lstStyle/>
          <a:p>
            <a:r>
              <a:rPr lang="en-US" dirty="0"/>
              <a:t>9/13/2017</a:t>
            </a:r>
          </a:p>
        </p:txBody>
      </p:sp>
    </p:spTree>
    <p:extLst>
      <p:ext uri="{BB962C8B-B14F-4D97-AF65-F5344CB8AC3E}">
        <p14:creationId xmlns:p14="http://schemas.microsoft.com/office/powerpoint/2010/main" val="2384239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UYEH were asked where they stayed the night before the survey and all the places they had stayed in the last two months, the most frequently reported responses for both questions was “staying with friends” (21% last night, 48% in the last two months) followed by “staying</a:t>
            </a:r>
            <a:r>
              <a:rPr lang="en-US" sz="1200" kern="1200" baseline="0" dirty="0">
                <a:solidFill>
                  <a:schemeClr val="tx1"/>
                </a:solidFill>
                <a:effectLst/>
                <a:latin typeface="+mn-lt"/>
                <a:ea typeface="+mn-ea"/>
                <a:cs typeface="+mn-cs"/>
              </a:rPr>
              <a:t> with non-immediate family” (19% last night, 29% in the last two months)</a:t>
            </a:r>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finding aligns with findings that a majority of youth experiencing homelessness are more likely to be “couch-surfing,” or moving among homes of friends and relatives for short periods of time</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Petry</a:t>
            </a:r>
            <a:r>
              <a:rPr lang="en-US" sz="1200" b="0" i="0" kern="1200" dirty="0">
                <a:solidFill>
                  <a:schemeClr val="tx1"/>
                </a:solidFill>
                <a:effectLst/>
                <a:latin typeface="+mn-lt"/>
                <a:ea typeface="+mn-ea"/>
                <a:cs typeface="+mn-cs"/>
              </a:rPr>
              <a:t>, Hill, Milburn, &amp; Rice, 2022)</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8</a:t>
            </a:fld>
            <a:endParaRPr lang="en-US" dirty="0"/>
          </a:p>
        </p:txBody>
      </p:sp>
      <p:sp>
        <p:nvSpPr>
          <p:cNvPr id="5" name="Header Placeholder 4"/>
          <p:cNvSpPr>
            <a:spLocks noGrp="1"/>
          </p:cNvSpPr>
          <p:nvPr>
            <p:ph type="hdr" sz="quarter" idx="11"/>
          </p:nvPr>
        </p:nvSpPr>
        <p:spPr/>
        <p:txBody>
          <a:bodyPr/>
          <a:lstStyle/>
          <a:p>
            <a:r>
              <a:rPr lang="en-US"/>
              <a:t>Youth REACH MD 2018 Preliminary Findings</a:t>
            </a:r>
            <a:endParaRPr lang="en-US" dirty="0"/>
          </a:p>
        </p:txBody>
      </p:sp>
      <p:sp>
        <p:nvSpPr>
          <p:cNvPr id="6" name="Date Placeholder 5"/>
          <p:cNvSpPr>
            <a:spLocks noGrp="1"/>
          </p:cNvSpPr>
          <p:nvPr>
            <p:ph type="dt" idx="12"/>
          </p:nvPr>
        </p:nvSpPr>
        <p:spPr/>
        <p:txBody>
          <a:bodyPr/>
          <a:lstStyle/>
          <a:p>
            <a:r>
              <a:rPr lang="en-US"/>
              <a:t>10/23/2018</a:t>
            </a:r>
            <a:endParaRPr lang="en-US" dirty="0"/>
          </a:p>
        </p:txBody>
      </p:sp>
    </p:spTree>
    <p:extLst>
      <p:ext uri="{BB962C8B-B14F-4D97-AF65-F5344CB8AC3E}">
        <p14:creationId xmlns:p14="http://schemas.microsoft.com/office/powerpoint/2010/main" val="1916885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latin typeface="+mn-lt"/>
                <a:ea typeface="+mn-ea"/>
                <a:cs typeface="+mn-cs"/>
              </a:rPr>
              <a:t>The most frequently reported sources of income were from </a:t>
            </a:r>
            <a:r>
              <a:rPr lang="en-US" sz="1200" b="1" i="0" kern="1200" dirty="0">
                <a:solidFill>
                  <a:schemeClr val="tx1"/>
                </a:solidFill>
                <a:effectLst/>
                <a:latin typeface="+mn-lt"/>
                <a:ea typeface="+mn-ea"/>
                <a:cs typeface="+mn-cs"/>
              </a:rPr>
              <a:t>part-time employment (35%), money from family or friends (23%), and full-time employment 18%).</a:t>
            </a:r>
            <a:r>
              <a:rPr lang="en-US" sz="1200" i="0" kern="1200" dirty="0">
                <a:solidFill>
                  <a:schemeClr val="tx1"/>
                </a:solidFill>
                <a:effectLst/>
                <a:latin typeface="+mn-lt"/>
                <a:ea typeface="+mn-ea"/>
                <a:cs typeface="+mn-cs"/>
              </a:rPr>
              <a:t> Out of the 716 UYEH that answered this question, 431 UYEH indicated that they were employed through full-time, part-time, or self-employed work. This suggests that 60% of the UYEH are supporting themselves through employment. </a:t>
            </a:r>
            <a:endParaRPr lang="en-US" i="0" dirty="0"/>
          </a:p>
        </p:txBody>
      </p:sp>
      <p:sp>
        <p:nvSpPr>
          <p:cNvPr id="4" name="Slide Number Placeholder 3"/>
          <p:cNvSpPr>
            <a:spLocks noGrp="1"/>
          </p:cNvSpPr>
          <p:nvPr>
            <p:ph type="sldNum" sz="quarter" idx="10"/>
          </p:nvPr>
        </p:nvSpPr>
        <p:spPr/>
        <p:txBody>
          <a:bodyPr/>
          <a:lstStyle/>
          <a:p>
            <a:fld id="{134C525F-2B6D-412E-8A30-75D63AC1A256}" type="slidenum">
              <a:rPr lang="en-US" smtClean="0"/>
              <a:t>9</a:t>
            </a:fld>
            <a:endParaRPr lang="en-US" dirty="0"/>
          </a:p>
        </p:txBody>
      </p:sp>
      <p:sp>
        <p:nvSpPr>
          <p:cNvPr id="5" name="Header Placeholder 4"/>
          <p:cNvSpPr>
            <a:spLocks noGrp="1"/>
          </p:cNvSpPr>
          <p:nvPr>
            <p:ph type="hdr" sz="quarter" idx="11"/>
          </p:nvPr>
        </p:nvSpPr>
        <p:spPr/>
        <p:txBody>
          <a:bodyPr/>
          <a:lstStyle/>
          <a:p>
            <a:r>
              <a:rPr lang="en-US"/>
              <a:t>Youth REACH MD 2018 Preliminary Findings</a:t>
            </a:r>
            <a:endParaRPr lang="en-US" dirty="0"/>
          </a:p>
        </p:txBody>
      </p:sp>
      <p:sp>
        <p:nvSpPr>
          <p:cNvPr id="6" name="Date Placeholder 5"/>
          <p:cNvSpPr>
            <a:spLocks noGrp="1"/>
          </p:cNvSpPr>
          <p:nvPr>
            <p:ph type="dt" idx="12"/>
          </p:nvPr>
        </p:nvSpPr>
        <p:spPr/>
        <p:txBody>
          <a:bodyPr/>
          <a:lstStyle/>
          <a:p>
            <a:r>
              <a:rPr lang="en-US"/>
              <a:t>10/23/2018</a:t>
            </a:r>
            <a:endParaRPr lang="en-US" dirty="0"/>
          </a:p>
        </p:txBody>
      </p:sp>
    </p:spTree>
    <p:extLst>
      <p:ext uri="{BB962C8B-B14F-4D97-AF65-F5344CB8AC3E}">
        <p14:creationId xmlns:p14="http://schemas.microsoft.com/office/powerpoint/2010/main" val="3794379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Youth also reported significant instability in their current living situation. Over half (54%) of youth reported</a:t>
            </a:r>
            <a:r>
              <a:rPr lang="en-US" sz="1200" b="1" kern="1200" dirty="0">
                <a:solidFill>
                  <a:schemeClr val="tx1"/>
                </a:solidFill>
                <a:effectLst/>
                <a:latin typeface="+mn-lt"/>
                <a:ea typeface="+mn-ea"/>
                <a:cs typeface="+mn-cs"/>
              </a:rPr>
              <a:t> not knowing how long they could stay at the place they stayed last night,</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believing that they could stay no longer than a week or two,</a:t>
            </a:r>
            <a:r>
              <a:rPr lang="en-US" sz="1200" b="1" kern="1200" baseline="0" dirty="0">
                <a:solidFill>
                  <a:schemeClr val="tx1"/>
                </a:solidFill>
                <a:effectLst/>
                <a:latin typeface="+mn-lt"/>
                <a:ea typeface="+mn-ea"/>
                <a:cs typeface="+mn-cs"/>
              </a:rPr>
              <a:t> or no longer being able to stay there and having already left.</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Youth also reported frequent re-location. </a:t>
            </a:r>
            <a:r>
              <a:rPr lang="en-US" sz="1200" b="0" kern="1200" dirty="0">
                <a:solidFill>
                  <a:schemeClr val="tx1"/>
                </a:solidFill>
                <a:effectLst/>
                <a:latin typeface="+mn-lt"/>
                <a:ea typeface="+mn-ea"/>
                <a:cs typeface="+mn-cs"/>
              </a:rPr>
              <a:t>40% of youth reported that they had</a:t>
            </a:r>
            <a:r>
              <a:rPr lang="en-US" sz="1200" b="0" kern="1200" baseline="0" dirty="0">
                <a:solidFill>
                  <a:schemeClr val="tx1"/>
                </a:solidFill>
                <a:effectLst/>
                <a:latin typeface="+mn-lt"/>
                <a:ea typeface="+mn-ea"/>
                <a:cs typeface="+mn-cs"/>
              </a:rPr>
              <a:t> been staying at their current location for less than a month, and s</a:t>
            </a:r>
            <a:r>
              <a:rPr lang="en-US" sz="1200" b="1" kern="1200" dirty="0">
                <a:solidFill>
                  <a:schemeClr val="tx1"/>
                </a:solidFill>
                <a:effectLst/>
                <a:latin typeface="+mn-lt"/>
                <a:ea typeface="+mn-ea"/>
                <a:cs typeface="+mn-cs"/>
              </a:rPr>
              <a:t>ixty-one percent (61%) of UYEH reported living at two or more places within the past two months.</a:t>
            </a:r>
            <a:endParaRPr lang="en-US" b="1" dirty="0"/>
          </a:p>
          <a:p>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10</a:t>
            </a:fld>
            <a:endParaRPr lang="en-US" dirty="0"/>
          </a:p>
        </p:txBody>
      </p:sp>
      <p:sp>
        <p:nvSpPr>
          <p:cNvPr id="5" name="Header Placeholder 4"/>
          <p:cNvSpPr>
            <a:spLocks noGrp="1"/>
          </p:cNvSpPr>
          <p:nvPr>
            <p:ph type="hdr" sz="quarter" idx="11"/>
          </p:nvPr>
        </p:nvSpPr>
        <p:spPr/>
        <p:txBody>
          <a:bodyPr/>
          <a:lstStyle/>
          <a:p>
            <a:r>
              <a:rPr lang="en-US"/>
              <a:t>Youth REACH MD 2018 Preliminary Findings</a:t>
            </a:r>
            <a:endParaRPr lang="en-US" dirty="0"/>
          </a:p>
        </p:txBody>
      </p:sp>
      <p:sp>
        <p:nvSpPr>
          <p:cNvPr id="6" name="Date Placeholder 5"/>
          <p:cNvSpPr>
            <a:spLocks noGrp="1"/>
          </p:cNvSpPr>
          <p:nvPr>
            <p:ph type="dt" idx="12"/>
          </p:nvPr>
        </p:nvSpPr>
        <p:spPr/>
        <p:txBody>
          <a:bodyPr/>
          <a:lstStyle/>
          <a:p>
            <a:r>
              <a:rPr lang="en-US"/>
              <a:t>10/23/2018</a:t>
            </a:r>
            <a:endParaRPr lang="en-US" dirty="0"/>
          </a:p>
        </p:txBody>
      </p:sp>
    </p:spTree>
    <p:extLst>
      <p:ext uri="{BB962C8B-B14F-4D97-AF65-F5344CB8AC3E}">
        <p14:creationId xmlns:p14="http://schemas.microsoft.com/office/powerpoint/2010/main" val="3627599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Youth reported a variety of life experiences and public system involvement that may have impacted their ability to obtain housing or employment. Among these experiences, 23% of UYEH reported having stayed in </a:t>
            </a:r>
            <a:r>
              <a:rPr lang="en-US" sz="1200" b="1" kern="1200" dirty="0">
                <a:solidFill>
                  <a:schemeClr val="tx1"/>
                </a:solidFill>
                <a:effectLst/>
                <a:latin typeface="+mn-lt"/>
                <a:ea typeface="+mn-ea"/>
                <a:cs typeface="+mn-cs"/>
              </a:rPr>
              <a:t>residential treatment, group homes, or live-in health care facilities.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Of the 18% of UYEH who had spent time in the foster care system, 31% reported leaving foster care between the ages of 16 and 18 years old, and an additional 24% reported leaving foster care after the age of 18.</a:t>
            </a:r>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13</a:t>
            </a:fld>
            <a:endParaRPr lang="en-US" dirty="0"/>
          </a:p>
        </p:txBody>
      </p:sp>
      <p:sp>
        <p:nvSpPr>
          <p:cNvPr id="5" name="Header Placeholder 4"/>
          <p:cNvSpPr>
            <a:spLocks noGrp="1"/>
          </p:cNvSpPr>
          <p:nvPr>
            <p:ph type="hdr" sz="quarter" idx="11"/>
          </p:nvPr>
        </p:nvSpPr>
        <p:spPr/>
        <p:txBody>
          <a:bodyPr/>
          <a:lstStyle/>
          <a:p>
            <a:r>
              <a:rPr lang="en-US"/>
              <a:t>Youth REACH MD 2018 Preliminary Findings</a:t>
            </a:r>
            <a:endParaRPr lang="en-US" dirty="0"/>
          </a:p>
        </p:txBody>
      </p:sp>
      <p:sp>
        <p:nvSpPr>
          <p:cNvPr id="6" name="Date Placeholder 5"/>
          <p:cNvSpPr>
            <a:spLocks noGrp="1"/>
          </p:cNvSpPr>
          <p:nvPr>
            <p:ph type="dt" idx="12"/>
          </p:nvPr>
        </p:nvSpPr>
        <p:spPr/>
        <p:txBody>
          <a:bodyPr/>
          <a:lstStyle/>
          <a:p>
            <a:r>
              <a:rPr lang="en-US"/>
              <a:t>10/23/2018</a:t>
            </a:r>
            <a:endParaRPr lang="en-US" dirty="0"/>
          </a:p>
        </p:txBody>
      </p:sp>
    </p:spTree>
    <p:extLst>
      <p:ext uri="{BB962C8B-B14F-4D97-AF65-F5344CB8AC3E}">
        <p14:creationId xmlns:p14="http://schemas.microsoft.com/office/powerpoint/2010/main" val="248970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in the prior Youth Counts, there was little overlap between youth surveyed and youth recorded in the HMIS data. </a:t>
            </a:r>
            <a:r>
              <a:rPr lang="en-US" sz="1200" b="1" kern="1200" dirty="0">
                <a:solidFill>
                  <a:schemeClr val="tx1"/>
                </a:solidFill>
                <a:effectLst/>
                <a:latin typeface="+mn-lt"/>
                <a:ea typeface="+mn-ea"/>
                <a:cs typeface="+mn-cs"/>
              </a:rPr>
              <a:t>Only 6.23% of UYEH surveyed in 2022 were also in the CoCs’ HMIS system</a:t>
            </a:r>
            <a:r>
              <a:rPr lang="en-US" sz="1200" kern="1200" dirty="0">
                <a:solidFill>
                  <a:schemeClr val="tx1"/>
                </a:solidFill>
                <a:effectLst/>
                <a:latin typeface="+mn-lt"/>
                <a:ea typeface="+mn-ea"/>
                <a:cs typeface="+mn-cs"/>
              </a:rPr>
              <a:t>. It is important to keep in mind that this percentage represents a lower bound, as youth do sometimes use pseudonyms when completing the surveys, which prevents matching their survey responses to their HMIS records. Despite this limitation, the lack of overlap between the Youth Count survey and HMIS data shows that there is a distinct population of UYEH who are not connected with the homeless service system.</a:t>
            </a:r>
            <a:r>
              <a:rPr lang="en-US" sz="1200" b="1"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14</a:t>
            </a:fld>
            <a:endParaRPr lang="en-US" dirty="0"/>
          </a:p>
        </p:txBody>
      </p:sp>
      <p:sp>
        <p:nvSpPr>
          <p:cNvPr id="5" name="Header Placeholder 4"/>
          <p:cNvSpPr>
            <a:spLocks noGrp="1"/>
          </p:cNvSpPr>
          <p:nvPr>
            <p:ph type="hdr" sz="quarter" idx="11"/>
          </p:nvPr>
        </p:nvSpPr>
        <p:spPr/>
        <p:txBody>
          <a:bodyPr/>
          <a:lstStyle/>
          <a:p>
            <a:r>
              <a:rPr lang="en-US" dirty="0"/>
              <a:t>Youth REACH MD 2017 Preliminary Findings</a:t>
            </a:r>
          </a:p>
        </p:txBody>
      </p:sp>
      <p:sp>
        <p:nvSpPr>
          <p:cNvPr id="6" name="Date Placeholder 5"/>
          <p:cNvSpPr>
            <a:spLocks noGrp="1"/>
          </p:cNvSpPr>
          <p:nvPr>
            <p:ph type="dt" idx="12"/>
          </p:nvPr>
        </p:nvSpPr>
        <p:spPr/>
        <p:txBody>
          <a:bodyPr/>
          <a:lstStyle/>
          <a:p>
            <a:r>
              <a:rPr lang="en-US" dirty="0"/>
              <a:t>9/13/2017</a:t>
            </a:r>
          </a:p>
        </p:txBody>
      </p:sp>
    </p:spTree>
    <p:extLst>
      <p:ext uri="{BB962C8B-B14F-4D97-AF65-F5344CB8AC3E}">
        <p14:creationId xmlns:p14="http://schemas.microsoft.com/office/powerpoint/2010/main" val="4046306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22% percent of UYEH reported not trying to get help in the past year,</a:t>
            </a:r>
            <a:r>
              <a:rPr lang="en-US" sz="1200" kern="1200" baseline="0" dirty="0">
                <a:solidFill>
                  <a:schemeClr val="tx1"/>
                </a:solidFill>
                <a:effectLst/>
                <a:latin typeface="+mn-lt"/>
                <a:ea typeface="+mn-ea"/>
                <a:cs typeface="+mn-cs"/>
              </a:rPr>
              <a:t> and o</a:t>
            </a:r>
            <a:r>
              <a:rPr lang="en-US" dirty="0"/>
              <a:t>nly 8% of youth reported receiving all the help they needed,</a:t>
            </a:r>
            <a:r>
              <a:rPr lang="en-US" baseline="0" dirty="0"/>
              <a:t> which brings us 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Barriers reported by youth</a:t>
            </a:r>
            <a:endParaRPr lang="en-US" dirty="0"/>
          </a:p>
        </p:txBody>
      </p:sp>
      <p:sp>
        <p:nvSpPr>
          <p:cNvPr id="4" name="Slide Number Placeholder 3"/>
          <p:cNvSpPr>
            <a:spLocks noGrp="1"/>
          </p:cNvSpPr>
          <p:nvPr>
            <p:ph type="sldNum" sz="quarter" idx="10"/>
          </p:nvPr>
        </p:nvSpPr>
        <p:spPr/>
        <p:txBody>
          <a:bodyPr/>
          <a:lstStyle/>
          <a:p>
            <a:fld id="{134C525F-2B6D-412E-8A30-75D63AC1A256}" type="slidenum">
              <a:rPr lang="en-US" smtClean="0"/>
              <a:t>15</a:t>
            </a:fld>
            <a:endParaRPr lang="en-US" dirty="0"/>
          </a:p>
        </p:txBody>
      </p:sp>
      <p:sp>
        <p:nvSpPr>
          <p:cNvPr id="5" name="Header Placeholder 4"/>
          <p:cNvSpPr>
            <a:spLocks noGrp="1"/>
          </p:cNvSpPr>
          <p:nvPr>
            <p:ph type="hdr" sz="quarter" idx="11"/>
          </p:nvPr>
        </p:nvSpPr>
        <p:spPr/>
        <p:txBody>
          <a:bodyPr/>
          <a:lstStyle/>
          <a:p>
            <a:r>
              <a:rPr lang="en-US" dirty="0"/>
              <a:t>Youth REACH MD 2017 Preliminary Findings</a:t>
            </a:r>
          </a:p>
        </p:txBody>
      </p:sp>
      <p:sp>
        <p:nvSpPr>
          <p:cNvPr id="6" name="Date Placeholder 5"/>
          <p:cNvSpPr>
            <a:spLocks noGrp="1"/>
          </p:cNvSpPr>
          <p:nvPr>
            <p:ph type="dt" idx="12"/>
          </p:nvPr>
        </p:nvSpPr>
        <p:spPr/>
        <p:txBody>
          <a:bodyPr/>
          <a:lstStyle/>
          <a:p>
            <a:r>
              <a:rPr lang="en-US" dirty="0"/>
              <a:t>9/13/2017</a:t>
            </a:r>
          </a:p>
        </p:txBody>
      </p:sp>
    </p:spTree>
    <p:extLst>
      <p:ext uri="{BB962C8B-B14F-4D97-AF65-F5344CB8AC3E}">
        <p14:creationId xmlns:p14="http://schemas.microsoft.com/office/powerpoint/2010/main" val="8501445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6A0F-5714-05D3-CD46-7409A4DD00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202713-8162-A233-C6E5-36D9D5F3CAB7}"/>
              </a:ext>
            </a:extLst>
          </p:cNvPr>
          <p:cNvSpPr>
            <a:spLocks noGrp="1"/>
          </p:cNvSpPr>
          <p:nvPr>
            <p:ph type="subTitle" idx="1"/>
          </p:nvPr>
        </p:nvSpPr>
        <p:spPr>
          <a:xfrm>
            <a:off x="1524000" y="3598070"/>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05F7FD-B6A7-BCC7-13EA-7A0A123693DA}"/>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71D3E53B-B4BE-82EA-9F2E-D5FC7E5167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7D97F2-BB3B-DE05-4924-F1CBA9800434}"/>
              </a:ext>
            </a:extLst>
          </p:cNvPr>
          <p:cNvSpPr>
            <a:spLocks noGrp="1"/>
          </p:cNvSpPr>
          <p:nvPr>
            <p:ph type="sldNum" sz="quarter" idx="12"/>
          </p:nvPr>
        </p:nvSpPr>
        <p:spPr/>
        <p:txBody>
          <a:bodyPr/>
          <a:lstStyle/>
          <a:p>
            <a:fld id="{CFAF82FC-3C68-4BA5-99DC-AF5288A69CF4}" type="slidenum">
              <a:rPr lang="en-US" smtClean="0"/>
              <a:t>‹#›</a:t>
            </a:fld>
            <a:endParaRPr lang="en-US"/>
          </a:p>
        </p:txBody>
      </p:sp>
      <p:sp>
        <p:nvSpPr>
          <p:cNvPr id="8" name="Diagonal Stripe 7">
            <a:extLst>
              <a:ext uri="{FF2B5EF4-FFF2-40B4-BE49-F238E27FC236}">
                <a16:creationId xmlns:a16="http://schemas.microsoft.com/office/drawing/2014/main" id="{A6BC45B9-F03F-E4D1-D9EE-0F7CA3DD18A7}"/>
              </a:ext>
            </a:extLst>
          </p:cNvPr>
          <p:cNvSpPr/>
          <p:nvPr userDrawn="1"/>
        </p:nvSpPr>
        <p:spPr>
          <a:xfrm rot="16200000">
            <a:off x="-276045" y="3856007"/>
            <a:ext cx="3278038" cy="2725947"/>
          </a:xfrm>
          <a:prstGeom prst="diagStripe">
            <a:avLst/>
          </a:prstGeom>
          <a:solidFill>
            <a:srgbClr val="C61F26"/>
          </a:solidFill>
          <a:ln>
            <a:solidFill>
              <a:srgbClr val="C61F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descr="A logo with hands and a puzzle&#10;&#10;Description automatically generated">
            <a:extLst>
              <a:ext uri="{FF2B5EF4-FFF2-40B4-BE49-F238E27FC236}">
                <a16:creationId xmlns:a16="http://schemas.microsoft.com/office/drawing/2014/main" id="{477BBD45-C837-D647-A175-4947C87ED6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50902" y="5218980"/>
            <a:ext cx="1598762" cy="1598762"/>
          </a:xfrm>
          <a:prstGeom prst="rect">
            <a:avLst/>
          </a:prstGeom>
        </p:spPr>
      </p:pic>
      <p:sp>
        <p:nvSpPr>
          <p:cNvPr id="9" name="Diagonal Stripe 8">
            <a:extLst>
              <a:ext uri="{FF2B5EF4-FFF2-40B4-BE49-F238E27FC236}">
                <a16:creationId xmlns:a16="http://schemas.microsoft.com/office/drawing/2014/main" id="{17AE8E1E-346E-ECF0-22A2-F1593F3523CB}"/>
              </a:ext>
            </a:extLst>
          </p:cNvPr>
          <p:cNvSpPr/>
          <p:nvPr userDrawn="1"/>
        </p:nvSpPr>
        <p:spPr>
          <a:xfrm rot="5400000">
            <a:off x="10223737" y="283236"/>
            <a:ext cx="2251497" cy="1685026"/>
          </a:xfrm>
          <a:prstGeom prst="diagStripe">
            <a:avLst/>
          </a:prstGeom>
          <a:solidFill>
            <a:srgbClr val="EDD42F"/>
          </a:solidFill>
          <a:ln>
            <a:solidFill>
              <a:srgbClr val="C61F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1" name="Straight Connector 10">
            <a:extLst>
              <a:ext uri="{FF2B5EF4-FFF2-40B4-BE49-F238E27FC236}">
                <a16:creationId xmlns:a16="http://schemas.microsoft.com/office/drawing/2014/main" id="{2DBA6076-D9C0-5D4C-5D06-351F0FC00098}"/>
              </a:ext>
            </a:extLst>
          </p:cNvPr>
          <p:cNvCxnSpPr>
            <a:cxnSpLocks/>
          </p:cNvCxnSpPr>
          <p:nvPr userDrawn="1"/>
        </p:nvCxnSpPr>
        <p:spPr>
          <a:xfrm>
            <a:off x="0" y="3278038"/>
            <a:ext cx="2977551" cy="3579962"/>
          </a:xfrm>
          <a:prstGeom prst="line">
            <a:avLst/>
          </a:prstGeom>
          <a:ln>
            <a:solidFill>
              <a:srgbClr val="C61F26"/>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6DCE478-E899-FB20-BD7D-C4FAD52B94E7}"/>
              </a:ext>
            </a:extLst>
          </p:cNvPr>
          <p:cNvCxnSpPr/>
          <p:nvPr userDrawn="1"/>
        </p:nvCxnSpPr>
        <p:spPr>
          <a:xfrm>
            <a:off x="10308566" y="0"/>
            <a:ext cx="1883434" cy="2495552"/>
          </a:xfrm>
          <a:prstGeom prst="line">
            <a:avLst/>
          </a:prstGeom>
          <a:ln>
            <a:solidFill>
              <a:srgbClr val="EDD42F"/>
            </a:solidFill>
          </a:ln>
        </p:spPr>
        <p:style>
          <a:lnRef idx="2">
            <a:schemeClr val="accent1"/>
          </a:lnRef>
          <a:fillRef idx="0">
            <a:schemeClr val="accent1"/>
          </a:fillRef>
          <a:effectRef idx="1">
            <a:schemeClr val="accent1"/>
          </a:effectRef>
          <a:fontRef idx="minor">
            <a:schemeClr val="tx1"/>
          </a:fontRef>
        </p:style>
      </p:cxnSp>
      <p:sp>
        <p:nvSpPr>
          <p:cNvPr id="17" name="Diagonal Stripe 16">
            <a:extLst>
              <a:ext uri="{FF2B5EF4-FFF2-40B4-BE49-F238E27FC236}">
                <a16:creationId xmlns:a16="http://schemas.microsoft.com/office/drawing/2014/main" id="{5E6ED818-B358-A330-45E1-81B9F1B98C71}"/>
              </a:ext>
            </a:extLst>
          </p:cNvPr>
          <p:cNvSpPr/>
          <p:nvPr userDrawn="1"/>
        </p:nvSpPr>
        <p:spPr>
          <a:xfrm rot="5400000">
            <a:off x="8714116" y="441026"/>
            <a:ext cx="3907766" cy="3025717"/>
          </a:xfrm>
          <a:prstGeom prst="diagStripe">
            <a:avLst/>
          </a:prstGeom>
          <a:solidFill>
            <a:srgbClr val="EDD42F">
              <a:alpha val="1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Diagonal Stripe 17">
            <a:extLst>
              <a:ext uri="{FF2B5EF4-FFF2-40B4-BE49-F238E27FC236}">
                <a16:creationId xmlns:a16="http://schemas.microsoft.com/office/drawing/2014/main" id="{DEA2BE6F-A572-F66F-85AD-8BDEB360366B}"/>
              </a:ext>
            </a:extLst>
          </p:cNvPr>
          <p:cNvSpPr/>
          <p:nvPr userDrawn="1"/>
        </p:nvSpPr>
        <p:spPr>
          <a:xfrm rot="5400000">
            <a:off x="11211719" y="142081"/>
            <a:ext cx="1122362" cy="838201"/>
          </a:xfrm>
          <a:prstGeom prst="diagStripe">
            <a:avLst/>
          </a:prstGeom>
          <a:solidFill>
            <a:srgbClr val="EDD42F">
              <a:alpha val="1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20" name="Straight Connector 19">
            <a:extLst>
              <a:ext uri="{FF2B5EF4-FFF2-40B4-BE49-F238E27FC236}">
                <a16:creationId xmlns:a16="http://schemas.microsoft.com/office/drawing/2014/main" id="{CA36348A-63C5-CAFF-6375-0EC047B3EA80}"/>
              </a:ext>
            </a:extLst>
          </p:cNvPr>
          <p:cNvCxnSpPr/>
          <p:nvPr userDrawn="1"/>
        </p:nvCxnSpPr>
        <p:spPr>
          <a:xfrm>
            <a:off x="0" y="4177553"/>
            <a:ext cx="2209800" cy="2680447"/>
          </a:xfrm>
          <a:prstGeom prst="line">
            <a:avLst/>
          </a:prstGeom>
        </p:spPr>
        <p:style>
          <a:lnRef idx="2">
            <a:schemeClr val="dk1"/>
          </a:lnRef>
          <a:fillRef idx="0">
            <a:schemeClr val="dk1"/>
          </a:fillRef>
          <a:effectRef idx="1">
            <a:schemeClr val="dk1"/>
          </a:effectRef>
          <a:fontRef idx="minor">
            <a:schemeClr val="tx1"/>
          </a:fontRef>
        </p:style>
      </p:cxnSp>
      <p:sp>
        <p:nvSpPr>
          <p:cNvPr id="22" name="Diagonal Stripe 21">
            <a:extLst>
              <a:ext uri="{FF2B5EF4-FFF2-40B4-BE49-F238E27FC236}">
                <a16:creationId xmlns:a16="http://schemas.microsoft.com/office/drawing/2014/main" id="{40BE3177-1644-7185-3AB0-AD9D7F5D9D3C}"/>
              </a:ext>
            </a:extLst>
          </p:cNvPr>
          <p:cNvSpPr/>
          <p:nvPr userDrawn="1"/>
        </p:nvSpPr>
        <p:spPr>
          <a:xfrm rot="10800000">
            <a:off x="6571128" y="5432611"/>
            <a:ext cx="5620869" cy="1425387"/>
          </a:xfrm>
          <a:prstGeom prst="diagStripe">
            <a:avLst>
              <a:gd name="adj" fmla="val 0"/>
            </a:avLst>
          </a:prstGeom>
          <a:solidFill>
            <a:srgbClr val="C61F26">
              <a:alpha val="2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3676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B6405-F166-BCF2-9426-E35943690AD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381973-E4B1-C3A8-3664-AC8F08DA79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3EAA0B-1FA8-F60E-2FDB-91F8EF134B01}"/>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31315C18-DE97-985A-A5E6-28AC88A2AA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4F5DA9-04CC-A8A6-983B-89987199F632}"/>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1756360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3FD23B-D0F2-1A05-734D-6315E159D48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FA46E1-46C6-3480-0B62-DBBF7934A1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72EB9-C2DE-E334-1008-77A299E80369}"/>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59EF2F29-ABA7-30C3-1515-362818D07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7C0CC-4AE7-C793-9AE5-38EBA5C82BF8}"/>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3968615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3F6A6-51B2-6081-2EE2-2ACB5FF2E7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4B4992-8B4F-1E3B-54AE-BBDC27A955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79805A-2E02-993E-6F18-CF48BCD8110F}"/>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2B9EA1A3-7D9F-30F4-2165-60023A01B0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E74F55-EDE6-8002-6ECD-95EC07223756}"/>
              </a:ext>
            </a:extLst>
          </p:cNvPr>
          <p:cNvSpPr>
            <a:spLocks noGrp="1"/>
          </p:cNvSpPr>
          <p:nvPr>
            <p:ph type="sldNum" sz="quarter" idx="12"/>
          </p:nvPr>
        </p:nvSpPr>
        <p:spPr/>
        <p:txBody>
          <a:bodyPr/>
          <a:lstStyle/>
          <a:p>
            <a:fld id="{CFAF82FC-3C68-4BA5-99DC-AF5288A69CF4}" type="slidenum">
              <a:rPr lang="en-US" smtClean="0"/>
              <a:t>‹#›</a:t>
            </a:fld>
            <a:endParaRPr lang="en-US"/>
          </a:p>
        </p:txBody>
      </p:sp>
      <p:sp>
        <p:nvSpPr>
          <p:cNvPr id="7" name="Date Placeholder 3">
            <a:extLst>
              <a:ext uri="{FF2B5EF4-FFF2-40B4-BE49-F238E27FC236}">
                <a16:creationId xmlns:a16="http://schemas.microsoft.com/office/drawing/2014/main" id="{B963783E-8D55-DF6A-C29D-0DADF56D7585}"/>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877D3C-A944-4D70-B536-2610E0A41DAC}" type="datetimeFigureOut">
              <a:rPr lang="en-US" smtClean="0"/>
              <a:pPr/>
              <a:t>10/20/25</a:t>
            </a:fld>
            <a:endParaRPr lang="en-US"/>
          </a:p>
        </p:txBody>
      </p:sp>
      <p:sp>
        <p:nvSpPr>
          <p:cNvPr id="8" name="Diagonal Stripe 7">
            <a:extLst>
              <a:ext uri="{FF2B5EF4-FFF2-40B4-BE49-F238E27FC236}">
                <a16:creationId xmlns:a16="http://schemas.microsoft.com/office/drawing/2014/main" id="{5F9AFC84-71EE-FAFF-E70E-C94B4C8772C9}"/>
              </a:ext>
            </a:extLst>
          </p:cNvPr>
          <p:cNvSpPr/>
          <p:nvPr userDrawn="1"/>
        </p:nvSpPr>
        <p:spPr>
          <a:xfrm rot="16200000">
            <a:off x="-276045" y="3856007"/>
            <a:ext cx="3278038" cy="2725947"/>
          </a:xfrm>
          <a:prstGeom prst="diagStripe">
            <a:avLst/>
          </a:prstGeom>
          <a:solidFill>
            <a:srgbClr val="C61F26"/>
          </a:solidFill>
          <a:ln>
            <a:solidFill>
              <a:srgbClr val="C61F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iagonal Stripe 8">
            <a:extLst>
              <a:ext uri="{FF2B5EF4-FFF2-40B4-BE49-F238E27FC236}">
                <a16:creationId xmlns:a16="http://schemas.microsoft.com/office/drawing/2014/main" id="{CBA034FA-9321-CE34-0CD5-8B24FDF4469E}"/>
              </a:ext>
            </a:extLst>
          </p:cNvPr>
          <p:cNvSpPr/>
          <p:nvPr userDrawn="1"/>
        </p:nvSpPr>
        <p:spPr>
          <a:xfrm rot="5400000">
            <a:off x="10223737" y="283236"/>
            <a:ext cx="2251497" cy="1685026"/>
          </a:xfrm>
          <a:prstGeom prst="diagStripe">
            <a:avLst/>
          </a:prstGeom>
          <a:solidFill>
            <a:srgbClr val="EDD42F"/>
          </a:solidFill>
          <a:ln>
            <a:solidFill>
              <a:srgbClr val="C61F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4B4C5F77-15F3-8F68-12D3-D0C104A90F4A}"/>
              </a:ext>
            </a:extLst>
          </p:cNvPr>
          <p:cNvCxnSpPr>
            <a:cxnSpLocks/>
          </p:cNvCxnSpPr>
          <p:nvPr userDrawn="1"/>
        </p:nvCxnSpPr>
        <p:spPr>
          <a:xfrm>
            <a:off x="0" y="3278038"/>
            <a:ext cx="2977551" cy="3579962"/>
          </a:xfrm>
          <a:prstGeom prst="line">
            <a:avLst/>
          </a:prstGeom>
          <a:ln>
            <a:solidFill>
              <a:srgbClr val="C61F26"/>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892A620C-B2C6-D658-5335-F13964285067}"/>
              </a:ext>
            </a:extLst>
          </p:cNvPr>
          <p:cNvCxnSpPr/>
          <p:nvPr userDrawn="1"/>
        </p:nvCxnSpPr>
        <p:spPr>
          <a:xfrm>
            <a:off x="10308566" y="0"/>
            <a:ext cx="1883434" cy="2495552"/>
          </a:xfrm>
          <a:prstGeom prst="line">
            <a:avLst/>
          </a:prstGeom>
          <a:ln>
            <a:solidFill>
              <a:srgbClr val="EDD42F"/>
            </a:solidFill>
          </a:ln>
        </p:spPr>
        <p:style>
          <a:lnRef idx="2">
            <a:schemeClr val="accent1"/>
          </a:lnRef>
          <a:fillRef idx="0">
            <a:schemeClr val="accent1"/>
          </a:fillRef>
          <a:effectRef idx="1">
            <a:schemeClr val="accent1"/>
          </a:effectRef>
          <a:fontRef idx="minor">
            <a:schemeClr val="tx1"/>
          </a:fontRef>
        </p:style>
      </p:cxnSp>
      <p:sp>
        <p:nvSpPr>
          <p:cNvPr id="12" name="Diagonal Stripe 11">
            <a:extLst>
              <a:ext uri="{FF2B5EF4-FFF2-40B4-BE49-F238E27FC236}">
                <a16:creationId xmlns:a16="http://schemas.microsoft.com/office/drawing/2014/main" id="{2868D105-B06D-2E39-BED5-5041EF637539}"/>
              </a:ext>
            </a:extLst>
          </p:cNvPr>
          <p:cNvSpPr/>
          <p:nvPr userDrawn="1"/>
        </p:nvSpPr>
        <p:spPr>
          <a:xfrm rot="5400000">
            <a:off x="8714116" y="441026"/>
            <a:ext cx="3907766" cy="3025717"/>
          </a:xfrm>
          <a:prstGeom prst="diagStripe">
            <a:avLst/>
          </a:prstGeom>
          <a:solidFill>
            <a:srgbClr val="EDD42F">
              <a:alpha val="1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Diagonal Stripe 12">
            <a:extLst>
              <a:ext uri="{FF2B5EF4-FFF2-40B4-BE49-F238E27FC236}">
                <a16:creationId xmlns:a16="http://schemas.microsoft.com/office/drawing/2014/main" id="{B6ED465E-B443-9B36-6D1B-C3F33111A736}"/>
              </a:ext>
            </a:extLst>
          </p:cNvPr>
          <p:cNvSpPr/>
          <p:nvPr userDrawn="1"/>
        </p:nvSpPr>
        <p:spPr>
          <a:xfrm rot="5400000">
            <a:off x="11211719" y="142081"/>
            <a:ext cx="1122362" cy="838201"/>
          </a:xfrm>
          <a:prstGeom prst="diagStripe">
            <a:avLst/>
          </a:prstGeom>
          <a:solidFill>
            <a:srgbClr val="EDD42F">
              <a:alpha val="1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Connector 13">
            <a:extLst>
              <a:ext uri="{FF2B5EF4-FFF2-40B4-BE49-F238E27FC236}">
                <a16:creationId xmlns:a16="http://schemas.microsoft.com/office/drawing/2014/main" id="{A02DFCE8-0A74-9C11-7C09-AB5DD87C7269}"/>
              </a:ext>
            </a:extLst>
          </p:cNvPr>
          <p:cNvCxnSpPr/>
          <p:nvPr userDrawn="1"/>
        </p:nvCxnSpPr>
        <p:spPr>
          <a:xfrm>
            <a:off x="0" y="4177553"/>
            <a:ext cx="2209800" cy="2680447"/>
          </a:xfrm>
          <a:prstGeom prst="line">
            <a:avLst/>
          </a:prstGeom>
        </p:spPr>
        <p:style>
          <a:lnRef idx="2">
            <a:schemeClr val="dk1"/>
          </a:lnRef>
          <a:fillRef idx="0">
            <a:schemeClr val="dk1"/>
          </a:fillRef>
          <a:effectRef idx="1">
            <a:schemeClr val="dk1"/>
          </a:effectRef>
          <a:fontRef idx="minor">
            <a:schemeClr val="tx1"/>
          </a:fontRef>
        </p:style>
      </p:cxnSp>
      <p:sp>
        <p:nvSpPr>
          <p:cNvPr id="15" name="Diagonal Stripe 14">
            <a:extLst>
              <a:ext uri="{FF2B5EF4-FFF2-40B4-BE49-F238E27FC236}">
                <a16:creationId xmlns:a16="http://schemas.microsoft.com/office/drawing/2014/main" id="{74DE7333-F689-44E5-6294-B9BECB7A255B}"/>
              </a:ext>
            </a:extLst>
          </p:cNvPr>
          <p:cNvSpPr/>
          <p:nvPr userDrawn="1"/>
        </p:nvSpPr>
        <p:spPr>
          <a:xfrm rot="10800000">
            <a:off x="6571128" y="5432611"/>
            <a:ext cx="5620869" cy="1425387"/>
          </a:xfrm>
          <a:prstGeom prst="diagStripe">
            <a:avLst>
              <a:gd name="adj" fmla="val 0"/>
            </a:avLst>
          </a:prstGeom>
          <a:solidFill>
            <a:srgbClr val="C61F26">
              <a:alpha val="2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48812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31036-D34E-FDA6-B0DD-6F14FF0512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025402-D021-A506-6657-596A932759A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9F9CCC-8F62-E99C-2BF6-C63AF1A6DDD2}"/>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A18E6C2D-E80C-2D33-C7FC-2499D8E53B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B459E-CB47-56B9-5B5E-9563062AA57B}"/>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34858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44398-D2FB-BD0F-4FDC-B5BD0D84BE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72A583-E486-6393-FD77-32EBD8A7D5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BF63D1-B295-94FD-A91F-729BF922B02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3F2059F-DC93-AEE2-4F77-13E32F4991BF}"/>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6" name="Footer Placeholder 5">
            <a:extLst>
              <a:ext uri="{FF2B5EF4-FFF2-40B4-BE49-F238E27FC236}">
                <a16:creationId xmlns:a16="http://schemas.microsoft.com/office/drawing/2014/main" id="{03B4DB3D-01FE-F45A-5F2B-4CBB2CDE95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DC80EF-5748-D210-0BA1-6F598658EB47}"/>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316771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826D8-6461-8AF8-99B5-D0095F260B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6BFFB75-87D4-8F53-EDB5-9632EC8F72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E1AFFA-7E82-1FD0-2A08-798FAAF2AC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3266FE-35C7-EDA0-7EED-A11BAEB8FF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7655C2-B594-0F7C-361C-0FF077B375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D7685B-E49A-C0AA-3C72-B8E2C99CFA35}"/>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8" name="Footer Placeholder 7">
            <a:extLst>
              <a:ext uri="{FF2B5EF4-FFF2-40B4-BE49-F238E27FC236}">
                <a16:creationId xmlns:a16="http://schemas.microsoft.com/office/drawing/2014/main" id="{03FB7F68-4278-FC26-B769-7BFFC6E920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635C5A-6F83-C5A3-6897-E16CCE35EF39}"/>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2529374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1F6DA-DCB3-F077-1E23-B1EF4FA5F4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0252B2-747D-92CE-7D13-5F61AE0F5E9B}"/>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4" name="Footer Placeholder 3">
            <a:extLst>
              <a:ext uri="{FF2B5EF4-FFF2-40B4-BE49-F238E27FC236}">
                <a16:creationId xmlns:a16="http://schemas.microsoft.com/office/drawing/2014/main" id="{AE3A2978-F5C1-A25A-8E97-D5541E5F53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36199C-3073-7D11-0DB0-47F90A0AB416}"/>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4144663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59A62D-5182-3C13-C17D-B0F35AD4174F}"/>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3" name="Footer Placeholder 2">
            <a:extLst>
              <a:ext uri="{FF2B5EF4-FFF2-40B4-BE49-F238E27FC236}">
                <a16:creationId xmlns:a16="http://schemas.microsoft.com/office/drawing/2014/main" id="{88769806-8397-8611-406D-969BAA696A3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EF7A14-2B33-EC1A-65C4-1A5C2677C400}"/>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3027029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050C1-43F2-9ACA-D670-9FF2311C7E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6D503E5-9469-7A1F-0FB4-F7278A2A5D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E191BC-5E34-7E3D-B0C8-B79067F43F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FD5791-FF6B-5739-BBB7-CABD0B79EACF}"/>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6" name="Footer Placeholder 5">
            <a:extLst>
              <a:ext uri="{FF2B5EF4-FFF2-40B4-BE49-F238E27FC236}">
                <a16:creationId xmlns:a16="http://schemas.microsoft.com/office/drawing/2014/main" id="{6553530F-B494-D0A6-FBD8-30D3B899D8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7B1071-D254-FD15-9B21-3461CC743A32}"/>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774053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18F4A-D4C5-DB64-059D-2B0CF7AFCF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55923D-2F26-1EE6-3846-32AAA81906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B8DF9A-5592-ACC1-E907-BFB2320661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E096CE-DD7F-82B3-7EB1-0E4A7213AF9E}"/>
              </a:ext>
            </a:extLst>
          </p:cNvPr>
          <p:cNvSpPr>
            <a:spLocks noGrp="1"/>
          </p:cNvSpPr>
          <p:nvPr>
            <p:ph type="dt" sz="half" idx="10"/>
          </p:nvPr>
        </p:nvSpPr>
        <p:spPr/>
        <p:txBody>
          <a:bodyPr/>
          <a:lstStyle/>
          <a:p>
            <a:fld id="{22877D3C-A944-4D70-B536-2610E0A41DAC}" type="datetimeFigureOut">
              <a:rPr lang="en-US" smtClean="0"/>
              <a:t>10/20/25</a:t>
            </a:fld>
            <a:endParaRPr lang="en-US"/>
          </a:p>
        </p:txBody>
      </p:sp>
      <p:sp>
        <p:nvSpPr>
          <p:cNvPr id="6" name="Footer Placeholder 5">
            <a:extLst>
              <a:ext uri="{FF2B5EF4-FFF2-40B4-BE49-F238E27FC236}">
                <a16:creationId xmlns:a16="http://schemas.microsoft.com/office/drawing/2014/main" id="{FD643845-0BC0-0E91-52D6-2588934E18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CD9C97-EF3F-08E5-BCCF-C49E003FB920}"/>
              </a:ext>
            </a:extLst>
          </p:cNvPr>
          <p:cNvSpPr>
            <a:spLocks noGrp="1"/>
          </p:cNvSpPr>
          <p:nvPr>
            <p:ph type="sldNum" sz="quarter" idx="12"/>
          </p:nvPr>
        </p:nvSpPr>
        <p:spPr/>
        <p:txBody>
          <a:bodyPr/>
          <a:lstStyle/>
          <a:p>
            <a:fld id="{CFAF82FC-3C68-4BA5-99DC-AF5288A69CF4}" type="slidenum">
              <a:rPr lang="en-US" smtClean="0"/>
              <a:t>‹#›</a:t>
            </a:fld>
            <a:endParaRPr lang="en-US"/>
          </a:p>
        </p:txBody>
      </p:sp>
    </p:spTree>
    <p:extLst>
      <p:ext uri="{BB962C8B-B14F-4D97-AF65-F5344CB8AC3E}">
        <p14:creationId xmlns:p14="http://schemas.microsoft.com/office/powerpoint/2010/main" val="275248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863293-3AD3-7737-95D6-C580810C91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0272AA-5AAC-C62B-02BF-F0019E5328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4AF890-3F0E-CC95-D533-A3FCA9536F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2877D3C-A944-4D70-B536-2610E0A41DAC}" type="datetimeFigureOut">
              <a:rPr lang="en-US" smtClean="0"/>
              <a:t>10/20/25</a:t>
            </a:fld>
            <a:endParaRPr lang="en-US"/>
          </a:p>
        </p:txBody>
      </p:sp>
      <p:sp>
        <p:nvSpPr>
          <p:cNvPr id="5" name="Footer Placeholder 4">
            <a:extLst>
              <a:ext uri="{FF2B5EF4-FFF2-40B4-BE49-F238E27FC236}">
                <a16:creationId xmlns:a16="http://schemas.microsoft.com/office/drawing/2014/main" id="{5020469C-55A6-AE79-B6E7-B37ACAC90D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7971B69-612C-B0BA-3A3A-5CEEE0C73B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FAF82FC-3C68-4BA5-99DC-AF5288A69CF4}" type="slidenum">
              <a:rPr lang="en-US" smtClean="0"/>
              <a:t>‹#›</a:t>
            </a:fld>
            <a:endParaRPr lang="en-US"/>
          </a:p>
        </p:txBody>
      </p:sp>
    </p:spTree>
    <p:extLst>
      <p:ext uri="{BB962C8B-B14F-4D97-AF65-F5344CB8AC3E}">
        <p14:creationId xmlns:p14="http://schemas.microsoft.com/office/powerpoint/2010/main" val="2935878959"/>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7757" y="2578192"/>
            <a:ext cx="9579918" cy="921474"/>
          </a:xfrm>
        </p:spPr>
        <p:txBody>
          <a:bodyPr>
            <a:normAutofit fontScale="90000"/>
          </a:bodyPr>
          <a:lstStyle/>
          <a:p>
            <a:r>
              <a:rPr lang="en-US" dirty="0"/>
              <a:t>Youth REACH MD and  </a:t>
            </a:r>
            <a:br>
              <a:rPr lang="en-US" dirty="0"/>
            </a:br>
            <a:r>
              <a:rPr lang="en-US" dirty="0"/>
              <a:t>Juvenile Justice</a:t>
            </a:r>
          </a:p>
        </p:txBody>
      </p:sp>
      <p:sp>
        <p:nvSpPr>
          <p:cNvPr id="3" name="Subtitle 2"/>
          <p:cNvSpPr>
            <a:spLocks noGrp="1"/>
          </p:cNvSpPr>
          <p:nvPr>
            <p:ph type="subTitle" idx="1"/>
          </p:nvPr>
        </p:nvSpPr>
        <p:spPr>
          <a:xfrm>
            <a:off x="1441622" y="3509362"/>
            <a:ext cx="9308756" cy="922699"/>
          </a:xfrm>
        </p:spPr>
        <p:txBody>
          <a:bodyPr vert="horz" lIns="91440" tIns="45720" rIns="91440" bIns="45720" rtlCol="0" anchor="t">
            <a:normAutofit/>
          </a:bodyPr>
          <a:lstStyle/>
          <a:p>
            <a:r>
              <a:rPr lang="en-US" dirty="0">
                <a:latin typeface="Aptos Light"/>
              </a:rPr>
              <a:t>University of Maryland, School of Social Work</a:t>
            </a:r>
          </a:p>
          <a:p>
            <a:r>
              <a:rPr lang="en-US" dirty="0">
                <a:latin typeface="Aptos Light"/>
              </a:rPr>
              <a:t>Jay Unick, Professor, University of Maryland, School of Social Work</a:t>
            </a:r>
          </a:p>
          <a:p>
            <a:endParaRPr lang="en-US" dirty="0">
              <a:latin typeface="Aptos Light"/>
            </a:endParaRP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2"/>
            <a:ext cx="9144000" cy="609599"/>
          </a:xfrm>
        </p:spPr>
        <p:txBody>
          <a:bodyPr>
            <a:normAutofit fontScale="90000"/>
          </a:bodyPr>
          <a:lstStyle/>
          <a:p>
            <a:pPr algn="ctr"/>
            <a:r>
              <a:rPr lang="en-US" sz="4000" dirty="0"/>
              <a:t>Housing Instability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38549984"/>
              </p:ext>
            </p:extLst>
          </p:nvPr>
        </p:nvGraphicFramePr>
        <p:xfrm>
          <a:off x="7243929" y="1706404"/>
          <a:ext cx="4052322" cy="32270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ontent Placeholder 5"/>
          <p:cNvGraphicFramePr>
            <a:graphicFrameLocks/>
          </p:cNvGraphicFramePr>
          <p:nvPr>
            <p:extLst>
              <p:ext uri="{D42A27DB-BD31-4B8C-83A1-F6EECF244321}">
                <p14:modId xmlns:p14="http://schemas.microsoft.com/office/powerpoint/2010/main" val="2104623347"/>
              </p:ext>
            </p:extLst>
          </p:nvPr>
        </p:nvGraphicFramePr>
        <p:xfrm>
          <a:off x="-95779" y="1124798"/>
          <a:ext cx="4531174" cy="333569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895749" y="561278"/>
            <a:ext cx="2895600" cy="923330"/>
          </a:xfrm>
          <a:prstGeom prst="rect">
            <a:avLst/>
          </a:prstGeom>
          <a:noFill/>
        </p:spPr>
        <p:txBody>
          <a:bodyPr wrap="square" rtlCol="0">
            <a:spAutoFit/>
          </a:bodyPr>
          <a:lstStyle/>
          <a:p>
            <a:pPr algn="ctr"/>
            <a:r>
              <a:rPr lang="en-US" b="1" dirty="0"/>
              <a:t>How long can you stay where you stayed last night?</a:t>
            </a:r>
          </a:p>
        </p:txBody>
      </p:sp>
      <p:sp>
        <p:nvSpPr>
          <p:cNvPr id="11" name="TextBox 10"/>
          <p:cNvSpPr txBox="1"/>
          <p:nvPr/>
        </p:nvSpPr>
        <p:spPr>
          <a:xfrm>
            <a:off x="7825238" y="1124798"/>
            <a:ext cx="3152078" cy="923330"/>
          </a:xfrm>
          <a:prstGeom prst="rect">
            <a:avLst/>
          </a:prstGeom>
          <a:noFill/>
        </p:spPr>
        <p:txBody>
          <a:bodyPr wrap="square" rtlCol="0">
            <a:spAutoFit/>
          </a:bodyPr>
          <a:lstStyle/>
          <a:p>
            <a:pPr algn="ctr"/>
            <a:r>
              <a:rPr lang="en-US" b="1" dirty="0"/>
              <a:t>How many different places have you spent the night in the last 2 months?</a:t>
            </a:r>
          </a:p>
        </p:txBody>
      </p:sp>
      <p:graphicFrame>
        <p:nvGraphicFramePr>
          <p:cNvPr id="8" name="Content Placeholder 6"/>
          <p:cNvGraphicFramePr>
            <a:graphicFrameLocks/>
          </p:cNvGraphicFramePr>
          <p:nvPr>
            <p:extLst>
              <p:ext uri="{D42A27DB-BD31-4B8C-83A1-F6EECF244321}">
                <p14:modId xmlns:p14="http://schemas.microsoft.com/office/powerpoint/2010/main" val="3778116019"/>
              </p:ext>
            </p:extLst>
          </p:nvPr>
        </p:nvGraphicFramePr>
        <p:xfrm>
          <a:off x="3791349" y="2998308"/>
          <a:ext cx="3965258" cy="3335690"/>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Box 11"/>
          <p:cNvSpPr txBox="1"/>
          <p:nvPr/>
        </p:nvSpPr>
        <p:spPr>
          <a:xfrm>
            <a:off x="4058049" y="2391691"/>
            <a:ext cx="2895600" cy="923330"/>
          </a:xfrm>
          <a:prstGeom prst="rect">
            <a:avLst/>
          </a:prstGeom>
          <a:noFill/>
        </p:spPr>
        <p:txBody>
          <a:bodyPr wrap="square" rtlCol="0">
            <a:spAutoFit/>
          </a:bodyPr>
          <a:lstStyle/>
          <a:p>
            <a:pPr algn="ctr"/>
            <a:r>
              <a:rPr lang="en-US" b="1" dirty="0"/>
              <a:t>How long have you been staying where you stayed last night?</a:t>
            </a:r>
          </a:p>
        </p:txBody>
      </p:sp>
    </p:spTree>
    <p:extLst>
      <p:ext uri="{BB962C8B-B14F-4D97-AF65-F5344CB8AC3E}">
        <p14:creationId xmlns:p14="http://schemas.microsoft.com/office/powerpoint/2010/main" val="101679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9" grpId="0">
        <p:bldAsOne/>
      </p:bldGraphic>
      <p:bldP spid="10" grpId="0"/>
      <p:bldP spid="11" grpId="0"/>
      <p:bldGraphic spid="8" grpId="0">
        <p:bldAsOne/>
      </p:bldGraphic>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1EA48-1A23-7056-C741-DDE0DBAFCEF9}"/>
              </a:ext>
            </a:extLst>
          </p:cNvPr>
          <p:cNvSpPr>
            <a:spLocks noGrp="1"/>
          </p:cNvSpPr>
          <p:nvPr>
            <p:ph type="title"/>
          </p:nvPr>
        </p:nvSpPr>
        <p:spPr/>
        <p:txBody>
          <a:bodyPr/>
          <a:lstStyle/>
          <a:p>
            <a:r>
              <a:rPr lang="en-US" dirty="0"/>
              <a:t>Family Instability is a major driver of youth housing instability</a:t>
            </a:r>
          </a:p>
        </p:txBody>
      </p:sp>
      <p:sp>
        <p:nvSpPr>
          <p:cNvPr id="3" name="Content Placeholder 2">
            <a:extLst>
              <a:ext uri="{FF2B5EF4-FFF2-40B4-BE49-F238E27FC236}">
                <a16:creationId xmlns:a16="http://schemas.microsoft.com/office/drawing/2014/main" id="{63B2FA6F-1C9B-2850-AAB1-7FC9EF087809}"/>
              </a:ext>
            </a:extLst>
          </p:cNvPr>
          <p:cNvSpPr>
            <a:spLocks noGrp="1"/>
          </p:cNvSpPr>
          <p:nvPr>
            <p:ph idx="1"/>
          </p:nvPr>
        </p:nvSpPr>
        <p:spPr>
          <a:xfrm>
            <a:off x="1665962" y="2091846"/>
            <a:ext cx="9687838" cy="3822069"/>
          </a:xfrm>
        </p:spPr>
        <p:txBody>
          <a:bodyPr/>
          <a:lstStyle/>
          <a:p>
            <a:r>
              <a:rPr lang="en-US" dirty="0"/>
              <a:t>30% of UAHY report that their parent or guardian is unavailable</a:t>
            </a:r>
          </a:p>
          <a:p>
            <a:r>
              <a:rPr lang="en-US" dirty="0"/>
              <a:t>11% report that their parent/guardian residence was too small to stay at</a:t>
            </a:r>
          </a:p>
          <a:p>
            <a:r>
              <a:rPr lang="en-US" dirty="0"/>
              <a:t>10% had a parent experiencing homelessness</a:t>
            </a:r>
          </a:p>
          <a:p>
            <a:r>
              <a:rPr lang="en-US" dirty="0"/>
              <a:t>11% reported that their parent was experiencing difficulties that prevented them from staying with them.</a:t>
            </a:r>
          </a:p>
        </p:txBody>
      </p:sp>
    </p:spTree>
    <p:extLst>
      <p:ext uri="{BB962C8B-B14F-4D97-AF65-F5344CB8AC3E}">
        <p14:creationId xmlns:p14="http://schemas.microsoft.com/office/powerpoint/2010/main" val="1593771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5B119-06F2-21F3-B656-327F98030244}"/>
              </a:ext>
            </a:extLst>
          </p:cNvPr>
          <p:cNvSpPr>
            <a:spLocks noGrp="1"/>
          </p:cNvSpPr>
          <p:nvPr>
            <p:ph type="title"/>
          </p:nvPr>
        </p:nvSpPr>
        <p:spPr/>
        <p:txBody>
          <a:bodyPr/>
          <a:lstStyle/>
          <a:p>
            <a:r>
              <a:rPr lang="en-US" dirty="0"/>
              <a:t>Community Level Disparities	</a:t>
            </a:r>
          </a:p>
        </p:txBody>
      </p:sp>
      <p:sp>
        <p:nvSpPr>
          <p:cNvPr id="3" name="Content Placeholder 2">
            <a:extLst>
              <a:ext uri="{FF2B5EF4-FFF2-40B4-BE49-F238E27FC236}">
                <a16:creationId xmlns:a16="http://schemas.microsoft.com/office/drawing/2014/main" id="{8611DF91-090E-C24E-E547-1AAC78C51F36}"/>
              </a:ext>
            </a:extLst>
          </p:cNvPr>
          <p:cNvSpPr>
            <a:spLocks noGrp="1"/>
          </p:cNvSpPr>
          <p:nvPr>
            <p:ph idx="1"/>
          </p:nvPr>
        </p:nvSpPr>
        <p:spPr>
          <a:xfrm>
            <a:off x="1202498" y="1825625"/>
            <a:ext cx="10151301" cy="4351338"/>
          </a:xfrm>
        </p:spPr>
        <p:txBody>
          <a:bodyPr/>
          <a:lstStyle/>
          <a:p>
            <a:r>
              <a:rPr lang="en-US" dirty="0"/>
              <a:t>Youth homelessness mirrors regional resource gaps and neighborhood disinvestment </a:t>
            </a:r>
          </a:p>
          <a:p>
            <a:r>
              <a:rPr lang="en-US" dirty="0"/>
              <a:t>Rural counties report fewer services but higher rates of “couch-surfing”</a:t>
            </a:r>
          </a:p>
          <a:p>
            <a:r>
              <a:rPr lang="en-US" dirty="0"/>
              <a:t>Urban centers have more services and greater visibility but limited affordable housing stock</a:t>
            </a:r>
          </a:p>
          <a:p>
            <a:r>
              <a:rPr lang="en-US" dirty="0"/>
              <a:t>School exclusion and poverty compound risk of justice system contact</a:t>
            </a:r>
          </a:p>
          <a:p>
            <a:endParaRPr lang="en-US" dirty="0"/>
          </a:p>
        </p:txBody>
      </p:sp>
    </p:spTree>
    <p:extLst>
      <p:ext uri="{BB962C8B-B14F-4D97-AF65-F5344CB8AC3E}">
        <p14:creationId xmlns:p14="http://schemas.microsoft.com/office/powerpoint/2010/main" val="683509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228601"/>
            <a:ext cx="7886700" cy="761999"/>
          </a:xfrm>
          <a:prstGeom prst="rect">
            <a:avLst/>
          </a:prstGeom>
        </p:spPr>
        <p:txBody>
          <a:bodyPr>
            <a:normAutofit/>
          </a:bodyPr>
          <a:lstStyle/>
          <a:p>
            <a:pPr algn="ctr"/>
            <a:r>
              <a:rPr lang="en-US" b="1" dirty="0"/>
              <a:t>Institutional History</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7404562"/>
              </p:ext>
            </p:extLst>
          </p:nvPr>
        </p:nvGraphicFramePr>
        <p:xfrm>
          <a:off x="1940312" y="1359932"/>
          <a:ext cx="6969512" cy="4860511"/>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3"/>
          <p:cNvSpPr txBox="1">
            <a:spLocks/>
          </p:cNvSpPr>
          <p:nvPr/>
        </p:nvSpPr>
        <p:spPr>
          <a:xfrm>
            <a:off x="9601200" y="6605016"/>
            <a:ext cx="1066800" cy="329184"/>
          </a:xfrm>
          <a:prstGeom prst="rect">
            <a:avLst/>
          </a:prstGeom>
        </p:spPr>
        <p:txBody>
          <a:bodyPr anchor="b"/>
          <a:lstStyle/>
          <a:p>
            <a:pPr algn="r">
              <a:defRPr/>
            </a:pPr>
            <a:fld id="{B56BF49C-2F1E-418F-B0D3-080BAF7B0C81}" type="slidenum">
              <a:rPr lang="en-US" sz="1200">
                <a:solidFill>
                  <a:prstClr val="black">
                    <a:lumMod val="50000"/>
                    <a:lumOff val="50000"/>
                  </a:prstClr>
                </a:solidFill>
              </a:rPr>
              <a:pPr algn="r">
                <a:defRPr/>
              </a:pPr>
              <a:t>13</a:t>
            </a:fld>
            <a:endParaRPr lang="en-US" sz="1200" dirty="0">
              <a:solidFill>
                <a:prstClr val="black">
                  <a:lumMod val="50000"/>
                  <a:lumOff val="50000"/>
                </a:prstClr>
              </a:solidFill>
            </a:endParaRPr>
          </a:p>
        </p:txBody>
      </p:sp>
      <p:sp>
        <p:nvSpPr>
          <p:cNvPr id="7" name="TextBox 6"/>
          <p:cNvSpPr txBox="1"/>
          <p:nvPr/>
        </p:nvSpPr>
        <p:spPr>
          <a:xfrm>
            <a:off x="780585" y="990600"/>
            <a:ext cx="10236819" cy="369332"/>
          </a:xfrm>
          <a:prstGeom prst="rect">
            <a:avLst/>
          </a:prstGeom>
          <a:noFill/>
        </p:spPr>
        <p:txBody>
          <a:bodyPr wrap="square" rtlCol="0">
            <a:spAutoFit/>
          </a:bodyPr>
          <a:lstStyle/>
          <a:p>
            <a:pPr algn="ctr"/>
            <a:r>
              <a:rPr lang="en-US" b="1" dirty="0"/>
              <a:t>Frequent contact with public service systems suggests places to identify and support youth</a:t>
            </a:r>
          </a:p>
        </p:txBody>
      </p:sp>
    </p:spTree>
    <p:extLst>
      <p:ext uri="{BB962C8B-B14F-4D97-AF65-F5344CB8AC3E}">
        <p14:creationId xmlns:p14="http://schemas.microsoft.com/office/powerpoint/2010/main" val="55230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6"/>
            <a:ext cx="7886700" cy="5502274"/>
          </a:xfrm>
        </p:spPr>
        <p:txBody>
          <a:bodyPr>
            <a:normAutofit/>
          </a:bodyPr>
          <a:lstStyle/>
          <a:p>
            <a:r>
              <a:rPr lang="en-US" sz="7200" dirty="0"/>
              <a:t>Only 6.23% </a:t>
            </a:r>
            <a:br>
              <a:rPr lang="en-US" dirty="0"/>
            </a:br>
            <a:r>
              <a:rPr lang="en-US" dirty="0"/>
              <a:t>of youth surveyed in 2022 were also in the CoC’s HMIS system</a:t>
            </a:r>
          </a:p>
        </p:txBody>
      </p:sp>
    </p:spTree>
    <p:extLst>
      <p:ext uri="{BB962C8B-B14F-4D97-AF65-F5344CB8AC3E}">
        <p14:creationId xmlns:p14="http://schemas.microsoft.com/office/powerpoint/2010/main" val="1886692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6"/>
            <a:ext cx="7886700" cy="5502274"/>
          </a:xfrm>
        </p:spPr>
        <p:txBody>
          <a:bodyPr>
            <a:normAutofit fontScale="90000"/>
          </a:bodyPr>
          <a:lstStyle/>
          <a:p>
            <a:r>
              <a:rPr lang="en-US" sz="7200" dirty="0"/>
              <a:t>22% </a:t>
            </a:r>
            <a:br>
              <a:rPr lang="en-US" dirty="0"/>
            </a:br>
            <a:r>
              <a:rPr lang="en-US" dirty="0"/>
              <a:t>of youth reported they did not seek help from programs/services in the past year</a:t>
            </a:r>
            <a:br>
              <a:rPr lang="en-US" dirty="0"/>
            </a:br>
            <a:br>
              <a:rPr lang="en-US" dirty="0"/>
            </a:br>
            <a:r>
              <a:rPr lang="en-US" sz="7200" dirty="0"/>
              <a:t>8% </a:t>
            </a:r>
            <a:br>
              <a:rPr lang="en-US" dirty="0"/>
            </a:br>
            <a:r>
              <a:rPr lang="en-US" dirty="0"/>
              <a:t>of youth reported receiving all the help they needed</a:t>
            </a:r>
          </a:p>
        </p:txBody>
      </p:sp>
    </p:spTree>
    <p:extLst>
      <p:ext uri="{BB962C8B-B14F-4D97-AF65-F5344CB8AC3E}">
        <p14:creationId xmlns:p14="http://schemas.microsoft.com/office/powerpoint/2010/main" val="3445871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FC48-4102-8470-364C-CA581DD939ED}"/>
              </a:ext>
            </a:extLst>
          </p:cNvPr>
          <p:cNvSpPr>
            <a:spLocks noGrp="1"/>
          </p:cNvSpPr>
          <p:nvPr>
            <p:ph type="title"/>
          </p:nvPr>
        </p:nvSpPr>
        <p:spPr/>
        <p:txBody>
          <a:bodyPr/>
          <a:lstStyle/>
          <a:p>
            <a:r>
              <a:rPr lang="en-US" dirty="0"/>
              <a:t>Recommendations</a:t>
            </a:r>
          </a:p>
        </p:txBody>
      </p:sp>
      <p:sp>
        <p:nvSpPr>
          <p:cNvPr id="3" name="Content Placeholder 2">
            <a:extLst>
              <a:ext uri="{FF2B5EF4-FFF2-40B4-BE49-F238E27FC236}">
                <a16:creationId xmlns:a16="http://schemas.microsoft.com/office/drawing/2014/main" id="{E15268D0-5884-44D4-E457-858BFB4B1D26}"/>
              </a:ext>
            </a:extLst>
          </p:cNvPr>
          <p:cNvSpPr>
            <a:spLocks noGrp="1"/>
          </p:cNvSpPr>
          <p:nvPr>
            <p:ph idx="1"/>
          </p:nvPr>
        </p:nvSpPr>
        <p:spPr>
          <a:xfrm>
            <a:off x="1728592" y="1690688"/>
            <a:ext cx="9625208" cy="4351338"/>
          </a:xfrm>
        </p:spPr>
        <p:txBody>
          <a:bodyPr>
            <a:normAutofit lnSpcReduction="10000"/>
          </a:bodyPr>
          <a:lstStyle/>
          <a:p>
            <a:r>
              <a:rPr lang="en-US" b="1" dirty="0"/>
              <a:t>Youth input and a youth-driven system is needed to create a service array that reflects their unique needs</a:t>
            </a:r>
            <a:r>
              <a:rPr lang="en-US" dirty="0"/>
              <a:t>, because it remains challenging to categorize the complexity of these youths’ lives.</a:t>
            </a:r>
          </a:p>
          <a:p>
            <a:r>
              <a:rPr lang="en-US" dirty="0"/>
              <a:t>Increase </a:t>
            </a:r>
            <a:r>
              <a:rPr lang="en-US" b="1" dirty="0"/>
              <a:t>housing solutions and support services for youth </a:t>
            </a:r>
            <a:r>
              <a:rPr lang="en-US" dirty="0"/>
              <a:t>with life skill development and youth advocate/navigator staff, designed for and with youth</a:t>
            </a:r>
          </a:p>
          <a:p>
            <a:r>
              <a:rPr lang="en-US" dirty="0"/>
              <a:t>Support a </a:t>
            </a:r>
            <a:r>
              <a:rPr lang="en-US" b="1" dirty="0"/>
              <a:t>statewide data sharing agreement </a:t>
            </a:r>
            <a:r>
              <a:rPr lang="en-US" dirty="0"/>
              <a:t>with all state agencies that have contact with or provide services to UYEH to increase linkages between youth serving systems and housing support services.</a:t>
            </a:r>
          </a:p>
          <a:p>
            <a:endParaRPr lang="en-US" dirty="0"/>
          </a:p>
        </p:txBody>
      </p:sp>
    </p:spTree>
    <p:extLst>
      <p:ext uri="{BB962C8B-B14F-4D97-AF65-F5344CB8AC3E}">
        <p14:creationId xmlns:p14="http://schemas.microsoft.com/office/powerpoint/2010/main" val="1078575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8E1C5AF-860D-D453-A98A-B0F819A31E83}"/>
              </a:ext>
            </a:extLst>
          </p:cNvPr>
          <p:cNvSpPr/>
          <p:nvPr/>
        </p:nvSpPr>
        <p:spPr>
          <a:xfrm>
            <a:off x="316127" y="2466202"/>
            <a:ext cx="3882081" cy="42218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63D9AA4-6314-5359-E2F7-2641B706AB74}"/>
              </a:ext>
            </a:extLst>
          </p:cNvPr>
          <p:cNvSpPr>
            <a:spLocks noGrp="1"/>
          </p:cNvSpPr>
          <p:nvPr>
            <p:ph type="title"/>
          </p:nvPr>
        </p:nvSpPr>
        <p:spPr>
          <a:xfrm>
            <a:off x="648044" y="387665"/>
            <a:ext cx="10515600" cy="1325563"/>
          </a:xfrm>
        </p:spPr>
        <p:txBody>
          <a:bodyPr/>
          <a:lstStyle/>
          <a:p>
            <a:r>
              <a:rPr lang="en-US" dirty="0"/>
              <a:t>What Is Youth REACH MD?</a:t>
            </a:r>
          </a:p>
        </p:txBody>
      </p:sp>
      <p:sp>
        <p:nvSpPr>
          <p:cNvPr id="3" name="Content Placeholder 2">
            <a:extLst>
              <a:ext uri="{FF2B5EF4-FFF2-40B4-BE49-F238E27FC236}">
                <a16:creationId xmlns:a16="http://schemas.microsoft.com/office/drawing/2014/main" id="{6D86716B-C06E-632F-BDFC-AE9D0684A496}"/>
              </a:ext>
            </a:extLst>
          </p:cNvPr>
          <p:cNvSpPr>
            <a:spLocks noGrp="1"/>
          </p:cNvSpPr>
          <p:nvPr>
            <p:ph idx="1"/>
          </p:nvPr>
        </p:nvSpPr>
        <p:spPr>
          <a:xfrm>
            <a:off x="838200" y="1510073"/>
            <a:ext cx="10515600" cy="4813675"/>
          </a:xfrm>
        </p:spPr>
        <p:txBody>
          <a:bodyPr vert="horz" lIns="91440" tIns="45720" rIns="91440" bIns="45720" rtlCol="0" anchor="t">
            <a:noAutofit/>
          </a:bodyPr>
          <a:lstStyle/>
          <a:p>
            <a:pPr fontAlgn="base"/>
            <a:r>
              <a:rPr lang="en-US" sz="2400" dirty="0">
                <a:latin typeface="Aptos Light"/>
              </a:rPr>
              <a:t>Maryland’s first, multi-jurisdictional, comprehensive survey and census of </a:t>
            </a:r>
            <a:r>
              <a:rPr lang="en-US" sz="2400" b="1" dirty="0">
                <a:latin typeface="Aptos Light"/>
              </a:rPr>
              <a:t>unaccompanied youth experiencing homelessness </a:t>
            </a:r>
            <a:r>
              <a:rPr lang="en-US" sz="2400" dirty="0">
                <a:latin typeface="Aptos Light"/>
              </a:rPr>
              <a:t>(UYEH), conducted through an annual Youth Count.</a:t>
            </a:r>
          </a:p>
          <a:p>
            <a:pPr fontAlgn="base"/>
            <a:r>
              <a:rPr lang="en-US" sz="2400" dirty="0">
                <a:latin typeface="Aptos Light"/>
              </a:rPr>
              <a:t>Funded by the State of Maryland though the Maryland Department of Housing and Community Development​</a:t>
            </a:r>
          </a:p>
          <a:p>
            <a:pPr marL="0" indent="0" fontAlgn="base">
              <a:buNone/>
            </a:pPr>
            <a:r>
              <a:rPr lang="en-US" sz="2400" b="1" dirty="0">
                <a:latin typeface="Aptos Light" panose="020B0004020202020204" pitchFamily="34" charset="0"/>
              </a:rPr>
              <a:t>The Goal?</a:t>
            </a:r>
            <a:r>
              <a:rPr lang="en-US" sz="2400" dirty="0">
                <a:latin typeface="Aptos Light" panose="020B0004020202020204" pitchFamily="34" charset="0"/>
              </a:rPr>
              <a:t>​</a:t>
            </a:r>
          </a:p>
          <a:p>
            <a:pPr lvl="1" fontAlgn="base">
              <a:buFont typeface="Wingdings" panose="05000000000000000000" pitchFamily="2" charset="2"/>
              <a:buChar char="Ø"/>
            </a:pPr>
            <a:r>
              <a:rPr lang="en-US" dirty="0">
                <a:latin typeface="Aptos Light"/>
              </a:rPr>
              <a:t>To gain an updated count on youth experiencing homelessness in MD</a:t>
            </a:r>
          </a:p>
          <a:p>
            <a:pPr lvl="1" fontAlgn="base">
              <a:buFont typeface="Wingdings" panose="05000000000000000000" pitchFamily="2" charset="2"/>
              <a:buChar char="Ø"/>
            </a:pPr>
            <a:r>
              <a:rPr lang="en-US" dirty="0">
                <a:latin typeface="Aptos Light"/>
              </a:rPr>
              <a:t>To better understand UYEH experiences​ and service needs</a:t>
            </a:r>
          </a:p>
          <a:p>
            <a:pPr lvl="1" fontAlgn="base">
              <a:buFont typeface="Wingdings" panose="05000000000000000000" pitchFamily="2" charset="2"/>
              <a:buChar char="Ø"/>
            </a:pPr>
            <a:r>
              <a:rPr lang="en-US" dirty="0">
                <a:latin typeface="Aptos Light" panose="020B0004020202020204" pitchFamily="34" charset="0"/>
              </a:rPr>
              <a:t>To learn how to better support youth​</a:t>
            </a:r>
          </a:p>
          <a:p>
            <a:pPr lvl="1" fontAlgn="base">
              <a:buFont typeface="Wingdings" panose="05000000000000000000" pitchFamily="2" charset="2"/>
              <a:buChar char="Ø"/>
            </a:pPr>
            <a:r>
              <a:rPr lang="en-US" dirty="0">
                <a:latin typeface="Aptos Light" panose="020B0004020202020204" pitchFamily="34" charset="0"/>
              </a:rPr>
              <a:t>To maximize funding and resources available to support youth​</a:t>
            </a:r>
          </a:p>
          <a:p>
            <a:pPr lvl="1" fontAlgn="base">
              <a:buFont typeface="Wingdings" panose="05000000000000000000" pitchFamily="2" charset="2"/>
              <a:buChar char="Ø"/>
            </a:pPr>
            <a:r>
              <a:rPr lang="en-US" dirty="0">
                <a:latin typeface="Aptos Light"/>
              </a:rPr>
              <a:t>To contribute to the state goal to reduce and ultimately end youth homelessness in Maryland</a:t>
            </a:r>
          </a:p>
          <a:p>
            <a:pPr marL="0" indent="0">
              <a:lnSpc>
                <a:spcPct val="150000"/>
              </a:lnSpc>
              <a:buNone/>
            </a:pPr>
            <a:endParaRPr lang="en-US" dirty="0">
              <a:latin typeface="Aptos Light"/>
            </a:endParaRPr>
          </a:p>
        </p:txBody>
      </p:sp>
    </p:spTree>
    <p:extLst>
      <p:ext uri="{BB962C8B-B14F-4D97-AF65-F5344CB8AC3E}">
        <p14:creationId xmlns:p14="http://schemas.microsoft.com/office/powerpoint/2010/main" val="434483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A9230AD-F900-D3B8-A47A-B982CA577372}"/>
              </a:ext>
            </a:extLst>
          </p:cNvPr>
          <p:cNvSpPr/>
          <p:nvPr/>
        </p:nvSpPr>
        <p:spPr>
          <a:xfrm>
            <a:off x="316127" y="2466202"/>
            <a:ext cx="3882081" cy="42218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5825752-9B7E-176F-F23D-E3822951ED8E}"/>
              </a:ext>
            </a:extLst>
          </p:cNvPr>
          <p:cNvSpPr>
            <a:spLocks noGrp="1"/>
          </p:cNvSpPr>
          <p:nvPr>
            <p:ph type="title"/>
          </p:nvPr>
        </p:nvSpPr>
        <p:spPr>
          <a:xfrm>
            <a:off x="452919" y="399372"/>
            <a:ext cx="10515600" cy="1325563"/>
          </a:xfrm>
        </p:spPr>
        <p:txBody>
          <a:bodyPr/>
          <a:lstStyle/>
          <a:p>
            <a:r>
              <a:rPr lang="en-US" dirty="0"/>
              <a:t>Youth Count Survey</a:t>
            </a:r>
          </a:p>
        </p:txBody>
      </p:sp>
      <p:sp>
        <p:nvSpPr>
          <p:cNvPr id="3" name="Content Placeholder 2">
            <a:extLst>
              <a:ext uri="{FF2B5EF4-FFF2-40B4-BE49-F238E27FC236}">
                <a16:creationId xmlns:a16="http://schemas.microsoft.com/office/drawing/2014/main" id="{E3D6FAAB-E3A5-D459-4A92-E00C856A50E1}"/>
              </a:ext>
            </a:extLst>
          </p:cNvPr>
          <p:cNvSpPr>
            <a:spLocks noGrp="1"/>
          </p:cNvSpPr>
          <p:nvPr>
            <p:ph idx="1"/>
          </p:nvPr>
        </p:nvSpPr>
        <p:spPr>
          <a:xfrm>
            <a:off x="906694" y="1543085"/>
            <a:ext cx="10515600" cy="4351338"/>
          </a:xfrm>
        </p:spPr>
        <p:txBody>
          <a:bodyPr vert="horz" lIns="91440" tIns="45720" rIns="91440" bIns="45720" rtlCol="0" anchor="t">
            <a:normAutofit lnSpcReduction="10000"/>
          </a:bodyPr>
          <a:lstStyle/>
          <a:p>
            <a:pPr>
              <a:lnSpc>
                <a:spcPct val="100000"/>
              </a:lnSpc>
            </a:pPr>
            <a:r>
              <a:rPr lang="en-US" sz="3000" dirty="0">
                <a:latin typeface="Aptos Light" panose="020B0004020202020204" pitchFamily="34" charset="0"/>
              </a:rPr>
              <a:t>Surveyed youth under 25 across counties in Maryland</a:t>
            </a:r>
          </a:p>
          <a:p>
            <a:pPr lvl="1">
              <a:lnSpc>
                <a:spcPct val="100000"/>
              </a:lnSpc>
              <a:buFont typeface="Courier New" panose="020B0604020202020204" pitchFamily="34" charset="0"/>
              <a:buChar char="o"/>
            </a:pPr>
            <a:r>
              <a:rPr lang="en-US" sz="2600" dirty="0">
                <a:latin typeface="Aptos Light"/>
              </a:rPr>
              <a:t>Worked with counties based on their capacity to administer the survey</a:t>
            </a:r>
          </a:p>
          <a:p>
            <a:pPr>
              <a:lnSpc>
                <a:spcPct val="100000"/>
              </a:lnSpc>
            </a:pPr>
            <a:r>
              <a:rPr lang="en-US" sz="3000" dirty="0">
                <a:latin typeface="Aptos Light"/>
              </a:rPr>
              <a:t>Combined survey with HMIS data to understand service coverage for youth expensing housing instability.</a:t>
            </a:r>
          </a:p>
          <a:p>
            <a:pPr>
              <a:lnSpc>
                <a:spcPct val="100000"/>
              </a:lnSpc>
            </a:pPr>
            <a:r>
              <a:rPr lang="en-US" sz="3000" dirty="0">
                <a:latin typeface="Aptos Light"/>
              </a:rPr>
              <a:t>Findings demonstrated:</a:t>
            </a:r>
          </a:p>
          <a:p>
            <a:pPr lvl="1">
              <a:lnSpc>
                <a:spcPct val="100000"/>
              </a:lnSpc>
              <a:buFont typeface="Courier New" panose="020B0604020202020204" pitchFamily="34" charset="0"/>
              <a:buChar char="o"/>
            </a:pPr>
            <a:r>
              <a:rPr lang="en-US" sz="2600" dirty="0">
                <a:latin typeface="Aptos Light"/>
              </a:rPr>
              <a:t>Underrepresentation of documented homeless youth in services</a:t>
            </a:r>
            <a:endParaRPr lang="en-US" dirty="0"/>
          </a:p>
          <a:p>
            <a:pPr lvl="1">
              <a:lnSpc>
                <a:spcPct val="100000"/>
              </a:lnSpc>
              <a:buFont typeface="Courier New" panose="020B0604020202020204" pitchFamily="34" charset="0"/>
              <a:buChar char="o"/>
            </a:pPr>
            <a:r>
              <a:rPr lang="en-US" sz="2800" dirty="0">
                <a:latin typeface="Aptos Light"/>
              </a:rPr>
              <a:t>Differences in youth movement through the system compared to adults</a:t>
            </a:r>
            <a:endParaRPr lang="en-US" sz="3000" dirty="0">
              <a:latin typeface="Aptos" panose="02110004020202020204"/>
            </a:endParaRPr>
          </a:p>
          <a:p>
            <a:pPr>
              <a:lnSpc>
                <a:spcPct val="100000"/>
              </a:lnSpc>
            </a:pPr>
            <a:endParaRPr lang="en-US" sz="3000" dirty="0">
              <a:latin typeface="Aptos Light"/>
            </a:endParaRPr>
          </a:p>
        </p:txBody>
      </p:sp>
    </p:spTree>
    <p:extLst>
      <p:ext uri="{BB962C8B-B14F-4D97-AF65-F5344CB8AC3E}">
        <p14:creationId xmlns:p14="http://schemas.microsoft.com/office/powerpoint/2010/main" val="1997893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6"/>
            <a:ext cx="7886700" cy="5502274"/>
          </a:xfrm>
        </p:spPr>
        <p:txBody>
          <a:bodyPr>
            <a:normAutofit/>
          </a:bodyPr>
          <a:lstStyle/>
          <a:p>
            <a:r>
              <a:rPr lang="en-US" sz="7200" dirty="0"/>
              <a:t>2,789 </a:t>
            </a:r>
            <a:br>
              <a:rPr lang="en-US" dirty="0"/>
            </a:br>
            <a:r>
              <a:rPr lang="en-US" dirty="0"/>
              <a:t>unaccompanied homeless youth identified in 2022</a:t>
            </a:r>
          </a:p>
        </p:txBody>
      </p:sp>
    </p:spTree>
    <p:extLst>
      <p:ext uri="{BB962C8B-B14F-4D97-AF65-F5344CB8AC3E}">
        <p14:creationId xmlns:p14="http://schemas.microsoft.com/office/powerpoint/2010/main" val="3980023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228600"/>
            <a:ext cx="7886700" cy="701674"/>
          </a:xfrm>
        </p:spPr>
        <p:txBody>
          <a:bodyPr/>
          <a:lstStyle/>
          <a:p>
            <a:pPr algn="ctr"/>
            <a:r>
              <a:rPr lang="en-US" dirty="0"/>
              <a:t>A Few Key Statistics</a:t>
            </a:r>
          </a:p>
        </p:txBody>
      </p:sp>
      <p:sp>
        <p:nvSpPr>
          <p:cNvPr id="3" name="Content Placeholder 2"/>
          <p:cNvSpPr>
            <a:spLocks noGrp="1"/>
          </p:cNvSpPr>
          <p:nvPr>
            <p:ph idx="1"/>
          </p:nvPr>
        </p:nvSpPr>
        <p:spPr>
          <a:xfrm>
            <a:off x="2152650" y="1295402"/>
            <a:ext cx="9701096" cy="4343399"/>
          </a:xfrm>
        </p:spPr>
        <p:txBody>
          <a:bodyPr>
            <a:normAutofit fontScale="77500" lnSpcReduction="20000"/>
          </a:bodyPr>
          <a:lstStyle/>
          <a:p>
            <a:pPr marL="0" indent="0">
              <a:buNone/>
            </a:pPr>
            <a:r>
              <a:rPr lang="en-US" b="1" dirty="0">
                <a:solidFill>
                  <a:schemeClr val="accent1"/>
                </a:solidFill>
              </a:rPr>
              <a:t>21% </a:t>
            </a:r>
            <a:r>
              <a:rPr lang="en-US" dirty="0"/>
              <a:t>were under the age of 18</a:t>
            </a:r>
          </a:p>
          <a:p>
            <a:pPr marL="0" indent="0">
              <a:buNone/>
            </a:pPr>
            <a:r>
              <a:rPr lang="en-US" b="1" dirty="0">
                <a:solidFill>
                  <a:schemeClr val="accent1"/>
                </a:solidFill>
              </a:rPr>
              <a:t>80% </a:t>
            </a:r>
            <a:r>
              <a:rPr lang="en-US" dirty="0"/>
              <a:t>identified as POC (vs. 54% of Marylanders age 10-24)</a:t>
            </a:r>
          </a:p>
          <a:p>
            <a:pPr marL="0" indent="0">
              <a:buNone/>
            </a:pPr>
            <a:r>
              <a:rPr lang="en-US" b="1" dirty="0">
                <a:solidFill>
                  <a:schemeClr val="accent1"/>
                </a:solidFill>
              </a:rPr>
              <a:t>50% </a:t>
            </a:r>
            <a:r>
              <a:rPr lang="en-US" dirty="0"/>
              <a:t>identified as female</a:t>
            </a:r>
          </a:p>
          <a:p>
            <a:pPr marL="0" indent="0">
              <a:buNone/>
            </a:pPr>
            <a:r>
              <a:rPr lang="en-US" b="1" dirty="0">
                <a:solidFill>
                  <a:schemeClr val="accent1"/>
                </a:solidFill>
              </a:rPr>
              <a:t>28% </a:t>
            </a:r>
            <a:r>
              <a:rPr lang="en-US" dirty="0"/>
              <a:t>identified as LGBQ+ and </a:t>
            </a:r>
            <a:r>
              <a:rPr lang="en-US" b="1" dirty="0">
                <a:solidFill>
                  <a:schemeClr val="accent1"/>
                </a:solidFill>
              </a:rPr>
              <a:t>3%</a:t>
            </a:r>
            <a:r>
              <a:rPr lang="en-US" dirty="0"/>
              <a:t> identified as Transgender</a:t>
            </a:r>
          </a:p>
          <a:p>
            <a:pPr marL="0" indent="0">
              <a:buNone/>
            </a:pPr>
            <a:endParaRPr lang="en-US" b="1" dirty="0">
              <a:solidFill>
                <a:schemeClr val="accent1"/>
              </a:solidFill>
              <a:effectLst>
                <a:outerShdw blurRad="38100" dist="38100" dir="2700000" algn="tl">
                  <a:srgbClr val="000000">
                    <a:alpha val="43137"/>
                  </a:srgbClr>
                </a:outerShdw>
              </a:effectLst>
            </a:endParaRPr>
          </a:p>
          <a:p>
            <a:pPr marL="0" indent="0">
              <a:lnSpc>
                <a:spcPct val="110000"/>
              </a:lnSpc>
              <a:spcBef>
                <a:spcPts val="0"/>
              </a:spcBef>
              <a:buNone/>
            </a:pPr>
            <a:r>
              <a:rPr lang="en-US" b="1" dirty="0">
                <a:solidFill>
                  <a:schemeClr val="accent1"/>
                </a:solidFill>
                <a:effectLst>
                  <a:outerShdw blurRad="38100" dist="38100" dir="2700000" algn="tl">
                    <a:srgbClr val="000000">
                      <a:alpha val="43137"/>
                    </a:srgbClr>
                  </a:outerShdw>
                </a:effectLst>
              </a:rPr>
              <a:t>		</a:t>
            </a:r>
            <a:r>
              <a:rPr lang="en-US" b="1" dirty="0">
                <a:solidFill>
                  <a:schemeClr val="accent1"/>
                </a:solidFill>
              </a:rPr>
              <a:t>18% </a:t>
            </a:r>
            <a:r>
              <a:rPr lang="en-US" dirty="0"/>
              <a:t>were a parent of a child</a:t>
            </a:r>
            <a:br>
              <a:rPr lang="en-US" dirty="0"/>
            </a:br>
            <a:r>
              <a:rPr lang="en-US" dirty="0"/>
              <a:t>			</a:t>
            </a:r>
            <a:r>
              <a:rPr lang="en-US" b="1" dirty="0">
                <a:solidFill>
                  <a:schemeClr val="accent1"/>
                </a:solidFill>
              </a:rPr>
              <a:t>69%</a:t>
            </a:r>
            <a:r>
              <a:rPr lang="en-US" b="1" dirty="0">
                <a:solidFill>
                  <a:schemeClr val="accent1"/>
                </a:solidFill>
                <a:effectLst>
                  <a:outerShdw blurRad="38100" dist="38100" dir="2700000" algn="tl">
                    <a:srgbClr val="000000">
                      <a:alpha val="43137"/>
                    </a:srgbClr>
                  </a:outerShdw>
                </a:effectLst>
              </a:rPr>
              <a:t> </a:t>
            </a:r>
            <a:r>
              <a:rPr lang="en-US" dirty="0"/>
              <a:t>of these parents had custody of at least one child</a:t>
            </a:r>
          </a:p>
          <a:p>
            <a:pPr marL="0" indent="0">
              <a:buNone/>
            </a:pPr>
            <a:r>
              <a:rPr lang="en-US" b="1" dirty="0">
                <a:solidFill>
                  <a:schemeClr val="accent1"/>
                </a:solidFill>
                <a:effectLst>
                  <a:outerShdw blurRad="38100" dist="38100" dir="2700000" algn="tl">
                    <a:srgbClr val="000000">
                      <a:alpha val="43137"/>
                    </a:srgbClr>
                  </a:outerShdw>
                </a:effectLst>
              </a:rPr>
              <a:t>		</a:t>
            </a:r>
            <a:r>
              <a:rPr lang="en-US" b="1" dirty="0">
                <a:solidFill>
                  <a:schemeClr val="accent1"/>
                </a:solidFill>
              </a:rPr>
              <a:t>4% </a:t>
            </a:r>
            <a:r>
              <a:rPr lang="en-US" dirty="0"/>
              <a:t>were currently pregnant</a:t>
            </a:r>
            <a:endParaRPr lang="en-US" sz="1600" i="1" dirty="0"/>
          </a:p>
          <a:p>
            <a:pPr marL="0" indent="0">
              <a:buNone/>
            </a:pPr>
            <a:endParaRPr lang="en-US" b="1" dirty="0">
              <a:solidFill>
                <a:schemeClr val="accent1"/>
              </a:solidFill>
              <a:effectLst>
                <a:outerShdw blurRad="38100" dist="38100" dir="2700000" algn="tl">
                  <a:srgbClr val="000000">
                    <a:alpha val="43137"/>
                  </a:srgbClr>
                </a:outerShdw>
              </a:effectLst>
            </a:endParaRPr>
          </a:p>
          <a:p>
            <a:pPr marL="0" indent="0">
              <a:buNone/>
            </a:pPr>
            <a:r>
              <a:rPr lang="en-US" b="1" dirty="0">
                <a:solidFill>
                  <a:schemeClr val="accent1"/>
                </a:solidFill>
              </a:rPr>
              <a:t>55%</a:t>
            </a:r>
            <a:r>
              <a:rPr lang="en-US" b="1" dirty="0">
                <a:solidFill>
                  <a:schemeClr val="accent1"/>
                </a:solidFill>
                <a:effectLst>
                  <a:outerShdw blurRad="38100" dist="38100" dir="2700000" algn="tl">
                    <a:srgbClr val="000000">
                      <a:alpha val="43137"/>
                    </a:srgbClr>
                  </a:outerShdw>
                </a:effectLst>
              </a:rPr>
              <a:t> </a:t>
            </a:r>
            <a:r>
              <a:rPr lang="en-US" dirty="0"/>
              <a:t>are currently enrolled in school</a:t>
            </a:r>
          </a:p>
          <a:p>
            <a:pPr marL="0" indent="0">
              <a:lnSpc>
                <a:spcPct val="110000"/>
              </a:lnSpc>
              <a:spcBef>
                <a:spcPts val="0"/>
              </a:spcBef>
              <a:buNone/>
            </a:pPr>
            <a:r>
              <a:rPr lang="en-US" dirty="0"/>
              <a:t>	</a:t>
            </a:r>
            <a:r>
              <a:rPr lang="en-US" b="1" dirty="0">
                <a:solidFill>
                  <a:schemeClr val="accent1"/>
                </a:solidFill>
              </a:rPr>
              <a:t>31%</a:t>
            </a:r>
            <a:r>
              <a:rPr lang="en-US" b="1" dirty="0">
                <a:solidFill>
                  <a:schemeClr val="accent1"/>
                </a:solidFill>
                <a:effectLst>
                  <a:outerShdw blurRad="38100" dist="38100" dir="2700000" algn="tl">
                    <a:srgbClr val="000000">
                      <a:alpha val="43137"/>
                    </a:srgbClr>
                  </a:outerShdw>
                </a:effectLst>
              </a:rPr>
              <a:t> </a:t>
            </a:r>
            <a:r>
              <a:rPr lang="en-US" dirty="0"/>
              <a:t>of these youth are in high school</a:t>
            </a:r>
          </a:p>
          <a:p>
            <a:pPr marL="0" indent="0">
              <a:lnSpc>
                <a:spcPct val="110000"/>
              </a:lnSpc>
              <a:spcBef>
                <a:spcPts val="0"/>
              </a:spcBef>
              <a:buNone/>
            </a:pPr>
            <a:r>
              <a:rPr lang="en-US" dirty="0"/>
              <a:t>	</a:t>
            </a:r>
            <a:r>
              <a:rPr lang="en-US" b="1" dirty="0">
                <a:solidFill>
                  <a:schemeClr val="tx2">
                    <a:lumMod val="75000"/>
                    <a:lumOff val="25000"/>
                  </a:schemeClr>
                </a:solidFill>
              </a:rPr>
              <a:t>51</a:t>
            </a:r>
            <a:r>
              <a:rPr lang="en-US" dirty="0"/>
              <a:t>% of these youth have not completed high school.</a:t>
            </a:r>
          </a:p>
          <a:p>
            <a:pPr marL="0" indent="0">
              <a:buNone/>
            </a:pPr>
            <a:endParaRPr lang="en-US" dirty="0"/>
          </a:p>
        </p:txBody>
      </p:sp>
      <p:pic>
        <p:nvPicPr>
          <p:cNvPr id="4" name="Picture 3" descr="Pen And &lt;strong&gt;Notebook&lt;/strong&gt; Free Stock Photo - Public Domain Pictures"/>
          <p:cNvPicPr>
            <a:picLocks noChangeAspect="1"/>
          </p:cNvPicPr>
          <p:nvPr/>
        </p:nvPicPr>
        <p:blipFill rotWithShape="1">
          <a:blip r:embed="rId3"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b="20424"/>
          <a:stretch/>
        </p:blipFill>
        <p:spPr>
          <a:xfrm>
            <a:off x="7454193" y="3849601"/>
            <a:ext cx="1676400" cy="1040524"/>
          </a:xfrm>
          <a:prstGeom prst="rect">
            <a:avLst/>
          </a:prstGeom>
        </p:spPr>
      </p:pic>
      <p:pic>
        <p:nvPicPr>
          <p:cNvPr id="5" name="Picture 4" descr="Vector &lt;strong&gt;Teddy Bear&lt;/strong&gt;"/>
          <p:cNvPicPr>
            <a:picLocks noChangeAspect="1"/>
          </p:cNvPicPr>
          <p:nvPr/>
        </p:nvPicPr>
        <p:blipFill rotWithShape="1">
          <a:blip r:embed="rId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r="10180"/>
          <a:stretch/>
        </p:blipFill>
        <p:spPr>
          <a:xfrm>
            <a:off x="2668693" y="2838450"/>
            <a:ext cx="1181099" cy="1181099"/>
          </a:xfrm>
          <a:prstGeom prst="rect">
            <a:avLst/>
          </a:prstGeom>
        </p:spPr>
      </p:pic>
      <p:pic>
        <p:nvPicPr>
          <p:cNvPr id="8" name="Picture 7" descr="... bill to prohibit employment discrimination based on &lt;strong&gt;gender&lt;/strong&gt; identity"/>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6686" y="2002032"/>
            <a:ext cx="765328" cy="892883"/>
          </a:xfrm>
          <a:prstGeom prst="rect">
            <a:avLst/>
          </a:prstGeom>
        </p:spPr>
      </p:pic>
    </p:spTree>
    <p:extLst>
      <p:ext uri="{BB962C8B-B14F-4D97-AF65-F5344CB8AC3E}">
        <p14:creationId xmlns:p14="http://schemas.microsoft.com/office/powerpoint/2010/main" val="261295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2E78D-79C1-932A-444C-467F58B57957}"/>
              </a:ext>
            </a:extLst>
          </p:cNvPr>
          <p:cNvSpPr>
            <a:spLocks noGrp="1"/>
          </p:cNvSpPr>
          <p:nvPr>
            <p:ph type="title"/>
          </p:nvPr>
        </p:nvSpPr>
        <p:spPr/>
        <p:txBody>
          <a:bodyPr/>
          <a:lstStyle/>
          <a:p>
            <a:r>
              <a:rPr lang="en-US" dirty="0"/>
              <a:t>Youth Level Risk</a:t>
            </a:r>
          </a:p>
        </p:txBody>
      </p:sp>
      <p:sp>
        <p:nvSpPr>
          <p:cNvPr id="3" name="Content Placeholder 2">
            <a:extLst>
              <a:ext uri="{FF2B5EF4-FFF2-40B4-BE49-F238E27FC236}">
                <a16:creationId xmlns:a16="http://schemas.microsoft.com/office/drawing/2014/main" id="{FAA25ADE-A8E8-49CE-14D4-0D6C9CDEA9E4}"/>
              </a:ext>
            </a:extLst>
          </p:cNvPr>
          <p:cNvSpPr>
            <a:spLocks noGrp="1"/>
          </p:cNvSpPr>
          <p:nvPr>
            <p:ph idx="1"/>
          </p:nvPr>
        </p:nvSpPr>
        <p:spPr/>
        <p:txBody>
          <a:bodyPr/>
          <a:lstStyle/>
          <a:p>
            <a:r>
              <a:rPr lang="en-US" dirty="0"/>
              <a:t>Youth experiencing housing instability have several sources of risk for juvenile justice system contacts.</a:t>
            </a:r>
          </a:p>
          <a:p>
            <a:pPr lvl="1"/>
            <a:r>
              <a:rPr lang="en-US" dirty="0"/>
              <a:t>Family conflict is the most common source of housing instability for youth.</a:t>
            </a:r>
          </a:p>
          <a:p>
            <a:pPr lvl="1"/>
            <a:r>
              <a:rPr lang="en-US" dirty="0"/>
              <a:t>Youth live in unstable housing situations that include frequent moves, unsafe situations and exposure to illicit activities.</a:t>
            </a:r>
          </a:p>
          <a:p>
            <a:endParaRPr lang="en-US" dirty="0"/>
          </a:p>
        </p:txBody>
      </p:sp>
    </p:spTree>
    <p:extLst>
      <p:ext uri="{BB962C8B-B14F-4D97-AF65-F5344CB8AC3E}">
        <p14:creationId xmlns:p14="http://schemas.microsoft.com/office/powerpoint/2010/main" val="82775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04801"/>
            <a:ext cx="7886700" cy="609599"/>
          </a:xfrm>
        </p:spPr>
        <p:txBody>
          <a:bodyPr>
            <a:normAutofit fontScale="90000"/>
          </a:bodyPr>
          <a:lstStyle/>
          <a:p>
            <a:pPr algn="ctr"/>
            <a:r>
              <a:rPr lang="en-US" dirty="0"/>
              <a:t>Unaccompanied Status</a:t>
            </a:r>
          </a:p>
        </p:txBody>
      </p:sp>
      <p:sp>
        <p:nvSpPr>
          <p:cNvPr id="5" name="Rectangle 4"/>
          <p:cNvSpPr/>
          <p:nvPr/>
        </p:nvSpPr>
        <p:spPr>
          <a:xfrm>
            <a:off x="1177446" y="914399"/>
            <a:ext cx="9995769" cy="513567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defTabSz="685800">
              <a:lnSpc>
                <a:spcPct val="90000"/>
              </a:lnSpc>
              <a:spcBef>
                <a:spcPts val="750"/>
              </a:spcBef>
            </a:pPr>
            <a:r>
              <a:rPr lang="en-US" sz="3200" b="1" dirty="0">
                <a:solidFill>
                  <a:srgbClr val="008F88"/>
                </a:solidFill>
              </a:rPr>
              <a:t>32%</a:t>
            </a:r>
            <a:r>
              <a:rPr lang="en-US" sz="3200" b="1" dirty="0">
                <a:solidFill>
                  <a:srgbClr val="008F88"/>
                </a:solidFill>
                <a:effectLst>
                  <a:outerShdw blurRad="38100" dist="38100" dir="2700000" algn="tl">
                    <a:srgbClr val="000000">
                      <a:alpha val="43137"/>
                    </a:srgbClr>
                  </a:outerShdw>
                </a:effectLst>
              </a:rPr>
              <a:t> </a:t>
            </a:r>
            <a:r>
              <a:rPr lang="en-US" sz="3200" b="1" dirty="0">
                <a:solidFill>
                  <a:prstClr val="black"/>
                </a:solidFill>
              </a:rPr>
              <a:t>were asked to leave by Parent or Guardian</a:t>
            </a:r>
          </a:p>
          <a:p>
            <a:pPr defTabSz="685800">
              <a:lnSpc>
                <a:spcPct val="90000"/>
              </a:lnSpc>
              <a:spcBef>
                <a:spcPts val="750"/>
              </a:spcBef>
            </a:pPr>
            <a:r>
              <a:rPr lang="en-US" sz="3200" b="1" dirty="0">
                <a:solidFill>
                  <a:srgbClr val="008F88"/>
                </a:solidFill>
              </a:rPr>
              <a:t>30%</a:t>
            </a:r>
            <a:r>
              <a:rPr lang="en-US" sz="3200" b="1" dirty="0">
                <a:solidFill>
                  <a:srgbClr val="008F88"/>
                </a:solidFill>
                <a:effectLst>
                  <a:outerShdw blurRad="38100" dist="38100" dir="2700000" algn="tl">
                    <a:srgbClr val="000000">
                      <a:alpha val="43137"/>
                    </a:srgbClr>
                  </a:outerShdw>
                </a:effectLst>
              </a:rPr>
              <a:t> </a:t>
            </a:r>
            <a:r>
              <a:rPr lang="en-US" sz="3200" dirty="0">
                <a:solidFill>
                  <a:prstClr val="black"/>
                </a:solidFill>
              </a:rPr>
              <a:t>said their parent/guardian was </a:t>
            </a:r>
            <a:r>
              <a:rPr lang="en-US" sz="3200" b="1" dirty="0">
                <a:solidFill>
                  <a:prstClr val="black"/>
                </a:solidFill>
              </a:rPr>
              <a:t>unable/unavailable to care for them</a:t>
            </a:r>
          </a:p>
          <a:p>
            <a:pPr defTabSz="685800">
              <a:lnSpc>
                <a:spcPct val="90000"/>
              </a:lnSpc>
              <a:spcBef>
                <a:spcPts val="750"/>
              </a:spcBef>
            </a:pPr>
            <a:r>
              <a:rPr lang="en-US" sz="3200" b="1" dirty="0">
                <a:solidFill>
                  <a:srgbClr val="008F88"/>
                </a:solidFill>
              </a:rPr>
              <a:t>25%</a:t>
            </a:r>
            <a:r>
              <a:rPr lang="en-US" sz="3200" b="1" dirty="0">
                <a:solidFill>
                  <a:srgbClr val="008F88"/>
                </a:solidFill>
                <a:effectLst>
                  <a:outerShdw blurRad="38100" dist="38100" dir="2700000" algn="tl">
                    <a:srgbClr val="000000">
                      <a:alpha val="43137"/>
                    </a:srgbClr>
                  </a:outerShdw>
                </a:effectLst>
              </a:rPr>
              <a:t> </a:t>
            </a:r>
            <a:r>
              <a:rPr lang="en-US" sz="3200" b="1" dirty="0">
                <a:solidFill>
                  <a:prstClr val="black"/>
                </a:solidFill>
              </a:rPr>
              <a:t>chose to leave</a:t>
            </a:r>
          </a:p>
          <a:p>
            <a:pPr defTabSz="685800">
              <a:lnSpc>
                <a:spcPct val="90000"/>
              </a:lnSpc>
              <a:spcBef>
                <a:spcPts val="750"/>
              </a:spcBef>
            </a:pPr>
            <a:r>
              <a:rPr lang="en-US" sz="3200" b="1" dirty="0">
                <a:solidFill>
                  <a:srgbClr val="008F88"/>
                </a:solidFill>
              </a:rPr>
              <a:t>20%</a:t>
            </a:r>
            <a:r>
              <a:rPr lang="en-US" sz="3200" b="1" dirty="0">
                <a:solidFill>
                  <a:srgbClr val="008F88"/>
                </a:solidFill>
                <a:effectLst>
                  <a:outerShdw blurRad="38100" dist="38100" dir="2700000" algn="tl">
                    <a:srgbClr val="000000">
                      <a:alpha val="43137"/>
                    </a:srgbClr>
                  </a:outerShdw>
                </a:effectLst>
              </a:rPr>
              <a:t> </a:t>
            </a:r>
            <a:r>
              <a:rPr lang="en-US" sz="3200" dirty="0">
                <a:solidFill>
                  <a:prstClr val="black"/>
                </a:solidFill>
              </a:rPr>
              <a:t>live with a parent/guardian, but the situation is </a:t>
            </a:r>
            <a:r>
              <a:rPr lang="en-US" sz="3200" b="1" dirty="0">
                <a:solidFill>
                  <a:prstClr val="black"/>
                </a:solidFill>
              </a:rPr>
              <a:t>time-limited </a:t>
            </a:r>
            <a:r>
              <a:rPr lang="en-US" sz="3200" dirty="0">
                <a:solidFill>
                  <a:prstClr val="black"/>
                </a:solidFill>
              </a:rPr>
              <a:t>or they are </a:t>
            </a:r>
            <a:r>
              <a:rPr lang="en-US" sz="3200" b="1" dirty="0">
                <a:solidFill>
                  <a:prstClr val="black"/>
                </a:solidFill>
              </a:rPr>
              <a:t>leaving for an identified reason</a:t>
            </a:r>
          </a:p>
          <a:p>
            <a:pPr defTabSz="685800">
              <a:lnSpc>
                <a:spcPct val="90000"/>
              </a:lnSpc>
              <a:spcBef>
                <a:spcPts val="750"/>
              </a:spcBef>
            </a:pPr>
            <a:r>
              <a:rPr lang="en-US" sz="3200" b="1" dirty="0">
                <a:solidFill>
                  <a:srgbClr val="008F88"/>
                </a:solidFill>
              </a:rPr>
              <a:t>38%</a:t>
            </a:r>
            <a:r>
              <a:rPr lang="en-US" sz="3200" b="1" dirty="0">
                <a:solidFill>
                  <a:srgbClr val="008F88"/>
                </a:solidFill>
                <a:effectLst>
                  <a:outerShdw blurRad="38100" dist="38100" dir="2700000" algn="tl">
                    <a:srgbClr val="000000">
                      <a:alpha val="43137"/>
                    </a:srgbClr>
                  </a:outerShdw>
                </a:effectLst>
              </a:rPr>
              <a:t> </a:t>
            </a:r>
            <a:r>
              <a:rPr lang="en-US" sz="3200" dirty="0">
                <a:solidFill>
                  <a:prstClr val="black"/>
                </a:solidFill>
              </a:rPr>
              <a:t>reported </a:t>
            </a:r>
            <a:r>
              <a:rPr lang="en-US" sz="3200" b="1" dirty="0">
                <a:solidFill>
                  <a:prstClr val="black"/>
                </a:solidFill>
              </a:rPr>
              <a:t>arguing/fighting</a:t>
            </a:r>
            <a:r>
              <a:rPr lang="en-US" sz="3200" dirty="0">
                <a:solidFill>
                  <a:prstClr val="black"/>
                </a:solidFill>
              </a:rPr>
              <a:t> as one of the reasons they were not with their parent or guardian</a:t>
            </a:r>
          </a:p>
          <a:p>
            <a:pPr defTabSz="685800">
              <a:lnSpc>
                <a:spcPct val="90000"/>
              </a:lnSpc>
              <a:spcBef>
                <a:spcPts val="750"/>
              </a:spcBef>
            </a:pPr>
            <a:endParaRPr lang="en-US" sz="1200" dirty="0"/>
          </a:p>
          <a:p>
            <a:pPr defTabSz="685800">
              <a:lnSpc>
                <a:spcPct val="90000"/>
              </a:lnSpc>
              <a:spcBef>
                <a:spcPts val="750"/>
              </a:spcBef>
            </a:pPr>
            <a:r>
              <a:rPr lang="en-US" sz="1200" i="1" dirty="0"/>
              <a:t>Respondents can select more than one response. Totals add up to more than 100%. See n in report for the number of respondents.</a:t>
            </a:r>
          </a:p>
        </p:txBody>
      </p:sp>
    </p:spTree>
    <p:extLst>
      <p:ext uri="{BB962C8B-B14F-4D97-AF65-F5344CB8AC3E}">
        <p14:creationId xmlns:p14="http://schemas.microsoft.com/office/powerpoint/2010/main" val="3302413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1"/>
            <a:ext cx="9144000" cy="762001"/>
          </a:xfrm>
        </p:spPr>
        <p:txBody>
          <a:bodyPr/>
          <a:lstStyle/>
          <a:p>
            <a:pPr algn="ctr"/>
            <a:r>
              <a:rPr lang="en-US" dirty="0"/>
              <a:t>Living Situation</a:t>
            </a:r>
            <a:r>
              <a:rPr lang="en-US" baseline="30000" dirty="0"/>
              <a:t>*</a:t>
            </a:r>
          </a:p>
        </p:txBody>
      </p:sp>
      <p:graphicFrame>
        <p:nvGraphicFramePr>
          <p:cNvPr id="6" name="Content Placeholder 5"/>
          <p:cNvGraphicFramePr>
            <a:graphicFrameLocks noGrp="1"/>
          </p:cNvGraphicFramePr>
          <p:nvPr>
            <p:ph idx="1"/>
          </p:nvPr>
        </p:nvGraphicFramePr>
        <p:xfrm>
          <a:off x="1838325" y="1131333"/>
          <a:ext cx="8515350" cy="465184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24000" y="762000"/>
            <a:ext cx="9144000" cy="369332"/>
          </a:xfrm>
          <a:prstGeom prst="rect">
            <a:avLst/>
          </a:prstGeom>
          <a:noFill/>
        </p:spPr>
        <p:txBody>
          <a:bodyPr wrap="square" lIns="0" rIns="0" rtlCol="0">
            <a:spAutoFit/>
          </a:bodyPr>
          <a:lstStyle/>
          <a:p>
            <a:pPr algn="ctr"/>
            <a:r>
              <a:rPr lang="en-US" b="1" dirty="0"/>
              <a:t>Couch surfing remains most common living situation</a:t>
            </a:r>
          </a:p>
        </p:txBody>
      </p:sp>
      <p:sp>
        <p:nvSpPr>
          <p:cNvPr id="7" name="TextBox 6"/>
          <p:cNvSpPr txBox="1"/>
          <p:nvPr/>
        </p:nvSpPr>
        <p:spPr>
          <a:xfrm>
            <a:off x="2449550" y="5644680"/>
            <a:ext cx="4062761" cy="276999"/>
          </a:xfrm>
          <a:prstGeom prst="rect">
            <a:avLst/>
          </a:prstGeom>
          <a:noFill/>
        </p:spPr>
        <p:txBody>
          <a:bodyPr wrap="square" rtlCol="0">
            <a:spAutoFit/>
          </a:bodyPr>
          <a:lstStyle/>
          <a:p>
            <a:r>
              <a:rPr lang="en-US" sz="1200" i="1" baseline="30000" dirty="0">
                <a:solidFill>
                  <a:schemeClr val="bg1">
                    <a:lumMod val="50000"/>
                  </a:schemeClr>
                </a:solidFill>
              </a:rPr>
              <a:t>*</a:t>
            </a:r>
            <a:r>
              <a:rPr lang="en-US" sz="1200" i="1" dirty="0">
                <a:solidFill>
                  <a:schemeClr val="bg1">
                    <a:lumMod val="50000"/>
                  </a:schemeClr>
                </a:solidFill>
              </a:rPr>
              <a:t>Respondents can select more than one response. </a:t>
            </a:r>
          </a:p>
        </p:txBody>
      </p:sp>
    </p:spTree>
    <p:extLst>
      <p:ext uri="{BB962C8B-B14F-4D97-AF65-F5344CB8AC3E}">
        <p14:creationId xmlns:p14="http://schemas.microsoft.com/office/powerpoint/2010/main" val="3506206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228601"/>
            <a:ext cx="7886700" cy="762001"/>
          </a:xfrm>
        </p:spPr>
        <p:txBody>
          <a:bodyPr/>
          <a:lstStyle/>
          <a:p>
            <a:r>
              <a:rPr lang="en-US" dirty="0"/>
              <a:t>Sources of Income</a:t>
            </a:r>
            <a:r>
              <a:rPr lang="en-US" baseline="30000" dirty="0"/>
              <a:t>*</a:t>
            </a:r>
          </a:p>
        </p:txBody>
      </p:sp>
      <p:graphicFrame>
        <p:nvGraphicFramePr>
          <p:cNvPr id="6" name="Content Placeholder 5"/>
          <p:cNvGraphicFramePr>
            <a:graphicFrameLocks noGrp="1"/>
          </p:cNvGraphicFramePr>
          <p:nvPr>
            <p:ph idx="1"/>
          </p:nvPr>
        </p:nvGraphicFramePr>
        <p:xfrm>
          <a:off x="1676400" y="838201"/>
          <a:ext cx="8610600" cy="478669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524000" y="5361802"/>
            <a:ext cx="3352800" cy="461665"/>
          </a:xfrm>
          <a:prstGeom prst="rect">
            <a:avLst/>
          </a:prstGeom>
          <a:noFill/>
        </p:spPr>
        <p:txBody>
          <a:bodyPr wrap="square" rtlCol="0">
            <a:spAutoFit/>
          </a:bodyPr>
          <a:lstStyle/>
          <a:p>
            <a:r>
              <a:rPr lang="en-US" sz="1200" i="1" baseline="30000" dirty="0">
                <a:solidFill>
                  <a:schemeClr val="bg1">
                    <a:lumMod val="50000"/>
                  </a:schemeClr>
                </a:solidFill>
              </a:rPr>
              <a:t>*</a:t>
            </a:r>
            <a:r>
              <a:rPr lang="en-US" sz="1200" i="1" dirty="0">
                <a:solidFill>
                  <a:schemeClr val="bg1">
                    <a:lumMod val="50000"/>
                  </a:schemeClr>
                </a:solidFill>
              </a:rPr>
              <a:t>Respondents can select more than one response. </a:t>
            </a:r>
          </a:p>
        </p:txBody>
      </p:sp>
    </p:spTree>
    <p:extLst>
      <p:ext uri="{BB962C8B-B14F-4D97-AF65-F5344CB8AC3E}">
        <p14:creationId xmlns:p14="http://schemas.microsoft.com/office/powerpoint/2010/main" val="10103035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YR PPNT Template" id="{A8B51D1F-85F0-4688-861A-69D3E8454342}" vid="{549EE6C4-AE30-417C-AED2-96DD8A6F72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8619746E6A8F458CC461493407DE5E" ma:contentTypeVersion="19" ma:contentTypeDescription="Create a new document." ma:contentTypeScope="" ma:versionID="8dafec17a5d73790f5d7681f984b1235">
  <xsd:schema xmlns:xsd="http://www.w3.org/2001/XMLSchema" xmlns:xs="http://www.w3.org/2001/XMLSchema" xmlns:p="http://schemas.microsoft.com/office/2006/metadata/properties" xmlns:ns1="http://schemas.microsoft.com/sharepoint/v3" xmlns:ns2="6eb85c44-d2d9-4866-879c-5c4b0c4f14dd" xmlns:ns3="60b38b75-bab3-4ab9-aee8-acf8feb6c3ee" targetNamespace="http://schemas.microsoft.com/office/2006/metadata/properties" ma:root="true" ma:fieldsID="975fd003fd42b53705fbbdd8dc9f4afb" ns1:_="" ns2:_="" ns3:_="">
    <xsd:import namespace="http://schemas.microsoft.com/sharepoint/v3"/>
    <xsd:import namespace="6eb85c44-d2d9-4866-879c-5c4b0c4f14dd"/>
    <xsd:import namespace="60b38b75-bab3-4ab9-aee8-acf8feb6c3e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1:_ip_UnifiedCompliancePolicyProperties" minOccurs="0"/>
                <xsd:element ref="ns1:_ip_UnifiedCompliancePolicyUIAc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eb85c44-d2d9-4866-879c-5c4b0c4f14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b38b75-bab3-4ab9-aee8-acf8feb6c3e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e65ca42-a16c-4c99-b1f2-97996dee8a5f}" ma:internalName="TaxCatchAll" ma:showField="CatchAllData" ma:web="60b38b75-bab3-4ab9-aee8-acf8feb6c3e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60b38b75-bab3-4ab9-aee8-acf8feb6c3ee" xsi:nil="true"/>
    <lcf76f155ced4ddcb4097134ff3c332f xmlns="6eb85c44-d2d9-4866-879c-5c4b0c4f14dd">
      <Terms xmlns="http://schemas.microsoft.com/office/infopath/2007/PartnerControls"/>
    </lcf76f155ced4ddcb4097134ff3c332f>
    <SharedWithUsers xmlns="60b38b75-bab3-4ab9-aee8-acf8feb6c3ee">
      <UserInfo>
        <DisplayName>Unick, Jay</DisplayName>
        <AccountId>10</AccountId>
        <AccountType/>
      </UserInfo>
    </SharedWithUsers>
  </documentManagement>
</p:properties>
</file>

<file path=customXml/itemProps1.xml><?xml version="1.0" encoding="utf-8"?>
<ds:datastoreItem xmlns:ds="http://schemas.openxmlformats.org/officeDocument/2006/customXml" ds:itemID="{8075F236-2CB7-4729-A830-5BA1DD646B81}">
  <ds:schemaRefs>
    <ds:schemaRef ds:uri="60b38b75-bab3-4ab9-aee8-acf8feb6c3ee"/>
    <ds:schemaRef ds:uri="6eb85c44-d2d9-4866-879c-5c4b0c4f14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525ECD0-02A0-4EB7-AF85-F2F8523B24D6}">
  <ds:schemaRefs>
    <ds:schemaRef ds:uri="http://schemas.microsoft.com/sharepoint/v3/contenttype/forms"/>
  </ds:schemaRefs>
</ds:datastoreItem>
</file>

<file path=customXml/itemProps3.xml><?xml version="1.0" encoding="utf-8"?>
<ds:datastoreItem xmlns:ds="http://schemas.openxmlformats.org/officeDocument/2006/customXml" ds:itemID="{D2854243-7758-4B35-BDB6-20EFD785644B}">
  <ds:schemaRefs>
    <ds:schemaRef ds:uri="http://purl.org/dc/dcmitype/"/>
    <ds:schemaRef ds:uri="http://www.w3.org/XML/1998/namespace"/>
    <ds:schemaRef ds:uri="http://schemas.microsoft.com/sharepoint/v3"/>
    <ds:schemaRef ds:uri="http://purl.org/dc/terms/"/>
    <ds:schemaRef ds:uri="http://schemas.microsoft.com/office/2006/documentManagement/types"/>
    <ds:schemaRef ds:uri="6eb85c44-d2d9-4866-879c-5c4b0c4f14dd"/>
    <ds:schemaRef ds:uri="http://purl.org/dc/elements/1.1/"/>
    <ds:schemaRef ds:uri="http://schemas.microsoft.com/office/infopath/2007/PartnerControls"/>
    <ds:schemaRef ds:uri="http://schemas.openxmlformats.org/package/2006/metadata/core-properties"/>
    <ds:schemaRef ds:uri="60b38b75-bab3-4ab9-aee8-acf8feb6c3e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264</TotalTime>
  <Words>1894</Words>
  <Application>Microsoft Macintosh PowerPoint</Application>
  <PresentationFormat>Widescreen</PresentationFormat>
  <Paragraphs>147</Paragraphs>
  <Slides>16</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Aptos Display</vt:lpstr>
      <vt:lpstr>Aptos Light</vt:lpstr>
      <vt:lpstr>Arial</vt:lpstr>
      <vt:lpstr>Courier New</vt:lpstr>
      <vt:lpstr>Wingdings</vt:lpstr>
      <vt:lpstr>Office Theme</vt:lpstr>
      <vt:lpstr>Youth REACH MD and   Juvenile Justice</vt:lpstr>
      <vt:lpstr>What Is Youth REACH MD?</vt:lpstr>
      <vt:lpstr>Youth Count Survey</vt:lpstr>
      <vt:lpstr>2,789  unaccompanied homeless youth identified in 2022</vt:lpstr>
      <vt:lpstr>A Few Key Statistics</vt:lpstr>
      <vt:lpstr>Youth Level Risk</vt:lpstr>
      <vt:lpstr>Unaccompanied Status</vt:lpstr>
      <vt:lpstr>Living Situation*</vt:lpstr>
      <vt:lpstr>Sources of Income*</vt:lpstr>
      <vt:lpstr>Housing Instability</vt:lpstr>
      <vt:lpstr>Family Instability is a major driver of youth housing instability</vt:lpstr>
      <vt:lpstr>Community Level Disparities </vt:lpstr>
      <vt:lpstr>Institutional History</vt:lpstr>
      <vt:lpstr>Only 6.23%  of youth surveyed in 2022 were also in the CoC’s HMIS system</vt:lpstr>
      <vt:lpstr>22%  of youth reported they did not seek help from programs/services in the past year  8%  of youth reported receiving all the help they needed</vt:lpstr>
      <vt:lpstr>Recommendations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Barreira, Victoria</dc:creator>
  <cp:lastModifiedBy>Unick, Jay</cp:lastModifiedBy>
  <cp:revision>409</cp:revision>
  <dcterms:created xsi:type="dcterms:W3CDTF">2024-05-08T14:13:14Z</dcterms:created>
  <dcterms:modified xsi:type="dcterms:W3CDTF">2025-10-20T16:06:32Z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0x010100AB8619746E6A8F458CC461493407DE5E</vt:lpwstr>
  </property>
  <property fmtid="{D5CDD505-2E9C-101B-9397-08002B2CF9AE}" pid="3" name="MediaServiceImageTags">
    <vt:lpwstr/>
  </property>
</Properties>
</file>