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 id="2147483657" r:id="rId2"/>
  </p:sldMasterIdLst>
  <p:notesMasterIdLst>
    <p:notesMasterId r:id="rId2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juCkEB+YoXGFso9VCt1GRSgw6mI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10" Type="http://schemas.openxmlformats.org/officeDocument/2006/relationships/slide" Target="slides/slide8.xml"/><Relationship Id="rId19" Type="http://schemas.openxmlformats.org/officeDocument/2006/relationships/slide" Target="slides/slide17.xml"/><Relationship Id="rId31" Type="http://customschemas.google.com/relationships/presentationmetadata" Target="meta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9" name="Google Shape;139;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38d8c90cee3_0_7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g38d8c90cee3_0_7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3" name="Google Shape;213;g38d8c90cee3_0_7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9b4851da3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39b4851da3f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0" name="Google Shape;220;g39b4851da3f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38df862c848_3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38df862c848_3_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7" name="Google Shape;227;g38df862c848_3_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8d49bee64d_0_10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3" name="Google Shape;233;g38d49bee64d_0_10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4" name="Google Shape;234;g38d49bee64d_0_10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8d49bee64d_0_1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g38d49bee64d_0_10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1" name="Google Shape;241;g38d49bee64d_0_10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38d8c90cee3_0_3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 name="Google Shape;247;g38d8c90cee3_0_37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8" name="Google Shape;248;g38d8c90cee3_0_37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8d58fddcbb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4" name="Google Shape;254;g38d58fddcbb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5" name="Google Shape;255;g38d58fddcbb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38d49bee64d_0_9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g38d49bee64d_0_9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2" name="Google Shape;262;g38d49bee64d_0_9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38d49bee64d_0_9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g38d49bee64d_0_9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9" name="Google Shape;269;g38d49bee64d_0_9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38d8c90cee3_0_2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5" name="Google Shape;275;g38d8c90cee3_0_29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500"/>
              </a:spcBef>
              <a:spcAft>
                <a:spcPts val="0"/>
              </a:spcAft>
              <a:buSzPts val="1400"/>
              <a:buNone/>
            </a:pPr>
            <a:endParaRPr/>
          </a:p>
        </p:txBody>
      </p:sp>
      <p:sp>
        <p:nvSpPr>
          <p:cNvPr id="276" name="Google Shape;276;g38d8c90cee3_0_29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5" name="Google Shape;14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38d49bee64d_0_1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g38d49bee64d_0_1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3" name="Google Shape;283;g38d49bee64d_0_1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38d8c90cee3_0_2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9" name="Google Shape;289;g38d8c90cee3_0_28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90" name="Google Shape;290;g38d8c90cee3_0_28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38d8c90cee3_0_1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6" name="Google Shape;296;g38d8c90cee3_0_1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7" name="Google Shape;297;g38d8c90cee3_0_14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39bd14c59c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39bd14c59c9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4" name="Google Shape;304;g39bd14c59c9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38d8c90cee3_0_29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0" name="Google Shape;310;g38d8c90cee3_0_29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1" name="Google Shape;311;g38d8c90cee3_0_29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24</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9b4851da3f_0_4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39b4851da3f_0_44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2" name="Google Shape;152;g39b4851da3f_0_44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9b4851da3f_0_48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39b4851da3f_0_48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1" name="Google Shape;171;g39b4851da3f_0_48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8d49bee64d_0_6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g38d49bee64d_0_6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8" name="Google Shape;178;g38d49bee64d_0_6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8d49bee64d_0_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 name="Google Shape;184;g38d49bee64d_0_7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5" name="Google Shape;185;g38d49bee64d_0_7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8d49bee64d_0_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 name="Google Shape;191;g38d49bee64d_0_7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2" name="Google Shape;192;g38d49bee64d_0_7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8deddc3bb3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Google Shape;198;g38deddc3bb3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99" name="Google Shape;199;g38deddc3bb3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38d8c90cee3_0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5" name="Google Shape;205;g38d8c90cee3_0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06" name="Google Shape;206;g38d8c90cee3_0_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p13"/>
          <p:cNvSpPr txBox="1">
            <a:spLocks noGrp="1"/>
          </p:cNvSpPr>
          <p:nvPr>
            <p:ph type="ctrTitle"/>
          </p:nvPr>
        </p:nvSpPr>
        <p:spPr>
          <a:xfrm>
            <a:off x="1524000" y="3298215"/>
            <a:ext cx="9144000" cy="5403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3600"/>
              <a:buFont typeface="Calibri"/>
              <a:buNone/>
              <a:defRPr sz="3600">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13"/>
          <p:cNvSpPr txBox="1">
            <a:spLocks noGrp="1"/>
          </p:cNvSpPr>
          <p:nvPr>
            <p:ph type="subTitle" idx="1"/>
          </p:nvPr>
        </p:nvSpPr>
        <p:spPr>
          <a:xfrm>
            <a:off x="1524000" y="3930659"/>
            <a:ext cx="9144000" cy="412750"/>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SzPts val="2400"/>
              <a:buNone/>
              <a:defRPr sz="2400">
                <a:solidFill>
                  <a:srgbClr val="FFC838"/>
                </a:solidFill>
                <a:latin typeface="Calibri"/>
                <a:ea typeface="Calibri"/>
                <a:cs typeface="Calibri"/>
                <a:sym typeface="Calibri"/>
              </a:defRPr>
            </a:lvl1pPr>
            <a:lvl2pPr lvl="1" algn="ctr">
              <a:lnSpc>
                <a:spcPct val="90000"/>
              </a:lnSpc>
              <a:spcBef>
                <a:spcPts val="500"/>
              </a:spcBef>
              <a:spcAft>
                <a:spcPts val="0"/>
              </a:spcAft>
              <a:buSzPts val="2000"/>
              <a:buNone/>
              <a:defRPr sz="2000"/>
            </a:lvl2pPr>
            <a:lvl3pPr lvl="2" algn="ctr">
              <a:lnSpc>
                <a:spcPct val="90000"/>
              </a:lnSpc>
              <a:spcBef>
                <a:spcPts val="500"/>
              </a:spcBef>
              <a:spcAft>
                <a:spcPts val="0"/>
              </a:spcAft>
              <a:buSzPts val="1800"/>
              <a:buNone/>
              <a:defRPr sz="1800"/>
            </a:lvl3pPr>
            <a:lvl4pPr lvl="3" algn="ctr">
              <a:lnSpc>
                <a:spcPct val="90000"/>
              </a:lnSpc>
              <a:spcBef>
                <a:spcPts val="500"/>
              </a:spcBef>
              <a:spcAft>
                <a:spcPts val="0"/>
              </a:spcAft>
              <a:buSzPts val="1600"/>
              <a:buNone/>
              <a:defRPr sz="1600"/>
            </a:lvl4pPr>
            <a:lvl5pPr lvl="4" algn="ctr">
              <a:lnSpc>
                <a:spcPct val="90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 name="Google Shape;16;p13"/>
          <p:cNvSpPr txBox="1"/>
          <p:nvPr/>
        </p:nvSpPr>
        <p:spPr>
          <a:xfrm>
            <a:off x="477016" y="481320"/>
            <a:ext cx="2093968" cy="492178"/>
          </a:xfrm>
          <a:prstGeom prst="rect">
            <a:avLst/>
          </a:prstGeom>
          <a:no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Calibri"/>
                <a:ea typeface="Calibri"/>
                <a:cs typeface="Calibri"/>
                <a:sym typeface="Calibri"/>
              </a:rPr>
              <a:t>Jacob R. Day, Secretary</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Calibri"/>
                <a:ea typeface="Calibri"/>
                <a:cs typeface="Calibri"/>
                <a:sym typeface="Calibri"/>
              </a:rPr>
              <a:t>Julia Glanz, Deputy Secretary</a:t>
            </a:r>
            <a:endParaRPr sz="1200" b="0" i="0" u="none" strike="noStrike" cap="none">
              <a:solidFill>
                <a:schemeClr val="lt1"/>
              </a:solidFill>
              <a:latin typeface="Calibri"/>
              <a:ea typeface="Calibri"/>
              <a:cs typeface="Calibri"/>
              <a:sym typeface="Calibri"/>
            </a:endParaRPr>
          </a:p>
        </p:txBody>
      </p:sp>
      <p:pic>
        <p:nvPicPr>
          <p:cNvPr id="17" name="Google Shape;17;p13" descr="Maryland Department of Housing and Community Development Logo"/>
          <p:cNvPicPr preferRelativeResize="0"/>
          <p:nvPr/>
        </p:nvPicPr>
        <p:blipFill rotWithShape="1">
          <a:blip r:embed="rId2">
            <a:alphaModFix/>
          </a:blip>
          <a:srcRect/>
          <a:stretch/>
        </p:blipFill>
        <p:spPr>
          <a:xfrm>
            <a:off x="4806554" y="759260"/>
            <a:ext cx="2578892" cy="2027336"/>
          </a:xfrm>
          <a:prstGeom prst="rect">
            <a:avLst/>
          </a:prstGeom>
          <a:noFill/>
          <a:ln>
            <a:noFill/>
          </a:ln>
        </p:spPr>
      </p:pic>
      <p:pic>
        <p:nvPicPr>
          <p:cNvPr id="18" name="Google Shape;18;p13" descr="Maryland Department of Housing and Community Development Great Places Win Logo"/>
          <p:cNvPicPr preferRelativeResize="0"/>
          <p:nvPr/>
        </p:nvPicPr>
        <p:blipFill rotWithShape="1">
          <a:blip r:embed="rId3">
            <a:alphaModFix/>
          </a:blip>
          <a:srcRect l="17276" r="23316"/>
          <a:stretch/>
        </p:blipFill>
        <p:spPr>
          <a:xfrm>
            <a:off x="0" y="4987596"/>
            <a:ext cx="12192000" cy="1528800"/>
          </a:xfrm>
          <a:prstGeom prst="rect">
            <a:avLst/>
          </a:prstGeom>
          <a:noFill/>
          <a:ln>
            <a:noFill/>
          </a:ln>
        </p:spPr>
      </p:pic>
      <p:sp>
        <p:nvSpPr>
          <p:cNvPr id="19" name="Google Shape;19;p13"/>
          <p:cNvSpPr txBox="1"/>
          <p:nvPr/>
        </p:nvSpPr>
        <p:spPr>
          <a:xfrm>
            <a:off x="8782441" y="600595"/>
            <a:ext cx="2691385" cy="399725"/>
          </a:xfrm>
          <a:prstGeom prst="rect">
            <a:avLst/>
          </a:prstGeom>
          <a:noFill/>
          <a:ln>
            <a:noFill/>
          </a:ln>
        </p:spPr>
        <p:txBody>
          <a:bodyPr spcFirstLastPara="1" wrap="square" lIns="68575" tIns="34275" rIns="68575" bIns="34275" anchor="ctr" anchorCtr="0">
            <a:spAutoFit/>
          </a:bodyPr>
          <a:lstStyle/>
          <a:p>
            <a:pPr marL="0" marR="0" lvl="0" indent="0" algn="ctr" rtl="0">
              <a:lnSpc>
                <a:spcPct val="107000"/>
              </a:lnSpc>
              <a:spcBef>
                <a:spcPts val="0"/>
              </a:spcBef>
              <a:spcAft>
                <a:spcPts val="0"/>
              </a:spcAft>
              <a:buClr>
                <a:srgbClr val="000000"/>
              </a:buClr>
              <a:buSzPts val="2100"/>
              <a:buFont typeface="Arial"/>
              <a:buNone/>
            </a:pPr>
            <a:r>
              <a:rPr lang="en-US" sz="2100" b="1" i="0" u="none" strike="noStrike" cap="none">
                <a:solidFill>
                  <a:srgbClr val="FFC838"/>
                </a:solidFill>
                <a:latin typeface="Calibri"/>
                <a:ea typeface="Calibri"/>
                <a:cs typeface="Calibri"/>
                <a:sym typeface="Calibri"/>
              </a:rPr>
              <a:t>dhcd.maryland.gov</a:t>
            </a:r>
            <a:endParaRPr sz="1400" b="0" i="0" u="none" strike="noStrike" cap="none">
              <a:solidFill>
                <a:srgbClr val="000000"/>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8"/>
        <p:cNvGrpSpPr/>
        <p:nvPr/>
      </p:nvGrpSpPr>
      <p:grpSpPr>
        <a:xfrm>
          <a:off x="0" y="0"/>
          <a:ext cx="0" cy="0"/>
          <a:chOff x="0" y="0"/>
          <a:chExt cx="0" cy="0"/>
        </a:xfrm>
      </p:grpSpPr>
      <p:sp>
        <p:nvSpPr>
          <p:cNvPr id="89" name="Google Shape;89;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21"/>
          <p:cNvSpPr txBox="1">
            <a:spLocks noGrp="1"/>
          </p:cNvSpPr>
          <p:nvPr>
            <p:ph type="body" idx="1"/>
          </p:nvPr>
        </p:nvSpPr>
        <p:spPr>
          <a:xfrm>
            <a:off x="838200" y="1825625"/>
            <a:ext cx="5181600" cy="394099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 name="Google Shape;91;p21"/>
          <p:cNvSpPr txBox="1">
            <a:spLocks noGrp="1"/>
          </p:cNvSpPr>
          <p:nvPr>
            <p:ph type="body" idx="2"/>
          </p:nvPr>
        </p:nvSpPr>
        <p:spPr>
          <a:xfrm>
            <a:off x="6172200" y="1825625"/>
            <a:ext cx="5181600" cy="394099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92" name="Google Shape;92;p21"/>
          <p:cNvPicPr preferRelativeResize="0"/>
          <p:nvPr/>
        </p:nvPicPr>
        <p:blipFill rotWithShape="1">
          <a:blip r:embed="rId2">
            <a:alphaModFix/>
          </a:blip>
          <a:srcRect l="22925" t="-58848" b="-1"/>
          <a:stretch/>
        </p:blipFill>
        <p:spPr>
          <a:xfrm>
            <a:off x="4142456" y="6050721"/>
            <a:ext cx="7548457" cy="649686"/>
          </a:xfrm>
          <a:prstGeom prst="rect">
            <a:avLst/>
          </a:prstGeom>
          <a:noFill/>
          <a:ln>
            <a:noFill/>
          </a:ln>
        </p:spPr>
      </p:pic>
      <p:sp>
        <p:nvSpPr>
          <p:cNvPr id="93" name="Google Shape;93;p21"/>
          <p:cNvSpPr txBox="1"/>
          <p:nvPr/>
        </p:nvSpPr>
        <p:spPr>
          <a:xfrm>
            <a:off x="11528277" y="6359235"/>
            <a:ext cx="522205"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FFC838"/>
                </a:solidFill>
                <a:latin typeface="Calibri"/>
                <a:ea typeface="Calibri"/>
                <a:cs typeface="Calibri"/>
                <a:sym typeface="Calibri"/>
              </a:rPr>
              <a:t>‹#›</a:t>
            </a:fld>
            <a:endParaRPr sz="1200" b="1" i="0" u="none" strike="noStrike" cap="none">
              <a:solidFill>
                <a:srgbClr val="FFC838"/>
              </a:solidFill>
              <a:latin typeface="Calibri"/>
              <a:ea typeface="Calibri"/>
              <a:cs typeface="Calibri"/>
              <a:sym typeface="Calibri"/>
            </a:endParaRPr>
          </a:p>
        </p:txBody>
      </p:sp>
      <p:pic>
        <p:nvPicPr>
          <p:cNvPr id="94" name="Google Shape;94;p21" descr="Text"/>
          <p:cNvPicPr preferRelativeResize="0"/>
          <p:nvPr/>
        </p:nvPicPr>
        <p:blipFill rotWithShape="1">
          <a:blip r:embed="rId3">
            <a:alphaModFix/>
          </a:blip>
          <a:srcRect/>
          <a:stretch/>
        </p:blipFill>
        <p:spPr>
          <a:xfrm>
            <a:off x="284306" y="6241315"/>
            <a:ext cx="1335399" cy="430812"/>
          </a:xfrm>
          <a:prstGeom prst="rect">
            <a:avLst/>
          </a:prstGeom>
          <a:noFill/>
          <a:ln>
            <a:noFill/>
          </a:ln>
        </p:spPr>
      </p:pic>
      <p:pic>
        <p:nvPicPr>
          <p:cNvPr id="95" name="Google Shape;95;p21"/>
          <p:cNvPicPr preferRelativeResize="0"/>
          <p:nvPr/>
        </p:nvPicPr>
        <p:blipFill rotWithShape="1">
          <a:blip r:embed="rId2">
            <a:alphaModFix/>
          </a:blip>
          <a:srcRect l="22925" t="-58848" r="55825" b="-1"/>
          <a:stretch/>
        </p:blipFill>
        <p:spPr>
          <a:xfrm>
            <a:off x="1682968" y="6050721"/>
            <a:ext cx="2459488" cy="64968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96"/>
        <p:cNvGrpSpPr/>
        <p:nvPr/>
      </p:nvGrpSpPr>
      <p:grpSpPr>
        <a:xfrm>
          <a:off x="0" y="0"/>
          <a:ext cx="0" cy="0"/>
          <a:chOff x="0" y="0"/>
          <a:chExt cx="0" cy="0"/>
        </a:xfrm>
      </p:grpSpPr>
      <p:sp>
        <p:nvSpPr>
          <p:cNvPr id="97" name="Google Shape;97;p22"/>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 name="Google Shape;98;p2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SzPts val="2400"/>
              <a:buNone/>
              <a:defRPr sz="2400" b="1"/>
            </a:lvl1pPr>
            <a:lvl2pPr marL="914400" lvl="1" indent="-228600" algn="l">
              <a:lnSpc>
                <a:spcPct val="90000"/>
              </a:lnSpc>
              <a:spcBef>
                <a:spcPts val="500"/>
              </a:spcBef>
              <a:spcAft>
                <a:spcPts val="0"/>
              </a:spcAft>
              <a:buSzPts val="2000"/>
              <a:buNone/>
              <a:defRPr sz="2000" b="1"/>
            </a:lvl2pPr>
            <a:lvl3pPr marL="1371600" lvl="2" indent="-228600" algn="l">
              <a:lnSpc>
                <a:spcPct val="90000"/>
              </a:lnSpc>
              <a:spcBef>
                <a:spcPts val="500"/>
              </a:spcBef>
              <a:spcAft>
                <a:spcPts val="0"/>
              </a:spcAft>
              <a:buSzPts val="1800"/>
              <a:buNone/>
              <a:defRPr sz="1800" b="1"/>
            </a:lvl3pPr>
            <a:lvl4pPr marL="1828800" lvl="3" indent="-228600" algn="l">
              <a:lnSpc>
                <a:spcPct val="90000"/>
              </a:lnSpc>
              <a:spcBef>
                <a:spcPts val="500"/>
              </a:spcBef>
              <a:spcAft>
                <a:spcPts val="0"/>
              </a:spcAft>
              <a:buSzPts val="1600"/>
              <a:buNone/>
              <a:defRPr sz="1600" b="1"/>
            </a:lvl4pPr>
            <a:lvl5pPr marL="2286000" lvl="4" indent="-228600" algn="l">
              <a:lnSpc>
                <a:spcPct val="9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9" name="Google Shape;99;p22"/>
          <p:cNvSpPr txBox="1">
            <a:spLocks noGrp="1"/>
          </p:cNvSpPr>
          <p:nvPr>
            <p:ph type="body" idx="2"/>
          </p:nvPr>
        </p:nvSpPr>
        <p:spPr>
          <a:xfrm>
            <a:off x="839788" y="2505075"/>
            <a:ext cx="5157787" cy="324679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p22"/>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SzPts val="2400"/>
              <a:buNone/>
              <a:defRPr sz="2400" b="1"/>
            </a:lvl1pPr>
            <a:lvl2pPr marL="914400" lvl="1" indent="-228600" algn="l">
              <a:lnSpc>
                <a:spcPct val="90000"/>
              </a:lnSpc>
              <a:spcBef>
                <a:spcPts val="500"/>
              </a:spcBef>
              <a:spcAft>
                <a:spcPts val="0"/>
              </a:spcAft>
              <a:buSzPts val="2000"/>
              <a:buNone/>
              <a:defRPr sz="2000" b="1"/>
            </a:lvl2pPr>
            <a:lvl3pPr marL="1371600" lvl="2" indent="-228600" algn="l">
              <a:lnSpc>
                <a:spcPct val="90000"/>
              </a:lnSpc>
              <a:spcBef>
                <a:spcPts val="500"/>
              </a:spcBef>
              <a:spcAft>
                <a:spcPts val="0"/>
              </a:spcAft>
              <a:buSzPts val="1800"/>
              <a:buNone/>
              <a:defRPr sz="1800" b="1"/>
            </a:lvl3pPr>
            <a:lvl4pPr marL="1828800" lvl="3" indent="-228600" algn="l">
              <a:lnSpc>
                <a:spcPct val="90000"/>
              </a:lnSpc>
              <a:spcBef>
                <a:spcPts val="500"/>
              </a:spcBef>
              <a:spcAft>
                <a:spcPts val="0"/>
              </a:spcAft>
              <a:buSzPts val="1600"/>
              <a:buNone/>
              <a:defRPr sz="1600" b="1"/>
            </a:lvl4pPr>
            <a:lvl5pPr marL="2286000" lvl="4" indent="-228600" algn="l">
              <a:lnSpc>
                <a:spcPct val="9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01" name="Google Shape;101;p22"/>
          <p:cNvSpPr txBox="1">
            <a:spLocks noGrp="1"/>
          </p:cNvSpPr>
          <p:nvPr>
            <p:ph type="body" idx="4"/>
          </p:nvPr>
        </p:nvSpPr>
        <p:spPr>
          <a:xfrm>
            <a:off x="6172200" y="2505075"/>
            <a:ext cx="5183188" cy="324679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02" name="Google Shape;102;p22"/>
          <p:cNvPicPr preferRelativeResize="0"/>
          <p:nvPr/>
        </p:nvPicPr>
        <p:blipFill rotWithShape="1">
          <a:blip r:embed="rId2">
            <a:alphaModFix/>
          </a:blip>
          <a:srcRect l="22925" t="-58848" b="-1"/>
          <a:stretch/>
        </p:blipFill>
        <p:spPr>
          <a:xfrm>
            <a:off x="4142456" y="6050721"/>
            <a:ext cx="7548457" cy="649686"/>
          </a:xfrm>
          <a:prstGeom prst="rect">
            <a:avLst/>
          </a:prstGeom>
          <a:noFill/>
          <a:ln>
            <a:noFill/>
          </a:ln>
        </p:spPr>
      </p:pic>
      <p:sp>
        <p:nvSpPr>
          <p:cNvPr id="103" name="Google Shape;103;p22"/>
          <p:cNvSpPr txBox="1"/>
          <p:nvPr/>
        </p:nvSpPr>
        <p:spPr>
          <a:xfrm>
            <a:off x="11528277" y="6359235"/>
            <a:ext cx="522205"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FFC838"/>
                </a:solidFill>
                <a:latin typeface="Calibri"/>
                <a:ea typeface="Calibri"/>
                <a:cs typeface="Calibri"/>
                <a:sym typeface="Calibri"/>
              </a:rPr>
              <a:t>‹#›</a:t>
            </a:fld>
            <a:endParaRPr sz="1200" b="1" i="0" u="none" strike="noStrike" cap="none">
              <a:solidFill>
                <a:srgbClr val="FFC838"/>
              </a:solidFill>
              <a:latin typeface="Calibri"/>
              <a:ea typeface="Calibri"/>
              <a:cs typeface="Calibri"/>
              <a:sym typeface="Calibri"/>
            </a:endParaRPr>
          </a:p>
        </p:txBody>
      </p:sp>
      <p:pic>
        <p:nvPicPr>
          <p:cNvPr id="104" name="Google Shape;104;p22" descr="Text"/>
          <p:cNvPicPr preferRelativeResize="0"/>
          <p:nvPr/>
        </p:nvPicPr>
        <p:blipFill rotWithShape="1">
          <a:blip r:embed="rId3">
            <a:alphaModFix/>
          </a:blip>
          <a:srcRect/>
          <a:stretch/>
        </p:blipFill>
        <p:spPr>
          <a:xfrm>
            <a:off x="284306" y="6241315"/>
            <a:ext cx="1335399" cy="430812"/>
          </a:xfrm>
          <a:prstGeom prst="rect">
            <a:avLst/>
          </a:prstGeom>
          <a:noFill/>
          <a:ln>
            <a:noFill/>
          </a:ln>
        </p:spPr>
      </p:pic>
      <p:pic>
        <p:nvPicPr>
          <p:cNvPr id="105" name="Google Shape;105;p22"/>
          <p:cNvPicPr preferRelativeResize="0"/>
          <p:nvPr/>
        </p:nvPicPr>
        <p:blipFill rotWithShape="1">
          <a:blip r:embed="rId2">
            <a:alphaModFix/>
          </a:blip>
          <a:srcRect l="22925" t="-58848" r="55825" b="-1"/>
          <a:stretch/>
        </p:blipFill>
        <p:spPr>
          <a:xfrm>
            <a:off x="1682968" y="6050721"/>
            <a:ext cx="2459488" cy="649686"/>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6"/>
        <p:cNvGrpSpPr/>
        <p:nvPr/>
      </p:nvGrpSpPr>
      <p:grpSpPr>
        <a:xfrm>
          <a:off x="0" y="0"/>
          <a:ext cx="0" cy="0"/>
          <a:chOff x="0" y="0"/>
          <a:chExt cx="0" cy="0"/>
        </a:xfrm>
      </p:grpSpPr>
      <p:sp>
        <p:nvSpPr>
          <p:cNvPr id="107" name="Google Shape;107;p2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p2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SzPts val="3200"/>
              <a:buChar char="•"/>
              <a:defRPr sz="3200"/>
            </a:lvl1pPr>
            <a:lvl2pPr marL="914400" lvl="1" indent="-406400" algn="l">
              <a:lnSpc>
                <a:spcPct val="90000"/>
              </a:lnSpc>
              <a:spcBef>
                <a:spcPts val="500"/>
              </a:spcBef>
              <a:spcAft>
                <a:spcPts val="0"/>
              </a:spcAft>
              <a:buSzPts val="2800"/>
              <a:buChar char="•"/>
              <a:defRPr sz="2800"/>
            </a:lvl2pPr>
            <a:lvl3pPr marL="1371600" lvl="2" indent="-381000" algn="l">
              <a:lnSpc>
                <a:spcPct val="90000"/>
              </a:lnSpc>
              <a:spcBef>
                <a:spcPts val="500"/>
              </a:spcBef>
              <a:spcAft>
                <a:spcPts val="0"/>
              </a:spcAft>
              <a:buSzPts val="2400"/>
              <a:buChar char="•"/>
              <a:defRPr sz="2400"/>
            </a:lvl3pPr>
            <a:lvl4pPr marL="1828800" lvl="3" indent="-355600" algn="l">
              <a:lnSpc>
                <a:spcPct val="90000"/>
              </a:lnSpc>
              <a:spcBef>
                <a:spcPts val="500"/>
              </a:spcBef>
              <a:spcAft>
                <a:spcPts val="0"/>
              </a:spcAft>
              <a:buSzPts val="2000"/>
              <a:buChar char="•"/>
              <a:defRPr sz="2000"/>
            </a:lvl4pPr>
            <a:lvl5pPr marL="2286000" lvl="4" indent="-355600" algn="l">
              <a:lnSpc>
                <a:spcPct val="90000"/>
              </a:lnSpc>
              <a:spcBef>
                <a:spcPts val="500"/>
              </a:spcBef>
              <a:spcAft>
                <a:spcPts val="0"/>
              </a:spcAft>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09" name="Google Shape;109;p2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600"/>
              <a:buNone/>
              <a:defRPr sz="1600"/>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110" name="Google Shape;110;p23"/>
          <p:cNvPicPr preferRelativeResize="0"/>
          <p:nvPr/>
        </p:nvPicPr>
        <p:blipFill rotWithShape="1">
          <a:blip r:embed="rId2">
            <a:alphaModFix/>
          </a:blip>
          <a:srcRect l="22925" t="-58848" b="-1"/>
          <a:stretch/>
        </p:blipFill>
        <p:spPr>
          <a:xfrm>
            <a:off x="4142456" y="6050721"/>
            <a:ext cx="7548457" cy="649686"/>
          </a:xfrm>
          <a:prstGeom prst="rect">
            <a:avLst/>
          </a:prstGeom>
          <a:noFill/>
          <a:ln>
            <a:noFill/>
          </a:ln>
        </p:spPr>
      </p:pic>
      <p:sp>
        <p:nvSpPr>
          <p:cNvPr id="111" name="Google Shape;111;p23"/>
          <p:cNvSpPr txBox="1"/>
          <p:nvPr/>
        </p:nvSpPr>
        <p:spPr>
          <a:xfrm>
            <a:off x="11528277" y="6359235"/>
            <a:ext cx="522205"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FFC838"/>
                </a:solidFill>
                <a:latin typeface="Calibri"/>
                <a:ea typeface="Calibri"/>
                <a:cs typeface="Calibri"/>
                <a:sym typeface="Calibri"/>
              </a:rPr>
              <a:t>‹#›</a:t>
            </a:fld>
            <a:endParaRPr sz="1200" b="1" i="0" u="none" strike="noStrike" cap="none">
              <a:solidFill>
                <a:srgbClr val="FFC838"/>
              </a:solidFill>
              <a:latin typeface="Calibri"/>
              <a:ea typeface="Calibri"/>
              <a:cs typeface="Calibri"/>
              <a:sym typeface="Calibri"/>
            </a:endParaRPr>
          </a:p>
        </p:txBody>
      </p:sp>
      <p:pic>
        <p:nvPicPr>
          <p:cNvPr id="112" name="Google Shape;112;p23" descr="Text"/>
          <p:cNvPicPr preferRelativeResize="0"/>
          <p:nvPr/>
        </p:nvPicPr>
        <p:blipFill rotWithShape="1">
          <a:blip r:embed="rId3">
            <a:alphaModFix/>
          </a:blip>
          <a:srcRect/>
          <a:stretch/>
        </p:blipFill>
        <p:spPr>
          <a:xfrm>
            <a:off x="284306" y="6241315"/>
            <a:ext cx="1335399" cy="430812"/>
          </a:xfrm>
          <a:prstGeom prst="rect">
            <a:avLst/>
          </a:prstGeom>
          <a:noFill/>
          <a:ln>
            <a:noFill/>
          </a:ln>
        </p:spPr>
      </p:pic>
      <p:pic>
        <p:nvPicPr>
          <p:cNvPr id="113" name="Google Shape;113;p23"/>
          <p:cNvPicPr preferRelativeResize="0"/>
          <p:nvPr/>
        </p:nvPicPr>
        <p:blipFill rotWithShape="1">
          <a:blip r:embed="rId2">
            <a:alphaModFix/>
          </a:blip>
          <a:srcRect l="22925" t="-58848" r="55825" b="-1"/>
          <a:stretch/>
        </p:blipFill>
        <p:spPr>
          <a:xfrm>
            <a:off x="1682968" y="6050721"/>
            <a:ext cx="2459488" cy="649686"/>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4"/>
        <p:cNvGrpSpPr/>
        <p:nvPr/>
      </p:nvGrpSpPr>
      <p:grpSpPr>
        <a:xfrm>
          <a:off x="0" y="0"/>
          <a:ext cx="0" cy="0"/>
          <a:chOff x="0" y="0"/>
          <a:chExt cx="0" cy="0"/>
        </a:xfrm>
      </p:grpSpPr>
      <p:sp>
        <p:nvSpPr>
          <p:cNvPr id="115" name="Google Shape;115;p2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6" name="Google Shape;116;p24"/>
          <p:cNvSpPr>
            <a:spLocks noGrp="1"/>
          </p:cNvSpPr>
          <p:nvPr>
            <p:ph type="pic" idx="2"/>
          </p:nvPr>
        </p:nvSpPr>
        <p:spPr>
          <a:xfrm>
            <a:off x="5183188" y="987425"/>
            <a:ext cx="6172200" cy="4873625"/>
          </a:xfrm>
          <a:prstGeom prst="rect">
            <a:avLst/>
          </a:prstGeom>
          <a:noFill/>
          <a:ln>
            <a:noFill/>
          </a:ln>
        </p:spPr>
      </p:sp>
      <p:sp>
        <p:nvSpPr>
          <p:cNvPr id="117" name="Google Shape;117;p2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600"/>
              <a:buNone/>
              <a:defRPr sz="1600"/>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118" name="Google Shape;118;p24"/>
          <p:cNvPicPr preferRelativeResize="0"/>
          <p:nvPr/>
        </p:nvPicPr>
        <p:blipFill rotWithShape="1">
          <a:blip r:embed="rId2">
            <a:alphaModFix/>
          </a:blip>
          <a:srcRect l="22925" t="-58848" b="-1"/>
          <a:stretch/>
        </p:blipFill>
        <p:spPr>
          <a:xfrm>
            <a:off x="4142456" y="6050721"/>
            <a:ext cx="7548457" cy="649686"/>
          </a:xfrm>
          <a:prstGeom prst="rect">
            <a:avLst/>
          </a:prstGeom>
          <a:noFill/>
          <a:ln>
            <a:noFill/>
          </a:ln>
        </p:spPr>
      </p:pic>
      <p:sp>
        <p:nvSpPr>
          <p:cNvPr id="119" name="Google Shape;119;p24"/>
          <p:cNvSpPr txBox="1"/>
          <p:nvPr/>
        </p:nvSpPr>
        <p:spPr>
          <a:xfrm>
            <a:off x="11528277" y="6359235"/>
            <a:ext cx="522205"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FFC838"/>
                </a:solidFill>
                <a:latin typeface="Calibri"/>
                <a:ea typeface="Calibri"/>
                <a:cs typeface="Calibri"/>
                <a:sym typeface="Calibri"/>
              </a:rPr>
              <a:t>‹#›</a:t>
            </a:fld>
            <a:endParaRPr sz="1200" b="1" i="0" u="none" strike="noStrike" cap="none">
              <a:solidFill>
                <a:srgbClr val="FFC838"/>
              </a:solidFill>
              <a:latin typeface="Calibri"/>
              <a:ea typeface="Calibri"/>
              <a:cs typeface="Calibri"/>
              <a:sym typeface="Calibri"/>
            </a:endParaRPr>
          </a:p>
        </p:txBody>
      </p:sp>
      <p:pic>
        <p:nvPicPr>
          <p:cNvPr id="120" name="Google Shape;120;p24" descr="Text"/>
          <p:cNvPicPr preferRelativeResize="0"/>
          <p:nvPr/>
        </p:nvPicPr>
        <p:blipFill rotWithShape="1">
          <a:blip r:embed="rId3">
            <a:alphaModFix/>
          </a:blip>
          <a:srcRect/>
          <a:stretch/>
        </p:blipFill>
        <p:spPr>
          <a:xfrm>
            <a:off x="284306" y="6241315"/>
            <a:ext cx="1335399" cy="430812"/>
          </a:xfrm>
          <a:prstGeom prst="rect">
            <a:avLst/>
          </a:prstGeom>
          <a:noFill/>
          <a:ln>
            <a:noFill/>
          </a:ln>
        </p:spPr>
      </p:pic>
      <p:pic>
        <p:nvPicPr>
          <p:cNvPr id="121" name="Google Shape;121;p24"/>
          <p:cNvPicPr preferRelativeResize="0"/>
          <p:nvPr/>
        </p:nvPicPr>
        <p:blipFill rotWithShape="1">
          <a:blip r:embed="rId2">
            <a:alphaModFix/>
          </a:blip>
          <a:srcRect l="22925" t="-58848" r="55825" b="-1"/>
          <a:stretch/>
        </p:blipFill>
        <p:spPr>
          <a:xfrm>
            <a:off x="1682968" y="6050721"/>
            <a:ext cx="2459488" cy="649686"/>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22"/>
        <p:cNvGrpSpPr/>
        <p:nvPr/>
      </p:nvGrpSpPr>
      <p:grpSpPr>
        <a:xfrm>
          <a:off x="0" y="0"/>
          <a:ext cx="0" cy="0"/>
          <a:chOff x="0" y="0"/>
          <a:chExt cx="0" cy="0"/>
        </a:xfrm>
      </p:grpSpPr>
      <p:sp>
        <p:nvSpPr>
          <p:cNvPr id="123" name="Google Shape;123;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4" name="Google Shape;124;p27"/>
          <p:cNvSpPr txBox="1">
            <a:spLocks noGrp="1"/>
          </p:cNvSpPr>
          <p:nvPr>
            <p:ph type="body" idx="1"/>
          </p:nvPr>
        </p:nvSpPr>
        <p:spPr>
          <a:xfrm rot="5400000">
            <a:off x="4151313" y="-1487487"/>
            <a:ext cx="3889375"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5" name="Google Shape;125;p27"/>
          <p:cNvPicPr preferRelativeResize="0"/>
          <p:nvPr/>
        </p:nvPicPr>
        <p:blipFill rotWithShape="1">
          <a:blip r:embed="rId2">
            <a:alphaModFix/>
          </a:blip>
          <a:srcRect l="22925" t="-58848" b="-1"/>
          <a:stretch/>
        </p:blipFill>
        <p:spPr>
          <a:xfrm>
            <a:off x="4142456" y="6050721"/>
            <a:ext cx="7548457" cy="649686"/>
          </a:xfrm>
          <a:prstGeom prst="rect">
            <a:avLst/>
          </a:prstGeom>
          <a:noFill/>
          <a:ln>
            <a:noFill/>
          </a:ln>
        </p:spPr>
      </p:pic>
      <p:sp>
        <p:nvSpPr>
          <p:cNvPr id="126" name="Google Shape;126;p27"/>
          <p:cNvSpPr txBox="1"/>
          <p:nvPr/>
        </p:nvSpPr>
        <p:spPr>
          <a:xfrm>
            <a:off x="11528277" y="6359235"/>
            <a:ext cx="522205"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FFC838"/>
                </a:solidFill>
                <a:latin typeface="Calibri"/>
                <a:ea typeface="Calibri"/>
                <a:cs typeface="Calibri"/>
                <a:sym typeface="Calibri"/>
              </a:rPr>
              <a:t>‹#›</a:t>
            </a:fld>
            <a:endParaRPr sz="1200" b="1" i="0" u="none" strike="noStrike" cap="none">
              <a:solidFill>
                <a:srgbClr val="FFC838"/>
              </a:solidFill>
              <a:latin typeface="Calibri"/>
              <a:ea typeface="Calibri"/>
              <a:cs typeface="Calibri"/>
              <a:sym typeface="Calibri"/>
            </a:endParaRPr>
          </a:p>
        </p:txBody>
      </p:sp>
      <p:pic>
        <p:nvPicPr>
          <p:cNvPr id="127" name="Google Shape;127;p27" descr="Text"/>
          <p:cNvPicPr preferRelativeResize="0"/>
          <p:nvPr/>
        </p:nvPicPr>
        <p:blipFill rotWithShape="1">
          <a:blip r:embed="rId3">
            <a:alphaModFix/>
          </a:blip>
          <a:srcRect/>
          <a:stretch/>
        </p:blipFill>
        <p:spPr>
          <a:xfrm>
            <a:off x="284306" y="6241315"/>
            <a:ext cx="1335399" cy="430812"/>
          </a:xfrm>
          <a:prstGeom prst="rect">
            <a:avLst/>
          </a:prstGeom>
          <a:noFill/>
          <a:ln>
            <a:noFill/>
          </a:ln>
        </p:spPr>
      </p:pic>
      <p:pic>
        <p:nvPicPr>
          <p:cNvPr id="128" name="Google Shape;128;p27"/>
          <p:cNvPicPr preferRelativeResize="0"/>
          <p:nvPr/>
        </p:nvPicPr>
        <p:blipFill rotWithShape="1">
          <a:blip r:embed="rId2">
            <a:alphaModFix/>
          </a:blip>
          <a:srcRect l="22925" t="-58848" r="55825" b="-1"/>
          <a:stretch/>
        </p:blipFill>
        <p:spPr>
          <a:xfrm>
            <a:off x="1682968" y="6050721"/>
            <a:ext cx="2459488" cy="649686"/>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9"/>
        <p:cNvGrpSpPr/>
        <p:nvPr/>
      </p:nvGrpSpPr>
      <p:grpSpPr>
        <a:xfrm>
          <a:off x="0" y="0"/>
          <a:ext cx="0" cy="0"/>
          <a:chOff x="0" y="0"/>
          <a:chExt cx="0" cy="0"/>
        </a:xfrm>
      </p:grpSpPr>
      <p:sp>
        <p:nvSpPr>
          <p:cNvPr id="130" name="Google Shape;130;p28"/>
          <p:cNvSpPr txBox="1">
            <a:spLocks noGrp="1"/>
          </p:cNvSpPr>
          <p:nvPr>
            <p:ph type="title"/>
          </p:nvPr>
        </p:nvSpPr>
        <p:spPr>
          <a:xfrm rot="5400000">
            <a:off x="7404971" y="1685054"/>
            <a:ext cx="5268759"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1" name="Google Shape;131;p28"/>
          <p:cNvSpPr txBox="1">
            <a:spLocks noGrp="1"/>
          </p:cNvSpPr>
          <p:nvPr>
            <p:ph type="body" idx="1"/>
          </p:nvPr>
        </p:nvSpPr>
        <p:spPr>
          <a:xfrm rot="5400000">
            <a:off x="2070971" y="-867646"/>
            <a:ext cx="5268759"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32" name="Google Shape;132;p28"/>
          <p:cNvPicPr preferRelativeResize="0"/>
          <p:nvPr/>
        </p:nvPicPr>
        <p:blipFill rotWithShape="1">
          <a:blip r:embed="rId2">
            <a:alphaModFix/>
          </a:blip>
          <a:srcRect l="22925" t="-58848" b="-1"/>
          <a:stretch/>
        </p:blipFill>
        <p:spPr>
          <a:xfrm>
            <a:off x="4142456" y="6050721"/>
            <a:ext cx="7548457" cy="649686"/>
          </a:xfrm>
          <a:prstGeom prst="rect">
            <a:avLst/>
          </a:prstGeom>
          <a:noFill/>
          <a:ln>
            <a:noFill/>
          </a:ln>
        </p:spPr>
      </p:pic>
      <p:sp>
        <p:nvSpPr>
          <p:cNvPr id="133" name="Google Shape;133;p28"/>
          <p:cNvSpPr txBox="1"/>
          <p:nvPr/>
        </p:nvSpPr>
        <p:spPr>
          <a:xfrm>
            <a:off x="11528277" y="6359235"/>
            <a:ext cx="522205"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FFC838"/>
                </a:solidFill>
                <a:latin typeface="Calibri"/>
                <a:ea typeface="Calibri"/>
                <a:cs typeface="Calibri"/>
                <a:sym typeface="Calibri"/>
              </a:rPr>
              <a:t>‹#›</a:t>
            </a:fld>
            <a:endParaRPr sz="1200" b="1" i="0" u="none" strike="noStrike" cap="none">
              <a:solidFill>
                <a:srgbClr val="FFC838"/>
              </a:solidFill>
              <a:latin typeface="Calibri"/>
              <a:ea typeface="Calibri"/>
              <a:cs typeface="Calibri"/>
              <a:sym typeface="Calibri"/>
            </a:endParaRPr>
          </a:p>
        </p:txBody>
      </p:sp>
      <p:pic>
        <p:nvPicPr>
          <p:cNvPr id="134" name="Google Shape;134;p28" descr="Text"/>
          <p:cNvPicPr preferRelativeResize="0"/>
          <p:nvPr/>
        </p:nvPicPr>
        <p:blipFill rotWithShape="1">
          <a:blip r:embed="rId3">
            <a:alphaModFix/>
          </a:blip>
          <a:srcRect/>
          <a:stretch/>
        </p:blipFill>
        <p:spPr>
          <a:xfrm>
            <a:off x="284306" y="6241315"/>
            <a:ext cx="1335399" cy="430812"/>
          </a:xfrm>
          <a:prstGeom prst="rect">
            <a:avLst/>
          </a:prstGeom>
          <a:noFill/>
          <a:ln>
            <a:noFill/>
          </a:ln>
        </p:spPr>
      </p:pic>
      <p:pic>
        <p:nvPicPr>
          <p:cNvPr id="135" name="Google Shape;135;p28"/>
          <p:cNvPicPr preferRelativeResize="0"/>
          <p:nvPr/>
        </p:nvPicPr>
        <p:blipFill rotWithShape="1">
          <a:blip r:embed="rId2">
            <a:alphaModFix/>
          </a:blip>
          <a:srcRect l="22925" t="-58848" r="55825" b="-1"/>
          <a:stretch/>
        </p:blipFill>
        <p:spPr>
          <a:xfrm>
            <a:off x="1682968" y="6050721"/>
            <a:ext cx="2459488" cy="64968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0"/>
        <p:cNvGrpSpPr/>
        <p:nvPr/>
      </p:nvGrpSpPr>
      <p:grpSpPr>
        <a:xfrm>
          <a:off x="0" y="0"/>
          <a:ext cx="0" cy="0"/>
          <a:chOff x="0" y="0"/>
          <a:chExt cx="0" cy="0"/>
        </a:xfrm>
      </p:grpSpPr>
      <p:sp>
        <p:nvSpPr>
          <p:cNvPr id="21" name="Google Shape;21;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14"/>
          <p:cNvSpPr txBox="1">
            <a:spLocks noGrp="1"/>
          </p:cNvSpPr>
          <p:nvPr>
            <p:ph type="body" idx="1"/>
          </p:nvPr>
        </p:nvSpPr>
        <p:spPr>
          <a:xfrm>
            <a:off x="838200" y="1825625"/>
            <a:ext cx="10515600" cy="4063111"/>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SzPts val="2400"/>
              <a:buChar char="•"/>
              <a:defRPr sz="2400"/>
            </a:lvl1pPr>
            <a:lvl2pPr marL="914400" lvl="1" indent="-355600" algn="l">
              <a:lnSpc>
                <a:spcPct val="90000"/>
              </a:lnSpc>
              <a:spcBef>
                <a:spcPts val="500"/>
              </a:spcBef>
              <a:spcAft>
                <a:spcPts val="0"/>
              </a:spcAft>
              <a:buSzPts val="2000"/>
              <a:buChar char="•"/>
              <a:defRPr sz="2000"/>
            </a:lvl2pPr>
            <a:lvl3pPr marL="1371600" lvl="2" indent="-342900" algn="l">
              <a:lnSpc>
                <a:spcPct val="90000"/>
              </a:lnSpc>
              <a:spcBef>
                <a:spcPts val="500"/>
              </a:spcBef>
              <a:spcAft>
                <a:spcPts val="0"/>
              </a:spcAft>
              <a:buSzPts val="1800"/>
              <a:buChar char="•"/>
              <a:defRPr sz="1800"/>
            </a:lvl3pPr>
            <a:lvl4pPr marL="1828800" lvl="3" indent="-330200" algn="l">
              <a:lnSpc>
                <a:spcPct val="90000"/>
              </a:lnSpc>
              <a:spcBef>
                <a:spcPts val="500"/>
              </a:spcBef>
              <a:spcAft>
                <a:spcPts val="0"/>
              </a:spcAft>
              <a:buSzPts val="1600"/>
              <a:buChar char="•"/>
              <a:defRPr sz="1600"/>
            </a:lvl4pPr>
            <a:lvl5pPr marL="2286000" lvl="4" indent="-330200" algn="l">
              <a:lnSpc>
                <a:spcPct val="90000"/>
              </a:lnSpc>
              <a:spcBef>
                <a:spcPts val="500"/>
              </a:spcBef>
              <a:spcAft>
                <a:spcPts val="0"/>
              </a:spcAft>
              <a:buSzPts val="1600"/>
              <a:buChar char="•"/>
              <a:defRPr sz="16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3" name="Google Shape;23;p14"/>
          <p:cNvPicPr preferRelativeResize="0"/>
          <p:nvPr/>
        </p:nvPicPr>
        <p:blipFill rotWithShape="1">
          <a:blip r:embed="rId2">
            <a:alphaModFix/>
          </a:blip>
          <a:srcRect l="22925" t="-58848" b="-1"/>
          <a:stretch/>
        </p:blipFill>
        <p:spPr>
          <a:xfrm>
            <a:off x="4142456" y="6050721"/>
            <a:ext cx="7548457" cy="649686"/>
          </a:xfrm>
          <a:prstGeom prst="rect">
            <a:avLst/>
          </a:prstGeom>
          <a:noFill/>
          <a:ln>
            <a:noFill/>
          </a:ln>
        </p:spPr>
      </p:pic>
      <p:pic>
        <p:nvPicPr>
          <p:cNvPr id="24" name="Google Shape;24;p14" descr="Text"/>
          <p:cNvPicPr preferRelativeResize="0"/>
          <p:nvPr/>
        </p:nvPicPr>
        <p:blipFill rotWithShape="1">
          <a:blip r:embed="rId3">
            <a:alphaModFix/>
          </a:blip>
          <a:srcRect/>
          <a:stretch/>
        </p:blipFill>
        <p:spPr>
          <a:xfrm>
            <a:off x="284306" y="6241315"/>
            <a:ext cx="1335399" cy="430812"/>
          </a:xfrm>
          <a:prstGeom prst="rect">
            <a:avLst/>
          </a:prstGeom>
          <a:noFill/>
          <a:ln>
            <a:noFill/>
          </a:ln>
        </p:spPr>
      </p:pic>
      <p:pic>
        <p:nvPicPr>
          <p:cNvPr id="25" name="Google Shape;25;p14"/>
          <p:cNvPicPr preferRelativeResize="0"/>
          <p:nvPr/>
        </p:nvPicPr>
        <p:blipFill rotWithShape="1">
          <a:blip r:embed="rId2">
            <a:alphaModFix/>
          </a:blip>
          <a:srcRect l="22925" t="-58848" r="55825" b="-1"/>
          <a:stretch/>
        </p:blipFill>
        <p:spPr>
          <a:xfrm>
            <a:off x="1682968" y="6050721"/>
            <a:ext cx="2459488" cy="649686"/>
          </a:xfrm>
          <a:prstGeom prst="rect">
            <a:avLst/>
          </a:prstGeom>
          <a:noFill/>
          <a:ln>
            <a:noFill/>
          </a:ln>
        </p:spPr>
      </p:pic>
      <p:sp>
        <p:nvSpPr>
          <p:cNvPr id="26" name="Google Shape;26;p14"/>
          <p:cNvSpPr txBox="1"/>
          <p:nvPr/>
        </p:nvSpPr>
        <p:spPr>
          <a:xfrm>
            <a:off x="11528277" y="6359235"/>
            <a:ext cx="522205"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FFC838"/>
                </a:solidFill>
                <a:latin typeface="Calibri"/>
                <a:ea typeface="Calibri"/>
                <a:cs typeface="Calibri"/>
                <a:sym typeface="Calibri"/>
              </a:rPr>
              <a:t>‹#›</a:t>
            </a:fld>
            <a:endParaRPr sz="1200" b="1" i="0" u="none" strike="noStrike" cap="none">
              <a:solidFill>
                <a:srgbClr val="FFC83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7"/>
        <p:cNvGrpSpPr/>
        <p:nvPr/>
      </p:nvGrpSpPr>
      <p:grpSpPr>
        <a:xfrm>
          <a:off x="0" y="0"/>
          <a:ext cx="0" cy="0"/>
          <a:chOff x="0" y="0"/>
          <a:chExt cx="0" cy="0"/>
        </a:xfrm>
      </p:grpSpPr>
      <p:sp>
        <p:nvSpPr>
          <p:cNvPr id="28" name="Google Shape;28;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5"/>
          <p:cNvSpPr txBox="1">
            <a:spLocks noGrp="1"/>
          </p:cNvSpPr>
          <p:nvPr>
            <p:ph type="body" idx="1"/>
          </p:nvPr>
        </p:nvSpPr>
        <p:spPr>
          <a:xfrm>
            <a:off x="838200" y="1825625"/>
            <a:ext cx="5181600" cy="406311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15"/>
          <p:cNvSpPr txBox="1">
            <a:spLocks noGrp="1"/>
          </p:cNvSpPr>
          <p:nvPr>
            <p:ph type="body" idx="2"/>
          </p:nvPr>
        </p:nvSpPr>
        <p:spPr>
          <a:xfrm>
            <a:off x="6172200" y="1825625"/>
            <a:ext cx="5181600" cy="406311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1" name="Google Shape;31;p15"/>
          <p:cNvPicPr preferRelativeResize="0"/>
          <p:nvPr/>
        </p:nvPicPr>
        <p:blipFill rotWithShape="1">
          <a:blip r:embed="rId2">
            <a:alphaModFix/>
          </a:blip>
          <a:srcRect l="22925" t="-58848" b="-1"/>
          <a:stretch/>
        </p:blipFill>
        <p:spPr>
          <a:xfrm>
            <a:off x="4142456" y="6050721"/>
            <a:ext cx="7548457" cy="649686"/>
          </a:xfrm>
          <a:prstGeom prst="rect">
            <a:avLst/>
          </a:prstGeom>
          <a:noFill/>
          <a:ln>
            <a:noFill/>
          </a:ln>
        </p:spPr>
      </p:pic>
      <p:pic>
        <p:nvPicPr>
          <p:cNvPr id="32" name="Google Shape;32;p15" descr="Text"/>
          <p:cNvPicPr preferRelativeResize="0"/>
          <p:nvPr/>
        </p:nvPicPr>
        <p:blipFill rotWithShape="1">
          <a:blip r:embed="rId3">
            <a:alphaModFix/>
          </a:blip>
          <a:srcRect/>
          <a:stretch/>
        </p:blipFill>
        <p:spPr>
          <a:xfrm>
            <a:off x="284306" y="6241315"/>
            <a:ext cx="1335399" cy="430812"/>
          </a:xfrm>
          <a:prstGeom prst="rect">
            <a:avLst/>
          </a:prstGeom>
          <a:noFill/>
          <a:ln>
            <a:noFill/>
          </a:ln>
        </p:spPr>
      </p:pic>
      <p:pic>
        <p:nvPicPr>
          <p:cNvPr id="33" name="Google Shape;33;p15"/>
          <p:cNvPicPr preferRelativeResize="0"/>
          <p:nvPr/>
        </p:nvPicPr>
        <p:blipFill rotWithShape="1">
          <a:blip r:embed="rId2">
            <a:alphaModFix/>
          </a:blip>
          <a:srcRect l="22925" t="-58848" r="55825" b="-1"/>
          <a:stretch/>
        </p:blipFill>
        <p:spPr>
          <a:xfrm>
            <a:off x="1682968" y="6050721"/>
            <a:ext cx="2459488" cy="649686"/>
          </a:xfrm>
          <a:prstGeom prst="rect">
            <a:avLst/>
          </a:prstGeom>
          <a:noFill/>
          <a:ln>
            <a:noFill/>
          </a:ln>
        </p:spPr>
      </p:pic>
      <p:sp>
        <p:nvSpPr>
          <p:cNvPr id="34" name="Google Shape;34;p15"/>
          <p:cNvSpPr txBox="1"/>
          <p:nvPr/>
        </p:nvSpPr>
        <p:spPr>
          <a:xfrm>
            <a:off x="11528277" y="6359235"/>
            <a:ext cx="522205"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FFC838"/>
                </a:solidFill>
                <a:latin typeface="Calibri"/>
                <a:ea typeface="Calibri"/>
                <a:cs typeface="Calibri"/>
                <a:sym typeface="Calibri"/>
              </a:rPr>
              <a:t>‹#›</a:t>
            </a:fld>
            <a:endParaRPr sz="1200" b="1" i="0" u="none" strike="noStrike" cap="none">
              <a:solidFill>
                <a:srgbClr val="FFC83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5"/>
        <p:cNvGrpSpPr/>
        <p:nvPr/>
      </p:nvGrpSpPr>
      <p:grpSpPr>
        <a:xfrm>
          <a:off x="0" y="0"/>
          <a:ext cx="0" cy="0"/>
          <a:chOff x="0" y="0"/>
          <a:chExt cx="0" cy="0"/>
        </a:xfrm>
      </p:grpSpPr>
      <p:sp>
        <p:nvSpPr>
          <p:cNvPr id="36" name="Google Shape;36;p1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1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SzPts val="2400"/>
              <a:buNone/>
              <a:defRPr sz="2400" b="1">
                <a:solidFill>
                  <a:srgbClr val="FFC838"/>
                </a:solidFill>
              </a:defRPr>
            </a:lvl1pPr>
            <a:lvl2pPr marL="914400" lvl="1" indent="-228600" algn="l">
              <a:lnSpc>
                <a:spcPct val="90000"/>
              </a:lnSpc>
              <a:spcBef>
                <a:spcPts val="500"/>
              </a:spcBef>
              <a:spcAft>
                <a:spcPts val="0"/>
              </a:spcAft>
              <a:buSzPts val="2000"/>
              <a:buNone/>
              <a:defRPr sz="2000" b="1"/>
            </a:lvl2pPr>
            <a:lvl3pPr marL="1371600" lvl="2" indent="-228600" algn="l">
              <a:lnSpc>
                <a:spcPct val="90000"/>
              </a:lnSpc>
              <a:spcBef>
                <a:spcPts val="500"/>
              </a:spcBef>
              <a:spcAft>
                <a:spcPts val="0"/>
              </a:spcAft>
              <a:buSzPts val="1800"/>
              <a:buNone/>
              <a:defRPr sz="1800" b="1"/>
            </a:lvl3pPr>
            <a:lvl4pPr marL="1828800" lvl="3" indent="-228600" algn="l">
              <a:lnSpc>
                <a:spcPct val="90000"/>
              </a:lnSpc>
              <a:spcBef>
                <a:spcPts val="500"/>
              </a:spcBef>
              <a:spcAft>
                <a:spcPts val="0"/>
              </a:spcAft>
              <a:buSzPts val="1600"/>
              <a:buNone/>
              <a:defRPr sz="1600" b="1"/>
            </a:lvl4pPr>
            <a:lvl5pPr marL="2286000" lvl="4" indent="-228600" algn="l">
              <a:lnSpc>
                <a:spcPct val="9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8" name="Google Shape;38;p16"/>
          <p:cNvSpPr txBox="1">
            <a:spLocks noGrp="1"/>
          </p:cNvSpPr>
          <p:nvPr>
            <p:ph type="body" idx="2"/>
          </p:nvPr>
        </p:nvSpPr>
        <p:spPr>
          <a:xfrm>
            <a:off x="839788" y="2505075"/>
            <a:ext cx="5157787" cy="338366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1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SzPts val="2400"/>
              <a:buNone/>
              <a:defRPr sz="2400" b="1">
                <a:solidFill>
                  <a:srgbClr val="FFC838"/>
                </a:solidFill>
              </a:defRPr>
            </a:lvl1pPr>
            <a:lvl2pPr marL="914400" lvl="1" indent="-228600" algn="l">
              <a:lnSpc>
                <a:spcPct val="90000"/>
              </a:lnSpc>
              <a:spcBef>
                <a:spcPts val="500"/>
              </a:spcBef>
              <a:spcAft>
                <a:spcPts val="0"/>
              </a:spcAft>
              <a:buSzPts val="2000"/>
              <a:buNone/>
              <a:defRPr sz="2000" b="1"/>
            </a:lvl2pPr>
            <a:lvl3pPr marL="1371600" lvl="2" indent="-228600" algn="l">
              <a:lnSpc>
                <a:spcPct val="90000"/>
              </a:lnSpc>
              <a:spcBef>
                <a:spcPts val="500"/>
              </a:spcBef>
              <a:spcAft>
                <a:spcPts val="0"/>
              </a:spcAft>
              <a:buSzPts val="1800"/>
              <a:buNone/>
              <a:defRPr sz="1800" b="1"/>
            </a:lvl3pPr>
            <a:lvl4pPr marL="1828800" lvl="3" indent="-228600" algn="l">
              <a:lnSpc>
                <a:spcPct val="90000"/>
              </a:lnSpc>
              <a:spcBef>
                <a:spcPts val="500"/>
              </a:spcBef>
              <a:spcAft>
                <a:spcPts val="0"/>
              </a:spcAft>
              <a:buSzPts val="1600"/>
              <a:buNone/>
              <a:defRPr sz="1600" b="1"/>
            </a:lvl4pPr>
            <a:lvl5pPr marL="2286000" lvl="4" indent="-228600" algn="l">
              <a:lnSpc>
                <a:spcPct val="9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0" name="Google Shape;40;p16"/>
          <p:cNvSpPr txBox="1">
            <a:spLocks noGrp="1"/>
          </p:cNvSpPr>
          <p:nvPr>
            <p:ph type="body" idx="4"/>
          </p:nvPr>
        </p:nvSpPr>
        <p:spPr>
          <a:xfrm>
            <a:off x="6172200" y="2505075"/>
            <a:ext cx="5183188" cy="338366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1" name="Google Shape;41;p16"/>
          <p:cNvPicPr preferRelativeResize="0"/>
          <p:nvPr/>
        </p:nvPicPr>
        <p:blipFill rotWithShape="1">
          <a:blip r:embed="rId2">
            <a:alphaModFix/>
          </a:blip>
          <a:srcRect l="22925" t="-58848" b="-1"/>
          <a:stretch/>
        </p:blipFill>
        <p:spPr>
          <a:xfrm>
            <a:off x="4142456" y="6050721"/>
            <a:ext cx="7548457" cy="649686"/>
          </a:xfrm>
          <a:prstGeom prst="rect">
            <a:avLst/>
          </a:prstGeom>
          <a:noFill/>
          <a:ln>
            <a:noFill/>
          </a:ln>
        </p:spPr>
      </p:pic>
      <p:pic>
        <p:nvPicPr>
          <p:cNvPr id="42" name="Google Shape;42;p16" descr="Text"/>
          <p:cNvPicPr preferRelativeResize="0"/>
          <p:nvPr/>
        </p:nvPicPr>
        <p:blipFill rotWithShape="1">
          <a:blip r:embed="rId3">
            <a:alphaModFix/>
          </a:blip>
          <a:srcRect/>
          <a:stretch/>
        </p:blipFill>
        <p:spPr>
          <a:xfrm>
            <a:off x="284306" y="6241315"/>
            <a:ext cx="1335399" cy="430812"/>
          </a:xfrm>
          <a:prstGeom prst="rect">
            <a:avLst/>
          </a:prstGeom>
          <a:noFill/>
          <a:ln>
            <a:noFill/>
          </a:ln>
        </p:spPr>
      </p:pic>
      <p:pic>
        <p:nvPicPr>
          <p:cNvPr id="43" name="Google Shape;43;p16"/>
          <p:cNvPicPr preferRelativeResize="0"/>
          <p:nvPr/>
        </p:nvPicPr>
        <p:blipFill rotWithShape="1">
          <a:blip r:embed="rId2">
            <a:alphaModFix/>
          </a:blip>
          <a:srcRect l="22925" t="-58848" r="55825" b="-1"/>
          <a:stretch/>
        </p:blipFill>
        <p:spPr>
          <a:xfrm>
            <a:off x="1682968" y="6050721"/>
            <a:ext cx="2459488" cy="649686"/>
          </a:xfrm>
          <a:prstGeom prst="rect">
            <a:avLst/>
          </a:prstGeom>
          <a:noFill/>
          <a:ln>
            <a:noFill/>
          </a:ln>
        </p:spPr>
      </p:pic>
      <p:sp>
        <p:nvSpPr>
          <p:cNvPr id="44" name="Google Shape;44;p16"/>
          <p:cNvSpPr txBox="1"/>
          <p:nvPr/>
        </p:nvSpPr>
        <p:spPr>
          <a:xfrm>
            <a:off x="11528277" y="6359235"/>
            <a:ext cx="522205"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FFC838"/>
                </a:solidFill>
                <a:latin typeface="Calibri"/>
                <a:ea typeface="Calibri"/>
                <a:cs typeface="Calibri"/>
                <a:sym typeface="Calibri"/>
              </a:rPr>
              <a:t>‹#›</a:t>
            </a:fld>
            <a:endParaRPr sz="1200" b="1" i="0" u="none" strike="noStrike" cap="none">
              <a:solidFill>
                <a:srgbClr val="FFC83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45"/>
        <p:cNvGrpSpPr/>
        <p:nvPr/>
      </p:nvGrpSpPr>
      <p:grpSpPr>
        <a:xfrm>
          <a:off x="0" y="0"/>
          <a:ext cx="0" cy="0"/>
          <a:chOff x="0" y="0"/>
          <a:chExt cx="0" cy="0"/>
        </a:xfrm>
      </p:grpSpPr>
      <p:sp>
        <p:nvSpPr>
          <p:cNvPr id="46" name="Google Shape;46;p1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FC838"/>
              </a:buClr>
              <a:buSzPts val="3200"/>
              <a:buFont typeface="Calibri"/>
              <a:buNone/>
              <a:defRPr sz="3200">
                <a:solidFill>
                  <a:srgbClr val="FFC83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7"/>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SzPts val="3200"/>
              <a:buChar char="•"/>
              <a:defRPr sz="3200"/>
            </a:lvl1pPr>
            <a:lvl2pPr marL="914400" lvl="1" indent="-406400" algn="l">
              <a:lnSpc>
                <a:spcPct val="90000"/>
              </a:lnSpc>
              <a:spcBef>
                <a:spcPts val="500"/>
              </a:spcBef>
              <a:spcAft>
                <a:spcPts val="0"/>
              </a:spcAft>
              <a:buSzPts val="2800"/>
              <a:buChar char="•"/>
              <a:defRPr sz="2800"/>
            </a:lvl2pPr>
            <a:lvl3pPr marL="1371600" lvl="2" indent="-381000" algn="l">
              <a:lnSpc>
                <a:spcPct val="90000"/>
              </a:lnSpc>
              <a:spcBef>
                <a:spcPts val="500"/>
              </a:spcBef>
              <a:spcAft>
                <a:spcPts val="0"/>
              </a:spcAft>
              <a:buSzPts val="2400"/>
              <a:buChar char="•"/>
              <a:defRPr sz="2400"/>
            </a:lvl3pPr>
            <a:lvl4pPr marL="1828800" lvl="3" indent="-355600" algn="l">
              <a:lnSpc>
                <a:spcPct val="90000"/>
              </a:lnSpc>
              <a:spcBef>
                <a:spcPts val="500"/>
              </a:spcBef>
              <a:spcAft>
                <a:spcPts val="0"/>
              </a:spcAft>
              <a:buSzPts val="2000"/>
              <a:buChar char="•"/>
              <a:defRPr sz="2000"/>
            </a:lvl4pPr>
            <a:lvl5pPr marL="2286000" lvl="4" indent="-355600" algn="l">
              <a:lnSpc>
                <a:spcPct val="90000"/>
              </a:lnSpc>
              <a:spcBef>
                <a:spcPts val="500"/>
              </a:spcBef>
              <a:spcAft>
                <a:spcPts val="0"/>
              </a:spcAft>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48" name="Google Shape;48;p17"/>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600"/>
              <a:buNone/>
              <a:defRPr sz="1600"/>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49" name="Google Shape;49;p17"/>
          <p:cNvPicPr preferRelativeResize="0"/>
          <p:nvPr/>
        </p:nvPicPr>
        <p:blipFill rotWithShape="1">
          <a:blip r:embed="rId2">
            <a:alphaModFix/>
          </a:blip>
          <a:srcRect l="22925" t="-58848" b="-1"/>
          <a:stretch/>
        </p:blipFill>
        <p:spPr>
          <a:xfrm>
            <a:off x="4142456" y="6050721"/>
            <a:ext cx="7548457" cy="649686"/>
          </a:xfrm>
          <a:prstGeom prst="rect">
            <a:avLst/>
          </a:prstGeom>
          <a:noFill/>
          <a:ln>
            <a:noFill/>
          </a:ln>
        </p:spPr>
      </p:pic>
      <p:pic>
        <p:nvPicPr>
          <p:cNvPr id="50" name="Google Shape;50;p17" descr="Text"/>
          <p:cNvPicPr preferRelativeResize="0"/>
          <p:nvPr/>
        </p:nvPicPr>
        <p:blipFill rotWithShape="1">
          <a:blip r:embed="rId3">
            <a:alphaModFix/>
          </a:blip>
          <a:srcRect/>
          <a:stretch/>
        </p:blipFill>
        <p:spPr>
          <a:xfrm>
            <a:off x="284306" y="6241315"/>
            <a:ext cx="1335399" cy="430812"/>
          </a:xfrm>
          <a:prstGeom prst="rect">
            <a:avLst/>
          </a:prstGeom>
          <a:noFill/>
          <a:ln>
            <a:noFill/>
          </a:ln>
        </p:spPr>
      </p:pic>
      <p:pic>
        <p:nvPicPr>
          <p:cNvPr id="51" name="Google Shape;51;p17"/>
          <p:cNvPicPr preferRelativeResize="0"/>
          <p:nvPr/>
        </p:nvPicPr>
        <p:blipFill rotWithShape="1">
          <a:blip r:embed="rId2">
            <a:alphaModFix/>
          </a:blip>
          <a:srcRect l="22925" t="-58848" r="55825" b="-1"/>
          <a:stretch/>
        </p:blipFill>
        <p:spPr>
          <a:xfrm>
            <a:off x="1682968" y="6050721"/>
            <a:ext cx="2459488" cy="649686"/>
          </a:xfrm>
          <a:prstGeom prst="rect">
            <a:avLst/>
          </a:prstGeom>
          <a:noFill/>
          <a:ln>
            <a:noFill/>
          </a:ln>
        </p:spPr>
      </p:pic>
      <p:sp>
        <p:nvSpPr>
          <p:cNvPr id="52" name="Google Shape;52;p17"/>
          <p:cNvSpPr txBox="1"/>
          <p:nvPr/>
        </p:nvSpPr>
        <p:spPr>
          <a:xfrm>
            <a:off x="11528277" y="6359235"/>
            <a:ext cx="522205"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FFC838"/>
                </a:solidFill>
                <a:latin typeface="Calibri"/>
                <a:ea typeface="Calibri"/>
                <a:cs typeface="Calibri"/>
                <a:sym typeface="Calibri"/>
              </a:rPr>
              <a:t>‹#›</a:t>
            </a:fld>
            <a:endParaRPr sz="1200" b="1" i="0" u="none" strike="noStrike" cap="none">
              <a:solidFill>
                <a:srgbClr val="FFC83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3"/>
        <p:cNvGrpSpPr/>
        <p:nvPr/>
      </p:nvGrpSpPr>
      <p:grpSpPr>
        <a:xfrm>
          <a:off x="0" y="0"/>
          <a:ext cx="0" cy="0"/>
          <a:chOff x="0" y="0"/>
          <a:chExt cx="0" cy="0"/>
        </a:xfrm>
      </p:grpSpPr>
      <p:sp>
        <p:nvSpPr>
          <p:cNvPr id="54" name="Google Shape;54;p1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FC838"/>
              </a:buClr>
              <a:buSzPts val="3200"/>
              <a:buFont typeface="Calibri"/>
              <a:buNone/>
              <a:defRPr sz="3200">
                <a:solidFill>
                  <a:srgbClr val="FFC83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18"/>
          <p:cNvSpPr>
            <a:spLocks noGrp="1"/>
          </p:cNvSpPr>
          <p:nvPr>
            <p:ph type="pic" idx="2"/>
          </p:nvPr>
        </p:nvSpPr>
        <p:spPr>
          <a:xfrm>
            <a:off x="5183188" y="987425"/>
            <a:ext cx="6172200" cy="4873625"/>
          </a:xfrm>
          <a:prstGeom prst="rect">
            <a:avLst/>
          </a:prstGeom>
          <a:noFill/>
          <a:ln>
            <a:noFill/>
          </a:ln>
        </p:spPr>
      </p:sp>
      <p:sp>
        <p:nvSpPr>
          <p:cNvPr id="56" name="Google Shape;56;p1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600"/>
              <a:buNone/>
              <a:defRPr sz="1600"/>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57" name="Google Shape;57;p18"/>
          <p:cNvPicPr preferRelativeResize="0"/>
          <p:nvPr/>
        </p:nvPicPr>
        <p:blipFill rotWithShape="1">
          <a:blip r:embed="rId2">
            <a:alphaModFix/>
          </a:blip>
          <a:srcRect l="22925" t="-58848" b="-1"/>
          <a:stretch/>
        </p:blipFill>
        <p:spPr>
          <a:xfrm>
            <a:off x="4142456" y="6050721"/>
            <a:ext cx="7548457" cy="649686"/>
          </a:xfrm>
          <a:prstGeom prst="rect">
            <a:avLst/>
          </a:prstGeom>
          <a:noFill/>
          <a:ln>
            <a:noFill/>
          </a:ln>
        </p:spPr>
      </p:pic>
      <p:pic>
        <p:nvPicPr>
          <p:cNvPr id="58" name="Google Shape;58;p18" descr="Text"/>
          <p:cNvPicPr preferRelativeResize="0"/>
          <p:nvPr/>
        </p:nvPicPr>
        <p:blipFill rotWithShape="1">
          <a:blip r:embed="rId3">
            <a:alphaModFix/>
          </a:blip>
          <a:srcRect/>
          <a:stretch/>
        </p:blipFill>
        <p:spPr>
          <a:xfrm>
            <a:off x="284306" y="6241315"/>
            <a:ext cx="1335399" cy="430812"/>
          </a:xfrm>
          <a:prstGeom prst="rect">
            <a:avLst/>
          </a:prstGeom>
          <a:noFill/>
          <a:ln>
            <a:noFill/>
          </a:ln>
        </p:spPr>
      </p:pic>
      <p:pic>
        <p:nvPicPr>
          <p:cNvPr id="59" name="Google Shape;59;p18"/>
          <p:cNvPicPr preferRelativeResize="0"/>
          <p:nvPr/>
        </p:nvPicPr>
        <p:blipFill rotWithShape="1">
          <a:blip r:embed="rId2">
            <a:alphaModFix/>
          </a:blip>
          <a:srcRect l="22925" t="-58848" r="55825" b="-1"/>
          <a:stretch/>
        </p:blipFill>
        <p:spPr>
          <a:xfrm>
            <a:off x="1682968" y="6050721"/>
            <a:ext cx="2459488" cy="649686"/>
          </a:xfrm>
          <a:prstGeom prst="rect">
            <a:avLst/>
          </a:prstGeom>
          <a:noFill/>
          <a:ln>
            <a:noFill/>
          </a:ln>
        </p:spPr>
      </p:pic>
      <p:sp>
        <p:nvSpPr>
          <p:cNvPr id="60" name="Google Shape;60;p18"/>
          <p:cNvSpPr txBox="1"/>
          <p:nvPr/>
        </p:nvSpPr>
        <p:spPr>
          <a:xfrm>
            <a:off x="11528277" y="6359235"/>
            <a:ext cx="522205"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FFC838"/>
                </a:solidFill>
                <a:latin typeface="Calibri"/>
                <a:ea typeface="Calibri"/>
                <a:cs typeface="Calibri"/>
                <a:sym typeface="Calibri"/>
              </a:rPr>
              <a:t>‹#›</a:t>
            </a:fld>
            <a:endParaRPr sz="1200" b="1" i="0" u="none" strike="noStrike" cap="none">
              <a:solidFill>
                <a:srgbClr val="FFC83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1"/>
        <p:cNvGrpSpPr/>
        <p:nvPr/>
      </p:nvGrpSpPr>
      <p:grpSpPr>
        <a:xfrm>
          <a:off x="0" y="0"/>
          <a:ext cx="0" cy="0"/>
          <a:chOff x="0" y="0"/>
          <a:chExt cx="0" cy="0"/>
        </a:xfrm>
      </p:grpSpPr>
      <p:sp>
        <p:nvSpPr>
          <p:cNvPr id="62" name="Google Shape;62;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25"/>
          <p:cNvSpPr txBox="1">
            <a:spLocks noGrp="1"/>
          </p:cNvSpPr>
          <p:nvPr>
            <p:ph type="body" idx="1"/>
          </p:nvPr>
        </p:nvSpPr>
        <p:spPr>
          <a:xfrm rot="5400000">
            <a:off x="4064445" y="-1400619"/>
            <a:ext cx="4063111"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4" name="Google Shape;64;p25"/>
          <p:cNvPicPr preferRelativeResize="0"/>
          <p:nvPr/>
        </p:nvPicPr>
        <p:blipFill rotWithShape="1">
          <a:blip r:embed="rId2">
            <a:alphaModFix/>
          </a:blip>
          <a:srcRect l="22925" t="-58848" b="-1"/>
          <a:stretch/>
        </p:blipFill>
        <p:spPr>
          <a:xfrm>
            <a:off x="4142456" y="6050721"/>
            <a:ext cx="7548457" cy="649686"/>
          </a:xfrm>
          <a:prstGeom prst="rect">
            <a:avLst/>
          </a:prstGeom>
          <a:noFill/>
          <a:ln>
            <a:noFill/>
          </a:ln>
        </p:spPr>
      </p:pic>
      <p:pic>
        <p:nvPicPr>
          <p:cNvPr id="65" name="Google Shape;65;p25" descr="Text"/>
          <p:cNvPicPr preferRelativeResize="0"/>
          <p:nvPr/>
        </p:nvPicPr>
        <p:blipFill rotWithShape="1">
          <a:blip r:embed="rId3">
            <a:alphaModFix/>
          </a:blip>
          <a:srcRect/>
          <a:stretch/>
        </p:blipFill>
        <p:spPr>
          <a:xfrm>
            <a:off x="284306" y="6241315"/>
            <a:ext cx="1335399" cy="430812"/>
          </a:xfrm>
          <a:prstGeom prst="rect">
            <a:avLst/>
          </a:prstGeom>
          <a:noFill/>
          <a:ln>
            <a:noFill/>
          </a:ln>
        </p:spPr>
      </p:pic>
      <p:pic>
        <p:nvPicPr>
          <p:cNvPr id="66" name="Google Shape;66;p25"/>
          <p:cNvPicPr preferRelativeResize="0"/>
          <p:nvPr/>
        </p:nvPicPr>
        <p:blipFill rotWithShape="1">
          <a:blip r:embed="rId2">
            <a:alphaModFix/>
          </a:blip>
          <a:srcRect l="22925" t="-58848" r="55825" b="-1"/>
          <a:stretch/>
        </p:blipFill>
        <p:spPr>
          <a:xfrm>
            <a:off x="1682968" y="6050721"/>
            <a:ext cx="2459488" cy="649686"/>
          </a:xfrm>
          <a:prstGeom prst="rect">
            <a:avLst/>
          </a:prstGeom>
          <a:noFill/>
          <a:ln>
            <a:noFill/>
          </a:ln>
        </p:spPr>
      </p:pic>
      <p:sp>
        <p:nvSpPr>
          <p:cNvPr id="67" name="Google Shape;67;p25"/>
          <p:cNvSpPr txBox="1"/>
          <p:nvPr/>
        </p:nvSpPr>
        <p:spPr>
          <a:xfrm>
            <a:off x="11528277" y="6359235"/>
            <a:ext cx="522205"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FFC838"/>
                </a:solidFill>
                <a:latin typeface="Calibri"/>
                <a:ea typeface="Calibri"/>
                <a:cs typeface="Calibri"/>
                <a:sym typeface="Calibri"/>
              </a:rPr>
              <a:t>‹#›</a:t>
            </a:fld>
            <a:endParaRPr sz="1200" b="1" i="0" u="none" strike="noStrike" cap="none">
              <a:solidFill>
                <a:srgbClr val="FFC83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68"/>
        <p:cNvGrpSpPr/>
        <p:nvPr/>
      </p:nvGrpSpPr>
      <p:grpSpPr>
        <a:xfrm>
          <a:off x="0" y="0"/>
          <a:ext cx="0" cy="0"/>
          <a:chOff x="0" y="0"/>
          <a:chExt cx="0" cy="0"/>
        </a:xfrm>
      </p:grpSpPr>
      <p:sp>
        <p:nvSpPr>
          <p:cNvPr id="69" name="Google Shape;69;p26"/>
          <p:cNvSpPr txBox="1">
            <a:spLocks noGrp="1"/>
          </p:cNvSpPr>
          <p:nvPr>
            <p:ph type="title"/>
          </p:nvPr>
        </p:nvSpPr>
        <p:spPr>
          <a:xfrm rot="5400000">
            <a:off x="7277545" y="1812481"/>
            <a:ext cx="5523611"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6"/>
          <p:cNvSpPr txBox="1">
            <a:spLocks noGrp="1"/>
          </p:cNvSpPr>
          <p:nvPr>
            <p:ph type="body" idx="1"/>
          </p:nvPr>
        </p:nvSpPr>
        <p:spPr>
          <a:xfrm rot="5400000">
            <a:off x="1943545" y="-740219"/>
            <a:ext cx="5523611"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71" name="Google Shape;71;p26"/>
          <p:cNvPicPr preferRelativeResize="0"/>
          <p:nvPr/>
        </p:nvPicPr>
        <p:blipFill rotWithShape="1">
          <a:blip r:embed="rId2">
            <a:alphaModFix/>
          </a:blip>
          <a:srcRect l="22925" t="-58848" b="-1"/>
          <a:stretch/>
        </p:blipFill>
        <p:spPr>
          <a:xfrm>
            <a:off x="4142456" y="6050721"/>
            <a:ext cx="7548457" cy="649686"/>
          </a:xfrm>
          <a:prstGeom prst="rect">
            <a:avLst/>
          </a:prstGeom>
          <a:noFill/>
          <a:ln>
            <a:noFill/>
          </a:ln>
        </p:spPr>
      </p:pic>
      <p:pic>
        <p:nvPicPr>
          <p:cNvPr id="72" name="Google Shape;72;p26" descr="Text"/>
          <p:cNvPicPr preferRelativeResize="0"/>
          <p:nvPr/>
        </p:nvPicPr>
        <p:blipFill rotWithShape="1">
          <a:blip r:embed="rId3">
            <a:alphaModFix/>
          </a:blip>
          <a:srcRect/>
          <a:stretch/>
        </p:blipFill>
        <p:spPr>
          <a:xfrm>
            <a:off x="284306" y="6241315"/>
            <a:ext cx="1335399" cy="430812"/>
          </a:xfrm>
          <a:prstGeom prst="rect">
            <a:avLst/>
          </a:prstGeom>
          <a:noFill/>
          <a:ln>
            <a:noFill/>
          </a:ln>
        </p:spPr>
      </p:pic>
      <p:pic>
        <p:nvPicPr>
          <p:cNvPr id="73" name="Google Shape;73;p26"/>
          <p:cNvPicPr preferRelativeResize="0"/>
          <p:nvPr/>
        </p:nvPicPr>
        <p:blipFill rotWithShape="1">
          <a:blip r:embed="rId2">
            <a:alphaModFix/>
          </a:blip>
          <a:srcRect l="22925" t="-58848" r="55825" b="-1"/>
          <a:stretch/>
        </p:blipFill>
        <p:spPr>
          <a:xfrm>
            <a:off x="1682968" y="6050721"/>
            <a:ext cx="2459488" cy="649686"/>
          </a:xfrm>
          <a:prstGeom prst="rect">
            <a:avLst/>
          </a:prstGeom>
          <a:noFill/>
          <a:ln>
            <a:noFill/>
          </a:ln>
        </p:spPr>
      </p:pic>
      <p:sp>
        <p:nvSpPr>
          <p:cNvPr id="74" name="Google Shape;74;p26"/>
          <p:cNvSpPr txBox="1"/>
          <p:nvPr/>
        </p:nvSpPr>
        <p:spPr>
          <a:xfrm>
            <a:off x="11528277" y="6359235"/>
            <a:ext cx="522205"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FFC838"/>
                </a:solidFill>
                <a:latin typeface="Calibri"/>
                <a:ea typeface="Calibri"/>
                <a:cs typeface="Calibri"/>
                <a:sym typeface="Calibri"/>
              </a:rPr>
              <a:t>‹#›</a:t>
            </a:fld>
            <a:endParaRPr sz="1200" b="1" i="0" u="none" strike="noStrike" cap="none">
              <a:solidFill>
                <a:srgbClr val="FFC83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81"/>
        <p:cNvGrpSpPr/>
        <p:nvPr/>
      </p:nvGrpSpPr>
      <p:grpSpPr>
        <a:xfrm>
          <a:off x="0" y="0"/>
          <a:ext cx="0" cy="0"/>
          <a:chOff x="0" y="0"/>
          <a:chExt cx="0" cy="0"/>
        </a:xfrm>
      </p:grpSpPr>
      <p:sp>
        <p:nvSpPr>
          <p:cNvPr id="82" name="Google Shape;82;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20"/>
          <p:cNvSpPr txBox="1">
            <a:spLocks noGrp="1"/>
          </p:cNvSpPr>
          <p:nvPr>
            <p:ph type="body" idx="1"/>
          </p:nvPr>
        </p:nvSpPr>
        <p:spPr>
          <a:xfrm>
            <a:off x="838200" y="1825625"/>
            <a:ext cx="10515600" cy="388937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4" name="Google Shape;84;p20"/>
          <p:cNvPicPr preferRelativeResize="0"/>
          <p:nvPr/>
        </p:nvPicPr>
        <p:blipFill rotWithShape="1">
          <a:blip r:embed="rId2">
            <a:alphaModFix/>
          </a:blip>
          <a:srcRect l="22925" t="-58848" b="-1"/>
          <a:stretch/>
        </p:blipFill>
        <p:spPr>
          <a:xfrm>
            <a:off x="4142456" y="6050721"/>
            <a:ext cx="7548457" cy="649686"/>
          </a:xfrm>
          <a:prstGeom prst="rect">
            <a:avLst/>
          </a:prstGeom>
          <a:noFill/>
          <a:ln>
            <a:noFill/>
          </a:ln>
        </p:spPr>
      </p:pic>
      <p:sp>
        <p:nvSpPr>
          <p:cNvPr id="85" name="Google Shape;85;p20"/>
          <p:cNvSpPr txBox="1"/>
          <p:nvPr/>
        </p:nvSpPr>
        <p:spPr>
          <a:xfrm>
            <a:off x="11528277" y="6359235"/>
            <a:ext cx="522205"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FFC838"/>
                </a:solidFill>
                <a:latin typeface="Calibri"/>
                <a:ea typeface="Calibri"/>
                <a:cs typeface="Calibri"/>
                <a:sym typeface="Calibri"/>
              </a:rPr>
              <a:t>‹#›</a:t>
            </a:fld>
            <a:endParaRPr sz="1200" b="1" i="0" u="none" strike="noStrike" cap="none">
              <a:solidFill>
                <a:srgbClr val="FFC838"/>
              </a:solidFill>
              <a:latin typeface="Calibri"/>
              <a:ea typeface="Calibri"/>
              <a:cs typeface="Calibri"/>
              <a:sym typeface="Calibri"/>
            </a:endParaRPr>
          </a:p>
        </p:txBody>
      </p:sp>
      <p:pic>
        <p:nvPicPr>
          <p:cNvPr id="86" name="Google Shape;86;p20" descr="Text"/>
          <p:cNvPicPr preferRelativeResize="0"/>
          <p:nvPr/>
        </p:nvPicPr>
        <p:blipFill rotWithShape="1">
          <a:blip r:embed="rId3">
            <a:alphaModFix/>
          </a:blip>
          <a:srcRect/>
          <a:stretch/>
        </p:blipFill>
        <p:spPr>
          <a:xfrm>
            <a:off x="284306" y="6241315"/>
            <a:ext cx="1335399" cy="430812"/>
          </a:xfrm>
          <a:prstGeom prst="rect">
            <a:avLst/>
          </a:prstGeom>
          <a:noFill/>
          <a:ln>
            <a:noFill/>
          </a:ln>
        </p:spPr>
      </p:pic>
      <p:pic>
        <p:nvPicPr>
          <p:cNvPr id="87" name="Google Shape;87;p20"/>
          <p:cNvPicPr preferRelativeResize="0"/>
          <p:nvPr/>
        </p:nvPicPr>
        <p:blipFill rotWithShape="1">
          <a:blip r:embed="rId2">
            <a:alphaModFix/>
          </a:blip>
          <a:srcRect l="22925" t="-58848" r="55825" b="-1"/>
          <a:stretch/>
        </p:blipFill>
        <p:spPr>
          <a:xfrm>
            <a:off x="1682968" y="6050721"/>
            <a:ext cx="2459488" cy="64968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9"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Google Shape;10;p12"/>
          <p:cNvPicPr preferRelativeResize="0"/>
          <p:nvPr/>
        </p:nvPicPr>
        <p:blipFill rotWithShape="1">
          <a:blip r:embed="rId10">
            <a:alphaModFix/>
          </a:blip>
          <a:srcRect/>
          <a:stretch/>
        </p:blipFill>
        <p:spPr>
          <a:xfrm>
            <a:off x="0" y="0"/>
            <a:ext cx="12192000" cy="6858000"/>
          </a:xfrm>
          <a:prstGeom prst="rect">
            <a:avLst/>
          </a:prstGeom>
          <a:noFill/>
          <a:ln>
            <a:noFill/>
          </a:ln>
        </p:spPr>
      </p:pic>
      <p:sp>
        <p:nvSpPr>
          <p:cNvPr id="11" name="Google Shape;11;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600"/>
              <a:buFont typeface="Calibri"/>
              <a:buNone/>
              <a:defRPr sz="3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 name="Google Shape;12;p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90000"/>
              </a:lnSpc>
              <a:spcBef>
                <a:spcPts val="1000"/>
              </a:spcBef>
              <a:spcAft>
                <a:spcPts val="0"/>
              </a:spcAft>
              <a:buClr>
                <a:srgbClr val="FFC838"/>
              </a:buClr>
              <a:buSzPts val="2400"/>
              <a:buFont typeface="Arial"/>
              <a:buChar char="•"/>
              <a:defRPr sz="2400" b="0" i="0" u="none" strike="noStrike" cap="none">
                <a:solidFill>
                  <a:schemeClr val="lt1"/>
                </a:solidFill>
                <a:latin typeface="Calibri"/>
                <a:ea typeface="Calibri"/>
                <a:cs typeface="Calibri"/>
                <a:sym typeface="Calibri"/>
              </a:defRPr>
            </a:lvl1pPr>
            <a:lvl2pPr marL="914400" marR="0" lvl="1" indent="-355600" algn="l" rtl="0">
              <a:lnSpc>
                <a:spcPct val="90000"/>
              </a:lnSpc>
              <a:spcBef>
                <a:spcPts val="500"/>
              </a:spcBef>
              <a:spcAft>
                <a:spcPts val="0"/>
              </a:spcAft>
              <a:buClr>
                <a:srgbClr val="FFC838"/>
              </a:buClr>
              <a:buSzPts val="2000"/>
              <a:buFont typeface="Arial"/>
              <a:buChar char="•"/>
              <a:defRPr sz="2000" b="0" i="0" u="none" strike="noStrike" cap="none">
                <a:solidFill>
                  <a:schemeClr val="lt1"/>
                </a:solidFill>
                <a:latin typeface="Calibri"/>
                <a:ea typeface="Calibri"/>
                <a:cs typeface="Calibri"/>
                <a:sym typeface="Calibri"/>
              </a:defRPr>
            </a:lvl2pPr>
            <a:lvl3pPr marL="1371600" marR="0" lvl="2" indent="-342900" algn="l" rtl="0">
              <a:lnSpc>
                <a:spcPct val="90000"/>
              </a:lnSpc>
              <a:spcBef>
                <a:spcPts val="500"/>
              </a:spcBef>
              <a:spcAft>
                <a:spcPts val="0"/>
              </a:spcAft>
              <a:buClr>
                <a:srgbClr val="FFC838"/>
              </a:buClr>
              <a:buSzPts val="1800"/>
              <a:buFont typeface="Arial"/>
              <a:buChar char="•"/>
              <a:defRPr sz="1800" b="0" i="0" u="none" strike="noStrike" cap="none">
                <a:solidFill>
                  <a:schemeClr val="lt1"/>
                </a:solidFill>
                <a:latin typeface="Calibri"/>
                <a:ea typeface="Calibri"/>
                <a:cs typeface="Calibri"/>
                <a:sym typeface="Calibri"/>
              </a:defRPr>
            </a:lvl3pPr>
            <a:lvl4pPr marL="1828800" marR="0" lvl="3" indent="-330200" algn="l" rtl="0">
              <a:lnSpc>
                <a:spcPct val="90000"/>
              </a:lnSpc>
              <a:spcBef>
                <a:spcPts val="500"/>
              </a:spcBef>
              <a:spcAft>
                <a:spcPts val="0"/>
              </a:spcAft>
              <a:buClr>
                <a:srgbClr val="FFC838"/>
              </a:buClr>
              <a:buSzPts val="1600"/>
              <a:buFont typeface="Arial"/>
              <a:buChar char="•"/>
              <a:defRPr sz="1600" b="0" i="0" u="none" strike="noStrike" cap="none">
                <a:solidFill>
                  <a:schemeClr val="lt1"/>
                </a:solidFill>
                <a:latin typeface="Calibri"/>
                <a:ea typeface="Calibri"/>
                <a:cs typeface="Calibri"/>
                <a:sym typeface="Calibri"/>
              </a:defRPr>
            </a:lvl4pPr>
            <a:lvl5pPr marL="2286000" marR="0" lvl="4" indent="-330200" algn="l" rtl="0">
              <a:lnSpc>
                <a:spcPct val="90000"/>
              </a:lnSpc>
              <a:spcBef>
                <a:spcPts val="500"/>
              </a:spcBef>
              <a:spcAft>
                <a:spcPts val="0"/>
              </a:spcAft>
              <a:buClr>
                <a:srgbClr val="FFC838"/>
              </a:buClr>
              <a:buSzPts val="1600"/>
              <a:buFont typeface="Arial"/>
              <a:buChar char="•"/>
              <a:defRPr sz="16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5"/>
        <p:cNvGrpSpPr/>
        <p:nvPr/>
      </p:nvGrpSpPr>
      <p:grpSpPr>
        <a:xfrm>
          <a:off x="0" y="0"/>
          <a:ext cx="0" cy="0"/>
          <a:chOff x="0" y="0"/>
          <a:chExt cx="0" cy="0"/>
        </a:xfrm>
      </p:grpSpPr>
      <p:pic>
        <p:nvPicPr>
          <p:cNvPr id="76" name="Google Shape;76;p19"/>
          <p:cNvPicPr preferRelativeResize="0"/>
          <p:nvPr/>
        </p:nvPicPr>
        <p:blipFill rotWithShape="1">
          <a:blip r:embed="rId9">
            <a:alphaModFix/>
          </a:blip>
          <a:srcRect b="3158"/>
          <a:stretch/>
        </p:blipFill>
        <p:spPr>
          <a:xfrm>
            <a:off x="0" y="-1"/>
            <a:ext cx="12192000" cy="6858001"/>
          </a:xfrm>
          <a:prstGeom prst="rect">
            <a:avLst/>
          </a:prstGeom>
          <a:noFill/>
          <a:ln>
            <a:noFill/>
          </a:ln>
        </p:spPr>
      </p:pic>
      <p:sp>
        <p:nvSpPr>
          <p:cNvPr id="77" name="Google Shape;77;p19"/>
          <p:cNvSpPr/>
          <p:nvPr/>
        </p:nvSpPr>
        <p:spPr>
          <a:xfrm>
            <a:off x="0" y="0"/>
            <a:ext cx="12192000" cy="6050422"/>
          </a:xfrm>
          <a:prstGeom prst="rect">
            <a:avLst/>
          </a:prstGeom>
          <a:solidFill>
            <a:srgbClr val="FFFFFF">
              <a:alpha val="6431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8" name="Google Shape;78;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Calibri"/>
              <a:buNone/>
              <a:defRPr sz="36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9" name="Google Shape;79;p19"/>
          <p:cNvSpPr txBox="1">
            <a:spLocks noGrp="1"/>
          </p:cNvSpPr>
          <p:nvPr>
            <p:ph type="body" idx="1"/>
          </p:nvPr>
        </p:nvSpPr>
        <p:spPr>
          <a:xfrm>
            <a:off x="838200" y="1825625"/>
            <a:ext cx="10515600" cy="388937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90000"/>
              </a:lnSpc>
              <a:spcBef>
                <a:spcPts val="1000"/>
              </a:spcBef>
              <a:spcAft>
                <a:spcPts val="0"/>
              </a:spcAft>
              <a:buClr>
                <a:srgbClr val="C8122C"/>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lnSpc>
                <a:spcPct val="90000"/>
              </a:lnSpc>
              <a:spcBef>
                <a:spcPts val="500"/>
              </a:spcBef>
              <a:spcAft>
                <a:spcPts val="0"/>
              </a:spcAft>
              <a:buClr>
                <a:srgbClr val="C8122C"/>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rgbClr val="C8122C"/>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lnSpc>
                <a:spcPct val="90000"/>
              </a:lnSpc>
              <a:spcBef>
                <a:spcPts val="500"/>
              </a:spcBef>
              <a:spcAft>
                <a:spcPts val="0"/>
              </a:spcAft>
              <a:buClr>
                <a:srgbClr val="C8122C"/>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lnSpc>
                <a:spcPct val="90000"/>
              </a:lnSpc>
              <a:spcBef>
                <a:spcPts val="500"/>
              </a:spcBef>
              <a:spcAft>
                <a:spcPts val="0"/>
              </a:spcAft>
              <a:buClr>
                <a:srgbClr val="C8122C"/>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0" name="Google Shape;80;p19"/>
          <p:cNvSpPr txBox="1">
            <a:spLocks noGrp="1"/>
          </p:cNvSpPr>
          <p:nvPr>
            <p:ph type="sldNum" idx="12"/>
          </p:nvPr>
        </p:nvSpPr>
        <p:spPr>
          <a:xfrm>
            <a:off x="11353800" y="6310312"/>
            <a:ext cx="603774"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100"/>
              <a:buFont typeface="Arial"/>
              <a:buNone/>
              <a:defRPr sz="1100" b="0" i="0" u="none" strike="noStrike" cap="none">
                <a:solidFill>
                  <a:srgbClr val="FFC83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100"/>
              <a:buFont typeface="Arial"/>
              <a:buNone/>
              <a:defRPr sz="1100" b="0" i="0" u="none" strike="noStrike" cap="none">
                <a:solidFill>
                  <a:srgbClr val="FFC83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100"/>
              <a:buFont typeface="Arial"/>
              <a:buNone/>
              <a:defRPr sz="1100" b="0" i="0" u="none" strike="noStrike" cap="none">
                <a:solidFill>
                  <a:srgbClr val="FFC83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100"/>
              <a:buFont typeface="Arial"/>
              <a:buNone/>
              <a:defRPr sz="1100" b="0" i="0" u="none" strike="noStrike" cap="none">
                <a:solidFill>
                  <a:srgbClr val="FFC83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100"/>
              <a:buFont typeface="Arial"/>
              <a:buNone/>
              <a:defRPr sz="1100" b="0" i="0" u="none" strike="noStrike" cap="none">
                <a:solidFill>
                  <a:srgbClr val="FFC83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100"/>
              <a:buFont typeface="Arial"/>
              <a:buNone/>
              <a:defRPr sz="1100" b="0" i="0" u="none" strike="noStrike" cap="none">
                <a:solidFill>
                  <a:srgbClr val="FFC83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100"/>
              <a:buFont typeface="Arial"/>
              <a:buNone/>
              <a:defRPr sz="1100" b="0" i="0" u="none" strike="noStrike" cap="none">
                <a:solidFill>
                  <a:srgbClr val="FFC83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100"/>
              <a:buFont typeface="Arial"/>
              <a:buNone/>
              <a:defRPr sz="1100" b="0" i="0" u="none" strike="noStrike" cap="none">
                <a:solidFill>
                  <a:srgbClr val="FFC83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100"/>
              <a:buFont typeface="Arial"/>
              <a:buNone/>
              <a:defRPr sz="1100" b="0" i="0" u="none" strike="noStrike" cap="none">
                <a:solidFill>
                  <a:srgbClr val="FFC83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hyperlink" Target="https://dhcd.maryland.gov/HomelessSolutions/Pages/Resources.aspx" TargetMode="External"/><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hyperlink" Target="https://dhcd.maryland.gov/HomelessSolutions/Pages/Community-Schools.aspx#:~:text=%E2%80%8B%E2%80%8B%E2%80%8BThe%20Community%20Schools%20Rental%20Assistance%20Program%20(CSRAP),home%2C%20this%20program%20is%20here%20for%20you." TargetMode="External"/><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hyperlink" Target="https://juvjustice.org/wp-content/uploads/2025/04/Homeless-and-Runaway-Youth_0.pdf" TargetMode="External"/><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hyperlink" Target="https://www.sashabruce.org/programs/" TargetMode="External"/><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hyperlink" Target="https://juvjustice.org/wp-content/uploads/2025/04/Homeless-and-Runaway-Youth_0.pdf" TargetMode="External"/><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hyperlink" Target="https://homelesslaw.org/wp-content/uploads/2019/04/AWAH-report.pdf" TargetMode="External"/><Relationship Id="rId5" Type="http://schemas.openxmlformats.org/officeDocument/2006/relationships/hyperlink" Target="https://www.chapinhall.org/wp-content/uploads/Voices-of-Youth-Report.pdf" TargetMode="External"/><Relationship Id="rId4" Type="http://schemas.openxmlformats.org/officeDocument/2006/relationships/hyperlink" Target="https://juvjustice.org/our-work/collaborating-for-change/"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mailto:amy.louttit@maryland.gov" TargetMode="External"/><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hyperlink" Target="https://homelesslaw.org/wp-content/uploads/2019/04/AWAH-report.pdf" TargetMode="External"/><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hyperlink" Target="https://public.tableau.com/app/profile/schoolhouseconnection/viz/ChildandYouthHomelessnessDataProfiles/National"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homelesslaw.org/wp-content/uploads/2019/04/AWAH-report.pdf" TargetMode="External"/><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1"/>
          <p:cNvSpPr txBox="1">
            <a:spLocks noGrp="1"/>
          </p:cNvSpPr>
          <p:nvPr>
            <p:ph type="ctrTitle"/>
          </p:nvPr>
        </p:nvSpPr>
        <p:spPr>
          <a:xfrm>
            <a:off x="1524000" y="3298215"/>
            <a:ext cx="9144000" cy="540367"/>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3400"/>
              <a:buFont typeface="Calibri"/>
              <a:buNone/>
            </a:pPr>
            <a:r>
              <a:rPr lang="en-US" sz="3400"/>
              <a:t>Addressing the Housing Needs of Youth At-Risk of or Involved in the Juvenile Legal System</a:t>
            </a:r>
            <a:endParaRPr sz="3400"/>
          </a:p>
        </p:txBody>
      </p:sp>
      <p:sp>
        <p:nvSpPr>
          <p:cNvPr id="142" name="Google Shape;142;p1"/>
          <p:cNvSpPr txBox="1">
            <a:spLocks noGrp="1"/>
          </p:cNvSpPr>
          <p:nvPr>
            <p:ph type="subTitle" idx="1"/>
          </p:nvPr>
        </p:nvSpPr>
        <p:spPr>
          <a:xfrm>
            <a:off x="1524000" y="3930659"/>
            <a:ext cx="9144000" cy="412750"/>
          </a:xfrm>
          <a:prstGeom prst="rect">
            <a:avLst/>
          </a:prstGeom>
          <a:no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SzPts val="2400"/>
              <a:buNone/>
            </a:pPr>
            <a:r>
              <a:rPr lang="en-US"/>
              <a:t>October 2025</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g38d8c90cee3_0_73"/>
          <p:cNvSpPr txBox="1">
            <a:spLocks noGrp="1"/>
          </p:cNvSpPr>
          <p:nvPr>
            <p:ph type="title"/>
          </p:nvPr>
        </p:nvSpPr>
        <p:spPr>
          <a:xfrm>
            <a:off x="838200" y="386925"/>
            <a:ext cx="109371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Linking homeless services data with juvenile system data</a:t>
            </a:r>
            <a:endParaRPr/>
          </a:p>
        </p:txBody>
      </p:sp>
      <p:sp>
        <p:nvSpPr>
          <p:cNvPr id="216" name="Google Shape;216;g38d8c90cee3_0_73"/>
          <p:cNvSpPr txBox="1">
            <a:spLocks noGrp="1"/>
          </p:cNvSpPr>
          <p:nvPr>
            <p:ph type="body" idx="1"/>
          </p:nvPr>
        </p:nvSpPr>
        <p:spPr>
          <a:xfrm>
            <a:off x="838200" y="2058375"/>
            <a:ext cx="10515600" cy="3889500"/>
          </a:xfrm>
          <a:prstGeom prst="rect">
            <a:avLst/>
          </a:prstGeom>
          <a:noFill/>
          <a:ln>
            <a:noFill/>
          </a:ln>
        </p:spPr>
        <p:txBody>
          <a:bodyPr spcFirstLastPara="1" wrap="square" lIns="91425" tIns="45700" rIns="91425" bIns="45700" anchor="t" anchorCtr="0">
            <a:normAutofit/>
          </a:bodyPr>
          <a:lstStyle/>
          <a:p>
            <a:pPr marL="0" lvl="0" indent="0" algn="l" rtl="0">
              <a:spcBef>
                <a:spcPts val="1000"/>
              </a:spcBef>
              <a:spcAft>
                <a:spcPts val="0"/>
              </a:spcAft>
              <a:buSzPts val="1800"/>
              <a:buNone/>
            </a:pPr>
            <a:r>
              <a:rPr lang="en-US"/>
              <a:t>The state lacks reliable data on homeless families and youth with juvenile legal history, as well as data on the overlap between homelessness and criminal legal involvement at any age. </a:t>
            </a:r>
            <a:endParaRPr/>
          </a:p>
          <a:p>
            <a:pPr marL="457200" lvl="0" indent="-342900" algn="l" rtl="0">
              <a:spcBef>
                <a:spcPts val="0"/>
              </a:spcBef>
              <a:spcAft>
                <a:spcPts val="0"/>
              </a:spcAft>
              <a:buSzPts val="1800"/>
              <a:buChar char="•"/>
            </a:pPr>
            <a:r>
              <a:rPr lang="en-US"/>
              <a:t>HMIS data on prior living situations is not consistently collected and doesn't capture prior system involvement; SFY2025 showed 185 people exiting carceral facilities to homelessness, with no age breakdown. </a:t>
            </a:r>
            <a:endParaRPr/>
          </a:p>
          <a:p>
            <a:pPr marL="457200" lvl="0" indent="-342900" algn="l" rtl="0">
              <a:spcBef>
                <a:spcPts val="0"/>
              </a:spcBef>
              <a:spcAft>
                <a:spcPts val="0"/>
              </a:spcAft>
              <a:buSzPts val="1800"/>
              <a:buChar char="•"/>
            </a:pPr>
            <a:r>
              <a:rPr lang="en-US"/>
              <a:t>DHCD is collaborating with the </a:t>
            </a:r>
            <a:r>
              <a:rPr lang="en-US" b="1"/>
              <a:t>Maryland Longitudinal Data System Center to match HMIS data with MLDSC data</a:t>
            </a:r>
            <a:r>
              <a:rPr lang="en-US"/>
              <a:t> (MSDE, DJS, LABOR, DHS) to accurately track homeless individuals with a juvenile justice history.</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g39b4851da3f_0_0"/>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Homeless Services 101: Coordination and Access</a:t>
            </a:r>
            <a:endParaRPr/>
          </a:p>
        </p:txBody>
      </p:sp>
      <p:sp>
        <p:nvSpPr>
          <p:cNvPr id="223" name="Google Shape;223;g39b4851da3f_0_0"/>
          <p:cNvSpPr txBox="1">
            <a:spLocks noGrp="1"/>
          </p:cNvSpPr>
          <p:nvPr>
            <p:ph type="body" idx="1"/>
          </p:nvPr>
        </p:nvSpPr>
        <p:spPr>
          <a:xfrm>
            <a:off x="838200" y="1825625"/>
            <a:ext cx="10515600" cy="3889500"/>
          </a:xfrm>
          <a:prstGeom prst="rect">
            <a:avLst/>
          </a:prstGeom>
        </p:spPr>
        <p:txBody>
          <a:bodyPr spcFirstLastPara="1" wrap="square" lIns="91425" tIns="45700" rIns="91425" bIns="45700" anchor="t" anchorCtr="0">
            <a:normAutofit lnSpcReduction="10000"/>
          </a:bodyPr>
          <a:lstStyle/>
          <a:p>
            <a:pPr marL="0" lvl="0" indent="0" algn="l" rtl="0">
              <a:spcBef>
                <a:spcPts val="1000"/>
              </a:spcBef>
              <a:spcAft>
                <a:spcPts val="0"/>
              </a:spcAft>
              <a:buNone/>
            </a:pPr>
            <a:r>
              <a:rPr lang="en-US">
                <a:solidFill>
                  <a:srgbClr val="000000"/>
                </a:solidFill>
              </a:rPr>
              <a:t>Homeless services are locally managed by a Continuum of Care (CoC)</a:t>
            </a:r>
            <a:endParaRPr>
              <a:solidFill>
                <a:srgbClr val="000000"/>
              </a:solidFill>
            </a:endParaRPr>
          </a:p>
          <a:p>
            <a:pPr marL="457200" lvl="0" indent="-342900" algn="l" rtl="0">
              <a:spcBef>
                <a:spcPts val="1000"/>
              </a:spcBef>
              <a:spcAft>
                <a:spcPts val="0"/>
              </a:spcAft>
              <a:buClr>
                <a:srgbClr val="000000"/>
              </a:buClr>
              <a:buSzPts val="1800"/>
              <a:buChar char="•"/>
            </a:pPr>
            <a:r>
              <a:rPr lang="en-US">
                <a:solidFill>
                  <a:srgbClr val="000000"/>
                </a:solidFill>
              </a:rPr>
              <a:t>The CoC Program is designed to promote community wide commitment to the goal of ending homelessness by providing funding for efforts by nonprofit providers and State and local governments</a:t>
            </a:r>
            <a:endParaRPr>
              <a:solidFill>
                <a:srgbClr val="000000"/>
              </a:solidFill>
            </a:endParaRPr>
          </a:p>
          <a:p>
            <a:pPr marL="457200" lvl="0" indent="-342900" algn="l" rtl="0">
              <a:spcBef>
                <a:spcPts val="0"/>
              </a:spcBef>
              <a:spcAft>
                <a:spcPts val="0"/>
              </a:spcAft>
              <a:buClr>
                <a:srgbClr val="000000"/>
              </a:buClr>
              <a:buSzPts val="1800"/>
              <a:buChar char="•"/>
            </a:pPr>
            <a:r>
              <a:rPr lang="en-US">
                <a:solidFill>
                  <a:srgbClr val="000000"/>
                </a:solidFill>
              </a:rPr>
              <a:t>CoCs are also responsible for managing access to services for homeless individuals and families through their local Coordinated Entry system (CE) with a standard intake process, assessment tool, and prioritization criteria for permanent housing resources </a:t>
            </a:r>
            <a:endParaRPr>
              <a:solidFill>
                <a:srgbClr val="000000"/>
              </a:solidFill>
            </a:endParaRPr>
          </a:p>
          <a:p>
            <a:pPr marL="0" lvl="0" indent="0" algn="l" rtl="0">
              <a:spcBef>
                <a:spcPts val="1000"/>
              </a:spcBef>
              <a:spcAft>
                <a:spcPts val="1000"/>
              </a:spcAft>
              <a:buNone/>
            </a:pPr>
            <a:r>
              <a:rPr lang="en-US"/>
              <a:t>In Maryland, households needing services should contact their local homeless service provider: </a:t>
            </a:r>
            <a:r>
              <a:rPr lang="en-US" u="sng">
                <a:solidFill>
                  <a:schemeClr val="hlink"/>
                </a:solidFill>
                <a:hlinkClick r:id="rId3"/>
              </a:rPr>
              <a:t>https://dhcd.maryland.gov/HomelessSolutions/Pages/Resources.aspx</a:t>
            </a:r>
            <a:endParaRPr i="1"/>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g38df862c848_3_6"/>
          <p:cNvSpPr txBox="1">
            <a:spLocks noGrp="1"/>
          </p:cNvSpPr>
          <p:nvPr>
            <p:ph type="body" idx="1"/>
          </p:nvPr>
        </p:nvSpPr>
        <p:spPr>
          <a:xfrm flipH="1">
            <a:off x="11353700" y="5443700"/>
            <a:ext cx="441000" cy="271500"/>
          </a:xfrm>
          <a:prstGeom prst="rect">
            <a:avLst/>
          </a:prstGeom>
        </p:spPr>
        <p:txBody>
          <a:bodyPr spcFirstLastPara="1" wrap="square" lIns="91425" tIns="45700" rIns="91425" bIns="45700" anchor="t" anchorCtr="0">
            <a:normAutofit fontScale="70000" lnSpcReduction="20000"/>
          </a:bodyPr>
          <a:lstStyle/>
          <a:p>
            <a:pPr marL="0" lvl="0" indent="0" algn="l" rtl="0">
              <a:spcBef>
                <a:spcPts val="1000"/>
              </a:spcBef>
              <a:spcAft>
                <a:spcPts val="0"/>
              </a:spcAft>
              <a:buNone/>
            </a:pPr>
            <a:endParaRPr/>
          </a:p>
        </p:txBody>
      </p:sp>
      <p:pic>
        <p:nvPicPr>
          <p:cNvPr id="230" name="Google Shape;230;g38df862c848_3_6"/>
          <p:cNvPicPr preferRelativeResize="0"/>
          <p:nvPr/>
        </p:nvPicPr>
        <p:blipFill>
          <a:blip r:embed="rId3">
            <a:alphaModFix/>
          </a:blip>
          <a:stretch>
            <a:fillRect/>
          </a:stretch>
        </p:blipFill>
        <p:spPr>
          <a:xfrm>
            <a:off x="1561250" y="174275"/>
            <a:ext cx="8551524" cy="56676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g38d49bee64d_0_109"/>
          <p:cNvSpPr txBox="1">
            <a:spLocks noGrp="1"/>
          </p:cNvSpPr>
          <p:nvPr>
            <p:ph type="title"/>
          </p:nvPr>
        </p:nvSpPr>
        <p:spPr>
          <a:xfrm>
            <a:off x="838200" y="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Maryland Framework for Solving Homelessness</a:t>
            </a:r>
            <a:endParaRPr/>
          </a:p>
        </p:txBody>
      </p:sp>
      <p:sp>
        <p:nvSpPr>
          <p:cNvPr id="237" name="Google Shape;237;g38d49bee64d_0_109"/>
          <p:cNvSpPr txBox="1">
            <a:spLocks noGrp="1"/>
          </p:cNvSpPr>
          <p:nvPr>
            <p:ph type="body" idx="1"/>
          </p:nvPr>
        </p:nvSpPr>
        <p:spPr>
          <a:xfrm>
            <a:off x="838200" y="1484250"/>
            <a:ext cx="10515600" cy="4556700"/>
          </a:xfrm>
          <a:prstGeom prst="rect">
            <a:avLst/>
          </a:prstGeom>
          <a:noFill/>
          <a:ln>
            <a:noFill/>
          </a:ln>
        </p:spPr>
        <p:txBody>
          <a:bodyPr spcFirstLastPara="1" wrap="square" lIns="91425" tIns="45700" rIns="91425" bIns="45700" anchor="t" anchorCtr="0">
            <a:normAutofit/>
          </a:bodyPr>
          <a:lstStyle/>
          <a:p>
            <a:pPr marL="0" lvl="0" indent="0" algn="l" rtl="0">
              <a:lnSpc>
                <a:spcPct val="115000"/>
              </a:lnSpc>
              <a:spcBef>
                <a:spcPts val="1000"/>
              </a:spcBef>
              <a:spcAft>
                <a:spcPts val="0"/>
              </a:spcAft>
              <a:buNone/>
            </a:pPr>
            <a:r>
              <a:rPr lang="en-US" b="1"/>
              <a:t>Shelter for All</a:t>
            </a:r>
            <a:r>
              <a:rPr lang="en-US"/>
              <a:t> – housing is a fundamental right and everyone deserves a home</a:t>
            </a:r>
            <a:endParaRPr/>
          </a:p>
          <a:p>
            <a:pPr marL="0" lvl="0" indent="0" algn="l" rtl="0">
              <a:lnSpc>
                <a:spcPct val="115000"/>
              </a:lnSpc>
              <a:spcBef>
                <a:spcPts val="1000"/>
              </a:spcBef>
              <a:spcAft>
                <a:spcPts val="0"/>
              </a:spcAft>
              <a:buNone/>
            </a:pPr>
            <a:r>
              <a:rPr lang="en-US" b="1"/>
              <a:t>Trauma-Informed Care </a:t>
            </a:r>
            <a:r>
              <a:rPr lang="en-US"/>
              <a:t>– individuals have experienced many traumas on the pathway to becoming homelessness that impact their ability to engage in services and trust nonprofit and government providers</a:t>
            </a:r>
            <a:endParaRPr/>
          </a:p>
          <a:p>
            <a:pPr marL="0" lvl="0" indent="0" algn="l" rtl="0">
              <a:lnSpc>
                <a:spcPct val="115000"/>
              </a:lnSpc>
              <a:spcBef>
                <a:spcPts val="1000"/>
              </a:spcBef>
              <a:spcAft>
                <a:spcPts val="0"/>
              </a:spcAft>
              <a:buNone/>
            </a:pPr>
            <a:r>
              <a:rPr lang="en-US" b="1"/>
              <a:t>Equal Access</a:t>
            </a:r>
            <a:r>
              <a:rPr lang="en-US"/>
              <a:t> – services and housing must be non-discriminatory, accessible, inclusive, and equitable, and low-barrier</a:t>
            </a:r>
            <a:endParaRPr/>
          </a:p>
          <a:p>
            <a:pPr marL="0" lvl="0" indent="0" algn="l" rtl="0">
              <a:lnSpc>
                <a:spcPct val="115000"/>
              </a:lnSpc>
              <a:spcBef>
                <a:spcPts val="1000"/>
              </a:spcBef>
              <a:spcAft>
                <a:spcPts val="1000"/>
              </a:spcAft>
              <a:buNone/>
            </a:pPr>
            <a:r>
              <a:rPr lang="en-US" b="1"/>
              <a:t>Housing First </a:t>
            </a:r>
            <a:r>
              <a:rPr lang="en-US"/>
              <a:t>– solutions must be low-barrier and minimize hoops and preconditions for receiving shelter and housing</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g38d49bee64d_0_103"/>
          <p:cNvSpPr txBox="1">
            <a:spLocks noGrp="1"/>
          </p:cNvSpPr>
          <p:nvPr>
            <p:ph type="title"/>
          </p:nvPr>
        </p:nvSpPr>
        <p:spPr>
          <a:xfrm>
            <a:off x="719425" y="0"/>
            <a:ext cx="113814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Promising practice: Youth-centered planning and design</a:t>
            </a:r>
            <a:endParaRPr/>
          </a:p>
        </p:txBody>
      </p:sp>
      <p:sp>
        <p:nvSpPr>
          <p:cNvPr id="244" name="Google Shape;244;g38d49bee64d_0_103"/>
          <p:cNvSpPr txBox="1">
            <a:spLocks noGrp="1"/>
          </p:cNvSpPr>
          <p:nvPr>
            <p:ph type="body" idx="1"/>
          </p:nvPr>
        </p:nvSpPr>
        <p:spPr>
          <a:xfrm>
            <a:off x="838200" y="1137350"/>
            <a:ext cx="10515600" cy="43584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Youth Homelessness Demonstration Projects (YHDP) as a model for collaboration</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endParaRPr>
          </a:p>
          <a:p>
            <a:pPr marL="914400" lvl="1" indent="-342900" algn="l" rtl="0">
              <a:lnSpc>
                <a:spcPct val="90000"/>
              </a:lnSpc>
              <a:spcBef>
                <a:spcPts val="100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Collaborative planning across systems of care</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endParaRPr>
          </a:p>
          <a:p>
            <a:pPr marL="914400" lvl="1" indent="-342900" algn="l" rtl="0">
              <a:lnSpc>
                <a:spcPct val="90000"/>
              </a:lnSpc>
              <a:spcBef>
                <a:spcPts val="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rPr>
              <a:t>Centers youth in the development of the program itself</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endParaRPr>
          </a:p>
          <a:p>
            <a:pPr marL="914400" lvl="1" indent="-342900" algn="l" rtl="0">
              <a:lnSpc>
                <a:spcPct val="90000"/>
              </a:lnSpc>
              <a:spcBef>
                <a:spcPts val="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rPr>
              <a:t>Flexibility for policies beyond the status quo</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endParaRPr>
          </a:p>
          <a:p>
            <a:pPr marL="914400" lvl="1" indent="-342900" algn="l" rtl="0">
              <a:lnSpc>
                <a:spcPct val="90000"/>
              </a:lnSpc>
              <a:spcBef>
                <a:spcPts val="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2 Maryland CoCs (Baltimore City and Prince George’s) have YHDP grants, and programs</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
                </a:ext>
              </a:extLst>
            </a:endParaRPr>
          </a:p>
          <a:p>
            <a:pPr marL="914400" lvl="1" indent="-342900" algn="l" rtl="0">
              <a:lnSpc>
                <a:spcPct val="90000"/>
              </a:lnSpc>
              <a:spcBef>
                <a:spcPts val="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Housing First</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
                </a:ext>
              </a:extLst>
            </a:endParaRPr>
          </a:p>
          <a:p>
            <a:pPr marL="0" lvl="0" indent="0" algn="l" rtl="0">
              <a:lnSpc>
                <a:spcPct val="90000"/>
              </a:lnSpc>
              <a:spcBef>
                <a:spcPts val="1000"/>
              </a:spcBef>
              <a:spcAft>
                <a:spcPts val="0"/>
              </a:spcAft>
              <a:buSzPts val="1800"/>
              <a:buNone/>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
                  </a:ext>
                </a:extLst>
              </a:rPr>
              <a:t>Joint component project: Transitional Housing and Rapid Rehousing</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endParaRPr>
          </a:p>
          <a:p>
            <a:pPr marL="914400" lvl="1" indent="-342900" algn="l" rtl="0">
              <a:lnSpc>
                <a:spcPct val="90000"/>
              </a:lnSpc>
              <a:spcBef>
                <a:spcPts val="50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
                  </a:ext>
                </a:extLst>
              </a:rPr>
              <a:t>Offers choice of which one to enter for 18+</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
                </a:ext>
              </a:extLst>
            </a:endParaRPr>
          </a:p>
          <a:p>
            <a:pPr marL="914400" lvl="1" indent="-342900" algn="l" rtl="0">
              <a:lnSpc>
                <a:spcPct val="90000"/>
              </a:lnSpc>
              <a:spcBef>
                <a:spcPts val="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
                  </a:ext>
                </a:extLst>
              </a:rPr>
              <a:t>For minors transitional housing with a step down, in-place transition</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
                </a:ext>
              </a:extLst>
            </a:endParaRPr>
          </a:p>
          <a:p>
            <a:pPr marL="914400" lvl="1" indent="-342900" algn="l" rtl="0">
              <a:lnSpc>
                <a:spcPct val="90000"/>
              </a:lnSpc>
              <a:spcBef>
                <a:spcPts val="0"/>
              </a:spcBef>
              <a:spcAft>
                <a:spcPts val="0"/>
              </a:spcAft>
              <a:buSzPts val="1800"/>
              <a:buChar char="•"/>
            </a:pPr>
            <a:r>
              <a:rPr lang="en-US" b="1">
                <a:highlight>
                  <a:srgbClr val="FFFFFF"/>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
                  </a:ext>
                </a:extLst>
              </a:rPr>
              <a:t>Promising Program: SHIP of Frederick County </a:t>
            </a:r>
            <a:r>
              <a:rPr lang="en-US">
                <a:highlight>
                  <a:srgbClr val="FFFFFF"/>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
                  </a:ext>
                </a:extLst>
              </a:rPr>
              <a:t>implementing this approach for 16 and up</a:t>
            </a:r>
            <a:endParaRPr>
              <a:highlight>
                <a:srgbClr val="FFFFFF"/>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
                </a:ext>
              </a:extLst>
            </a:endParaRPr>
          </a:p>
          <a:p>
            <a:pPr marL="1371600" lvl="2" indent="-342900" algn="l" rtl="0">
              <a:lnSpc>
                <a:spcPct val="90000"/>
              </a:lnSpc>
              <a:spcBef>
                <a:spcPts val="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
                  </a:ext>
                </a:extLst>
              </a:rPr>
              <a:t>Housing First </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
                  </a:ext>
                </a:extLst>
              </a:rPr>
              <a:t>creates</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 </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
                  </a:ext>
                </a:extLst>
              </a:rPr>
              <a:t>challenge</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8"/>
                  </a:ext>
                </a:extLst>
              </a:rPr>
              <a:t>, but not insurmountable</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9"/>
                </a:ext>
              </a:extLst>
            </a:endParaRPr>
          </a:p>
          <a:p>
            <a:pPr marL="1371600" lvl="2" indent="-342900" algn="l" rtl="0">
              <a:lnSpc>
                <a:spcPct val="90000"/>
              </a:lnSpc>
              <a:spcBef>
                <a:spcPts val="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0"/>
                  </a:ext>
                </a:extLst>
              </a:rPr>
              <a:t>Parental consent can be a double edged sword (for RHY pro</a:t>
            </a:r>
            <a:r>
              <a:rPr lang="en-US"/>
              <a:t>viders as well)</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g38d8c90cee3_0_377"/>
          <p:cNvSpPr txBox="1">
            <a:spLocks noGrp="1"/>
          </p:cNvSpPr>
          <p:nvPr>
            <p:ph type="title"/>
          </p:nvPr>
        </p:nvSpPr>
        <p:spPr>
          <a:xfrm>
            <a:off x="838200" y="3"/>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Promising practice: Housing assistance for families</a:t>
            </a:r>
            <a:endParaRPr/>
          </a:p>
        </p:txBody>
      </p:sp>
      <p:sp>
        <p:nvSpPr>
          <p:cNvPr id="251" name="Google Shape;251;g38d8c90cee3_0_377"/>
          <p:cNvSpPr txBox="1">
            <a:spLocks noGrp="1"/>
          </p:cNvSpPr>
          <p:nvPr>
            <p:ph type="body" idx="1"/>
          </p:nvPr>
        </p:nvSpPr>
        <p:spPr>
          <a:xfrm>
            <a:off x="838200" y="1227500"/>
            <a:ext cx="10515600" cy="46032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1000"/>
              </a:spcBef>
              <a:spcAft>
                <a:spcPts val="0"/>
              </a:spcAft>
              <a:buSzPts val="1800"/>
              <a:buNone/>
            </a:pPr>
            <a:r>
              <a:rPr lang="en-US" i="1"/>
              <a:t>Avoiding homelessness helps to keep a family together and lowers the chances of a young person becoming juvenile legal systems involved. Getting families into permanent housing as fast as possible and out of congregate shelters is priority!</a:t>
            </a:r>
            <a:endParaRPr i="1"/>
          </a:p>
          <a:p>
            <a:pPr marL="0" lvl="0" indent="0" algn="l" rtl="0">
              <a:lnSpc>
                <a:spcPct val="90000"/>
              </a:lnSpc>
              <a:spcBef>
                <a:spcPts val="1000"/>
              </a:spcBef>
              <a:spcAft>
                <a:spcPts val="0"/>
              </a:spcAft>
              <a:buSzPts val="1800"/>
              <a:buNone/>
            </a:pPr>
            <a:r>
              <a:rPr lang="en-US"/>
              <a:t>Housing program models:</a:t>
            </a:r>
            <a:endParaRPr/>
          </a:p>
          <a:p>
            <a:pPr marL="457200" lvl="0" indent="-342900" algn="l" rtl="0">
              <a:lnSpc>
                <a:spcPct val="90000"/>
              </a:lnSpc>
              <a:spcBef>
                <a:spcPts val="1000"/>
              </a:spcBef>
              <a:spcAft>
                <a:spcPts val="0"/>
              </a:spcAft>
              <a:buSzPts val="1800"/>
              <a:buChar char="•"/>
            </a:pPr>
            <a:r>
              <a:rPr lang="en-US"/>
              <a:t>Transitional Housing - especially utilized for families escaping domestic violence</a:t>
            </a:r>
            <a:endParaRPr/>
          </a:p>
          <a:p>
            <a:pPr marL="457200" lvl="0" indent="-342900" algn="l" rtl="0">
              <a:lnSpc>
                <a:spcPct val="90000"/>
              </a:lnSpc>
              <a:spcBef>
                <a:spcPts val="0"/>
              </a:spcBef>
              <a:spcAft>
                <a:spcPts val="0"/>
              </a:spcAft>
              <a:buSzPts val="1800"/>
              <a:buChar char="•"/>
            </a:pPr>
            <a:r>
              <a:rPr lang="en-US"/>
              <a:t>Rapid ReHousing - shorter-term rental subsidy usually up to 12 months</a:t>
            </a:r>
            <a:endParaRPr/>
          </a:p>
          <a:p>
            <a:pPr marL="457200" lvl="0" indent="-342900" algn="l" rtl="0">
              <a:lnSpc>
                <a:spcPct val="90000"/>
              </a:lnSpc>
              <a:spcBef>
                <a:spcPts val="0"/>
              </a:spcBef>
              <a:spcAft>
                <a:spcPts val="0"/>
              </a:spcAft>
              <a:buSzPts val="1800"/>
              <a:buChar char="•"/>
            </a:pPr>
            <a:r>
              <a:rPr lang="en-US"/>
              <a:t>Permanent Supportive Housing - provides long-term affordable housing combined with voluntary support services for families experiencing homelessness</a:t>
            </a:r>
            <a:endParaRPr/>
          </a:p>
          <a:p>
            <a:pPr marL="457200" lvl="0" indent="-342900" algn="l" rtl="0">
              <a:lnSpc>
                <a:spcPct val="90000"/>
              </a:lnSpc>
              <a:spcBef>
                <a:spcPts val="0"/>
              </a:spcBef>
              <a:spcAft>
                <a:spcPts val="0"/>
              </a:spcAft>
              <a:buSzPts val="1800"/>
              <a:buChar char="•"/>
            </a:pPr>
            <a:r>
              <a:rPr lang="en-US"/>
              <a:t>Vouchers, and </a:t>
            </a:r>
            <a:endParaRPr/>
          </a:p>
          <a:p>
            <a:pPr marL="457200" lvl="0" indent="-342900" algn="l" rtl="0">
              <a:lnSpc>
                <a:spcPct val="90000"/>
              </a:lnSpc>
              <a:spcBef>
                <a:spcPts val="0"/>
              </a:spcBef>
              <a:spcAft>
                <a:spcPts val="0"/>
              </a:spcAft>
              <a:buSzPts val="1800"/>
              <a:buChar char="•"/>
            </a:pPr>
            <a:r>
              <a:rPr lang="en-US"/>
              <a:t>Rental Assistance (</a:t>
            </a:r>
            <a:r>
              <a:rPr lang="en-US" u="sng">
                <a:solidFill>
                  <a:schemeClr val="hlink"/>
                </a:solidFill>
                <a:hlinkClick r:id="rId3"/>
              </a:rPr>
              <a:t>CSRAP</a:t>
            </a:r>
            <a:r>
              <a:rPr lang="en-US"/>
              <a:t> just launched!)</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a:t>Financial assistance is a prevention tool, and needs further development.</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g38d58fddcbb_0_0"/>
          <p:cNvSpPr txBox="1">
            <a:spLocks noGrp="1"/>
          </p:cNvSpPr>
          <p:nvPr>
            <p:ph type="title"/>
          </p:nvPr>
        </p:nvSpPr>
        <p:spPr>
          <a:xfrm>
            <a:off x="838200" y="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Promising practice: Cross-system referrals</a:t>
            </a:r>
            <a:endParaRPr/>
          </a:p>
        </p:txBody>
      </p:sp>
      <p:sp>
        <p:nvSpPr>
          <p:cNvPr id="258" name="Google Shape;258;g38d58fddcbb_0_0"/>
          <p:cNvSpPr txBox="1">
            <a:spLocks noGrp="1"/>
          </p:cNvSpPr>
          <p:nvPr>
            <p:ph type="body" idx="1"/>
          </p:nvPr>
        </p:nvSpPr>
        <p:spPr>
          <a:xfrm>
            <a:off x="877075" y="1398725"/>
            <a:ext cx="10696200" cy="4358400"/>
          </a:xfrm>
          <a:prstGeom prst="rect">
            <a:avLst/>
          </a:prstGeom>
          <a:noFill/>
          <a:ln>
            <a:noFill/>
          </a:ln>
        </p:spPr>
        <p:txBody>
          <a:bodyPr spcFirstLastPara="1" wrap="square" lIns="91425" tIns="45700" rIns="91425" bIns="45700" anchor="t" anchorCtr="0">
            <a:normAutofit lnSpcReduction="20000"/>
          </a:bodyPr>
          <a:lstStyle/>
          <a:p>
            <a:pPr marL="0" lvl="0" indent="0" algn="l" rtl="0">
              <a:lnSpc>
                <a:spcPct val="90000"/>
              </a:lnSpc>
              <a:spcBef>
                <a:spcPts val="1000"/>
              </a:spcBef>
              <a:spcAft>
                <a:spcPts val="0"/>
              </a:spcAft>
              <a:buSzPts val="1800"/>
              <a:buNone/>
            </a:pPr>
            <a:r>
              <a:rPr lang="en-US" b="1"/>
              <a:t>Pilot Overview</a:t>
            </a:r>
            <a:r>
              <a:rPr lang="en-US"/>
              <a:t> DHCD is acting in a TA role, collaboratively designing improved referral processes for McKinney Vento students and families in need of housing supports to get connected to local CoC/service providers</a:t>
            </a:r>
            <a:endParaRPr/>
          </a:p>
          <a:p>
            <a:pPr marL="457200" lvl="0" indent="-336550" algn="l" rtl="0">
              <a:lnSpc>
                <a:spcPct val="90000"/>
              </a:lnSpc>
              <a:spcBef>
                <a:spcPts val="1000"/>
              </a:spcBef>
              <a:spcAft>
                <a:spcPts val="0"/>
              </a:spcAft>
              <a:buClr>
                <a:schemeClr val="accent3"/>
              </a:buClr>
              <a:buSzPts val="1700"/>
              <a:buChar char="•"/>
            </a:pPr>
            <a:r>
              <a:rPr lang="en-US" sz="2300" b="1"/>
              <a:t>Goal:</a:t>
            </a:r>
            <a:r>
              <a:rPr lang="en-US" sz="2300"/>
              <a:t> Community school staff quickly identify students and families experiencing homelessness, and connect them with McKinney Vento supports and community homeless service providers </a:t>
            </a:r>
            <a:endParaRPr sz="2300"/>
          </a:p>
          <a:p>
            <a:pPr marL="914400" lvl="1" indent="-342900" algn="l" rtl="0">
              <a:lnSpc>
                <a:spcPct val="90000"/>
              </a:lnSpc>
              <a:spcBef>
                <a:spcPts val="1000"/>
              </a:spcBef>
              <a:spcAft>
                <a:spcPts val="0"/>
              </a:spcAft>
              <a:buClr>
                <a:schemeClr val="accent3"/>
              </a:buClr>
              <a:buSzPts val="1800"/>
              <a:buChar char="•"/>
            </a:pPr>
            <a:r>
              <a:rPr lang="en-US" b="1"/>
              <a:t>Objective 1:</a:t>
            </a:r>
            <a:r>
              <a:rPr lang="en-US"/>
              <a:t> Staff have the skills to engage families and children to support them in housing problem solving, accessing McKinney Vento rights and community homeless service providers</a:t>
            </a:r>
            <a:endParaRPr/>
          </a:p>
          <a:p>
            <a:pPr marL="914400" lvl="1" indent="-342900" algn="l" rtl="0">
              <a:lnSpc>
                <a:spcPct val="90000"/>
              </a:lnSpc>
              <a:spcBef>
                <a:spcPts val="1000"/>
              </a:spcBef>
              <a:spcAft>
                <a:spcPts val="0"/>
              </a:spcAft>
              <a:buClr>
                <a:schemeClr val="accent3"/>
              </a:buClr>
              <a:buSzPts val="1800"/>
              <a:buChar char="•"/>
            </a:pPr>
            <a:r>
              <a:rPr lang="en-US" b="1"/>
              <a:t>Objective 2:</a:t>
            </a:r>
            <a:r>
              <a:rPr lang="en-US"/>
              <a:t> Families know their rights and how to access services when they need them</a:t>
            </a:r>
            <a:endParaRPr/>
          </a:p>
          <a:p>
            <a:pPr marL="914400" lvl="1" indent="-342900" algn="l" rtl="0">
              <a:lnSpc>
                <a:spcPct val="90000"/>
              </a:lnSpc>
              <a:spcBef>
                <a:spcPts val="1000"/>
              </a:spcBef>
              <a:spcAft>
                <a:spcPts val="0"/>
              </a:spcAft>
              <a:buClr>
                <a:schemeClr val="accent3"/>
              </a:buClr>
              <a:buSzPts val="1800"/>
              <a:buChar char="•"/>
            </a:pPr>
            <a:r>
              <a:rPr lang="en-US" b="1"/>
              <a:t>Objective 3:</a:t>
            </a:r>
            <a:r>
              <a:rPr lang="en-US"/>
              <a:t> Staff, McKinney Vento liaisons and providers coordinate services through a clear referral process and ongoing case conferencing</a:t>
            </a:r>
            <a:endParaRPr/>
          </a:p>
          <a:p>
            <a:pPr marL="0" lvl="0" indent="0" algn="l" rtl="0">
              <a:lnSpc>
                <a:spcPct val="90000"/>
              </a:lnSpc>
              <a:spcBef>
                <a:spcPts val="1000"/>
              </a:spcBef>
              <a:spcAft>
                <a:spcPts val="0"/>
              </a:spcAft>
              <a:buSzPts val="1800"/>
              <a:buNone/>
            </a:pPr>
            <a:r>
              <a:rPr lang="en-US"/>
              <a:t>Earlier connections to homeless services leads to earlier intervention and reduces the risk of homelessness</a:t>
            </a:r>
            <a:endParaRPr sz="24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g38d49bee64d_0_97"/>
          <p:cNvSpPr txBox="1">
            <a:spLocks noGrp="1"/>
          </p:cNvSpPr>
          <p:nvPr>
            <p:ph type="title"/>
          </p:nvPr>
        </p:nvSpPr>
        <p:spPr>
          <a:xfrm>
            <a:off x="838200" y="30776"/>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Promising program: Baltimore’s Re-engagement Center</a:t>
            </a:r>
            <a:endParaRPr/>
          </a:p>
        </p:txBody>
      </p:sp>
      <p:sp>
        <p:nvSpPr>
          <p:cNvPr id="265" name="Google Shape;265;g38d49bee64d_0_97"/>
          <p:cNvSpPr txBox="1">
            <a:spLocks noGrp="1"/>
          </p:cNvSpPr>
          <p:nvPr>
            <p:ph type="body" idx="1"/>
          </p:nvPr>
        </p:nvSpPr>
        <p:spPr>
          <a:xfrm>
            <a:off x="838200" y="1484250"/>
            <a:ext cx="10515600" cy="3889500"/>
          </a:xfrm>
          <a:prstGeom prst="rect">
            <a:avLst/>
          </a:prstGeom>
          <a:noFill/>
          <a:ln>
            <a:noFill/>
          </a:ln>
        </p:spPr>
        <p:txBody>
          <a:bodyPr spcFirstLastPara="1" wrap="square" lIns="91425" tIns="45700" rIns="91425" bIns="45700" anchor="t" anchorCtr="0">
            <a:normAutofit lnSpcReduction="20000"/>
          </a:bodyPr>
          <a:lstStyle/>
          <a:p>
            <a:pPr marL="0" lvl="0" indent="0" algn="l" rtl="0">
              <a:lnSpc>
                <a:spcPct val="90000"/>
              </a:lnSpc>
              <a:spcBef>
                <a:spcPts val="1000"/>
              </a:spcBef>
              <a:spcAft>
                <a:spcPts val="0"/>
              </a:spcAft>
              <a:buSzPts val="1800"/>
              <a:buNone/>
            </a:pPr>
            <a:r>
              <a:rPr lang="en-US"/>
              <a:t>The Re-Engagement Center is where school-disconnected young people and those returning from incarceration can:</a:t>
            </a:r>
            <a:endParaRPr/>
          </a:p>
          <a:p>
            <a:pPr marL="0" lvl="0" indent="0" algn="l" rtl="0">
              <a:lnSpc>
                <a:spcPct val="90000"/>
              </a:lnSpc>
              <a:spcBef>
                <a:spcPts val="1000"/>
              </a:spcBef>
              <a:spcAft>
                <a:spcPts val="0"/>
              </a:spcAft>
              <a:buSzPts val="1800"/>
              <a:buNone/>
            </a:pPr>
            <a:endParaRPr/>
          </a:p>
          <a:p>
            <a:pPr marL="457200" lvl="0" indent="-342900" algn="l" rtl="0">
              <a:lnSpc>
                <a:spcPct val="90000"/>
              </a:lnSpc>
              <a:spcBef>
                <a:spcPts val="1000"/>
              </a:spcBef>
              <a:spcAft>
                <a:spcPts val="0"/>
              </a:spcAft>
              <a:buSzPts val="1800"/>
              <a:buChar char="•"/>
            </a:pPr>
            <a:r>
              <a:rPr lang="en-US"/>
              <a:t>Get school placement advising and services (students under 21)</a:t>
            </a:r>
            <a:endParaRPr/>
          </a:p>
          <a:p>
            <a:pPr marL="457200" lvl="0" indent="-342900" algn="l" rtl="0">
              <a:lnSpc>
                <a:spcPct val="90000"/>
              </a:lnSpc>
              <a:spcBef>
                <a:spcPts val="0"/>
              </a:spcBef>
              <a:spcAft>
                <a:spcPts val="0"/>
              </a:spcAft>
              <a:buSzPts val="1800"/>
              <a:buChar char="•"/>
            </a:pPr>
            <a:r>
              <a:rPr lang="en-US"/>
              <a:t> Access academic enrichment and support and modified instructional programming</a:t>
            </a:r>
            <a:endParaRPr/>
          </a:p>
          <a:p>
            <a:pPr marL="457200" lvl="0" indent="-342900" algn="l" rtl="0">
              <a:lnSpc>
                <a:spcPct val="90000"/>
              </a:lnSpc>
              <a:spcBef>
                <a:spcPts val="0"/>
              </a:spcBef>
              <a:spcAft>
                <a:spcPts val="0"/>
              </a:spcAft>
              <a:buSzPts val="1800"/>
              <a:buChar char="•"/>
            </a:pPr>
            <a:r>
              <a:rPr lang="en-US"/>
              <a:t>Connect to a host of wrap-around supports to promote success in school and beyond</a:t>
            </a:r>
            <a:endParaRPr/>
          </a:p>
          <a:p>
            <a:pPr marL="457200" lvl="0" indent="-342900" algn="l" rtl="0">
              <a:lnSpc>
                <a:spcPct val="90000"/>
              </a:lnSpc>
              <a:spcBef>
                <a:spcPts val="0"/>
              </a:spcBef>
              <a:spcAft>
                <a:spcPts val="0"/>
              </a:spcAft>
              <a:buClr>
                <a:schemeClr val="accent3"/>
              </a:buClr>
              <a:buSzPts val="1800"/>
              <a:buChar char="•"/>
            </a:pPr>
            <a:r>
              <a:rPr lang="en-US"/>
              <a:t>Access to men­tors who guide re-entry to school and their communities;</a:t>
            </a:r>
            <a:endParaRPr/>
          </a:p>
          <a:p>
            <a:pPr marL="457200" lvl="0" indent="-342900" algn="l" rtl="0">
              <a:lnSpc>
                <a:spcPct val="90000"/>
              </a:lnSpc>
              <a:spcBef>
                <a:spcPts val="0"/>
              </a:spcBef>
              <a:spcAft>
                <a:spcPts val="0"/>
              </a:spcAft>
              <a:buClr>
                <a:schemeClr val="accent3"/>
              </a:buClr>
              <a:buSzPts val="1800"/>
              <a:buChar char="•"/>
            </a:pPr>
            <a:r>
              <a:rPr lang="en-US"/>
              <a:t>Career readi­ness cur­ricu­lum development of employ­ment skills and con­nec­tions to intern­ships and job place­ments; and</a:t>
            </a:r>
            <a:endParaRPr/>
          </a:p>
          <a:p>
            <a:pPr marL="457200" lvl="0" indent="-342900" algn="l" rtl="0">
              <a:lnSpc>
                <a:spcPct val="90000"/>
              </a:lnSpc>
              <a:spcBef>
                <a:spcPts val="0"/>
              </a:spcBef>
              <a:spcAft>
                <a:spcPts val="0"/>
              </a:spcAft>
              <a:buClr>
                <a:schemeClr val="accent3"/>
              </a:buClr>
              <a:buSzPts val="1800"/>
              <a:buChar char="•"/>
            </a:pPr>
            <a:r>
              <a:rPr lang="en-US"/>
              <a:t>Tem­po­rary emer­gency aid for students.</a:t>
            </a:r>
            <a:endParaRPr/>
          </a:p>
          <a:p>
            <a:pPr marL="0" lvl="0" indent="0" algn="l" rtl="0">
              <a:lnSpc>
                <a:spcPct val="90000"/>
              </a:lnSpc>
              <a:spcBef>
                <a:spcPts val="1000"/>
              </a:spcBef>
              <a:spcAft>
                <a:spcPts val="0"/>
              </a:spcAft>
              <a:buSzPts val="1800"/>
              <a:buNone/>
            </a:pP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g38d49bee64d_0_90"/>
          <p:cNvSpPr txBox="1">
            <a:spLocks noGrp="1"/>
          </p:cNvSpPr>
          <p:nvPr>
            <p:ph type="title"/>
          </p:nvPr>
        </p:nvSpPr>
        <p:spPr>
          <a:xfrm>
            <a:off x="838200" y="0"/>
            <a:ext cx="110382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Promising practice: Runaway and Homeless Youth (RHY) </a:t>
            </a:r>
            <a:endParaRPr/>
          </a:p>
        </p:txBody>
      </p:sp>
      <p:sp>
        <p:nvSpPr>
          <p:cNvPr id="272" name="Google Shape;272;g38d49bee64d_0_90"/>
          <p:cNvSpPr txBox="1">
            <a:spLocks noGrp="1"/>
          </p:cNvSpPr>
          <p:nvPr>
            <p:ph type="body" idx="1"/>
          </p:nvPr>
        </p:nvSpPr>
        <p:spPr>
          <a:xfrm>
            <a:off x="838200" y="1136125"/>
            <a:ext cx="10515600" cy="4958400"/>
          </a:xfrm>
          <a:prstGeom prst="rect">
            <a:avLst/>
          </a:prstGeom>
          <a:noFill/>
          <a:ln>
            <a:noFill/>
          </a:ln>
        </p:spPr>
        <p:txBody>
          <a:bodyPr spcFirstLastPara="1" wrap="square" lIns="91425" tIns="45700" rIns="91425" bIns="45700" anchor="t" anchorCtr="0">
            <a:normAutofit lnSpcReduction="20000"/>
          </a:bodyPr>
          <a:lstStyle/>
          <a:p>
            <a:pPr marL="0" lvl="0" indent="0" algn="l" rtl="0">
              <a:lnSpc>
                <a:spcPct val="90000"/>
              </a:lnSpc>
              <a:spcBef>
                <a:spcPts val="1000"/>
              </a:spcBef>
              <a:spcAft>
                <a:spcPts val="0"/>
              </a:spcAft>
              <a:buSzPts val="1946"/>
              <a:buNone/>
            </a:pPr>
            <a:r>
              <a:rPr lang="en-US" u="sng">
                <a:solidFill>
                  <a:schemeClr val="hlink"/>
                </a:solidFill>
                <a:hlinkClick r:id="rId3"/>
              </a:rPr>
              <a:t>Nationally, over 2/3 of Runaway and Homeless Youth (RHY) </a:t>
            </a:r>
            <a:r>
              <a:rPr lang="en-US" u="sng">
                <a:solidFill>
                  <a:schemeClr val="hlink"/>
                </a:solidFill>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1"/>
                  </a:ext>
                </a:extLst>
              </a:rPr>
              <a:t>providers</a:t>
            </a:r>
            <a:r>
              <a:rPr lang="en-US"/>
              <a:t> found that their clients reported having been homeless before they became juvenile justice involved.</a:t>
            </a:r>
            <a:endParaRPr/>
          </a:p>
          <a:p>
            <a:pPr marL="0" lvl="0" indent="0" algn="l" rtl="0">
              <a:lnSpc>
                <a:spcPct val="90000"/>
              </a:lnSpc>
              <a:spcBef>
                <a:spcPts val="1000"/>
              </a:spcBef>
              <a:spcAft>
                <a:spcPts val="0"/>
              </a:spcAft>
              <a:buSzPts val="1946"/>
              <a:buNone/>
            </a:pPr>
            <a:r>
              <a:rPr lang="en-US"/>
              <a:t>RHY and other community-based service providers can support trauma-informed:</a:t>
            </a:r>
            <a:endParaRPr/>
          </a:p>
          <a:p>
            <a:pPr marL="514350" lvl="0" indent="-342899" algn="l" rtl="0">
              <a:lnSpc>
                <a:spcPct val="90000"/>
              </a:lnSpc>
              <a:spcBef>
                <a:spcPts val="1000"/>
              </a:spcBef>
              <a:spcAft>
                <a:spcPts val="0"/>
              </a:spcAft>
              <a:buSzPts val="1800"/>
              <a:buChar char="•"/>
            </a:pPr>
            <a:r>
              <a:rPr lang="en-US"/>
              <a:t>Drop-in </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2"/>
                  </a:ext>
                </a:extLst>
              </a:rPr>
              <a:t>Centers</a:t>
            </a:r>
            <a:endParaRPr/>
          </a:p>
          <a:p>
            <a:pPr marL="514350" lvl="0" indent="-342900" algn="l" rtl="0">
              <a:lnSpc>
                <a:spcPct val="90000"/>
              </a:lnSpc>
              <a:spcBef>
                <a:spcPts val="0"/>
              </a:spcBef>
              <a:spcAft>
                <a:spcPts val="0"/>
              </a:spcAft>
              <a:buSzPts val="1800"/>
              <a:buChar char="•"/>
            </a:pPr>
            <a:r>
              <a:rPr lang="en-US"/>
              <a:t>Case management</a:t>
            </a:r>
            <a:endParaRPr/>
          </a:p>
          <a:p>
            <a:pPr marL="514350" lvl="0" indent="-342900" algn="l" rtl="0">
              <a:lnSpc>
                <a:spcPct val="90000"/>
              </a:lnSpc>
              <a:spcBef>
                <a:spcPts val="0"/>
              </a:spcBef>
              <a:spcAft>
                <a:spcPts val="0"/>
              </a:spcAft>
              <a:buSzPts val="1800"/>
              <a:buChar char="•"/>
            </a:pPr>
            <a:r>
              <a:rPr lang="en-US"/>
              <a:t>Family Reunification</a:t>
            </a:r>
            <a:endParaRPr/>
          </a:p>
          <a:p>
            <a:pPr marL="514350" lvl="0" indent="-342900" algn="l" rtl="0">
              <a:lnSpc>
                <a:spcPct val="90000"/>
              </a:lnSpc>
              <a:spcBef>
                <a:spcPts val="0"/>
              </a:spcBef>
              <a:spcAft>
                <a:spcPts val="0"/>
              </a:spcAft>
              <a:buSzPts val="1800"/>
              <a:buChar char="•"/>
            </a:pPr>
            <a:r>
              <a:rPr lang="en-US"/>
              <a:t>Family mediation/Respite care</a:t>
            </a:r>
            <a:endParaRPr/>
          </a:p>
          <a:p>
            <a:pPr marL="514350" lvl="0" indent="-342899" algn="l" rtl="0">
              <a:lnSpc>
                <a:spcPct val="90000"/>
              </a:lnSpc>
              <a:spcBef>
                <a:spcPts val="0"/>
              </a:spcBef>
              <a:spcAft>
                <a:spcPts val="0"/>
              </a:spcAft>
              <a:buSzPts val="1800"/>
              <a:buChar char="•"/>
            </a:pPr>
            <a:r>
              <a:rPr lang="en-US"/>
              <a:t>Employment connections</a:t>
            </a:r>
            <a:endParaRPr/>
          </a:p>
          <a:p>
            <a:pPr marL="514350" lvl="0" indent="-342899" algn="l" rtl="0">
              <a:lnSpc>
                <a:spcPct val="90000"/>
              </a:lnSpc>
              <a:spcBef>
                <a:spcPts val="0"/>
              </a:spcBef>
              <a:spcAft>
                <a:spcPts val="0"/>
              </a:spcAft>
              <a:buSzPts val="1800"/>
              <a:buChar char="•"/>
            </a:pPr>
            <a:r>
              <a:rPr lang="en-US"/>
              <a:t>Educational advocacy and supports</a:t>
            </a:r>
            <a:endParaRPr/>
          </a:p>
          <a:p>
            <a:pPr marL="514350" lvl="0" indent="-342899" algn="l" rtl="0">
              <a:lnSpc>
                <a:spcPct val="90000"/>
              </a:lnSpc>
              <a:spcBef>
                <a:spcPts val="0"/>
              </a:spcBef>
              <a:spcAft>
                <a:spcPts val="0"/>
              </a:spcAft>
              <a:buSzPts val="1800"/>
              <a:buChar char="•"/>
            </a:pPr>
            <a:r>
              <a:rPr lang="en-US"/>
              <a:t>Independent living skills development</a:t>
            </a:r>
            <a:endParaRPr/>
          </a:p>
          <a:p>
            <a:pPr marL="514350" lvl="0" indent="-342899" algn="l" rtl="0">
              <a:lnSpc>
                <a:spcPct val="90000"/>
              </a:lnSpc>
              <a:spcBef>
                <a:spcPts val="0"/>
              </a:spcBef>
              <a:spcAft>
                <a:spcPts val="0"/>
              </a:spcAft>
              <a:buSzPts val="1800"/>
              <a:buChar char="•"/>
            </a:pPr>
            <a:r>
              <a:rPr lang="en-US"/>
              <a:t>Referrals for medical care</a:t>
            </a:r>
            <a:endParaRPr/>
          </a:p>
          <a:p>
            <a:pPr marL="0" lvl="0" indent="0" algn="l" rtl="0">
              <a:lnSpc>
                <a:spcPct val="90000"/>
              </a:lnSpc>
              <a:spcBef>
                <a:spcPts val="1000"/>
              </a:spcBef>
              <a:spcAft>
                <a:spcPts val="0"/>
              </a:spcAft>
              <a:buSzPts val="1946"/>
              <a:buNone/>
            </a:pPr>
            <a:r>
              <a:rPr lang="en-US"/>
              <a:t>Many RHY model programs “r</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3"/>
                  </a:ext>
                </a:extLst>
              </a:rPr>
              <a:t>each-in” to juvenile legal systems to offer transition planning focused on housing and community reconnection before any youth exits without a safe place to go</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4"/>
                  </a:ext>
                </a:extLst>
              </a:rPr>
              <a:t>.</a:t>
            </a:r>
            <a:endParaRPr/>
          </a:p>
          <a:p>
            <a:pPr marL="0" lvl="0" indent="0" algn="l" rtl="0">
              <a:lnSpc>
                <a:spcPct val="90000"/>
              </a:lnSpc>
              <a:spcBef>
                <a:spcPts val="1000"/>
              </a:spcBef>
              <a:spcAft>
                <a:spcPts val="0"/>
              </a:spcAft>
              <a:buSzPts val="1946"/>
              <a:buNone/>
            </a:pPr>
            <a:r>
              <a:rPr lang="en-US"/>
              <a:t>RHY providers have a wealth of lessons learned and Maryland housing programs can implement their best practices!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g38d8c90cee3_0_293"/>
          <p:cNvSpPr txBox="1">
            <a:spLocks noGrp="1"/>
          </p:cNvSpPr>
          <p:nvPr>
            <p:ph type="title"/>
          </p:nvPr>
        </p:nvSpPr>
        <p:spPr>
          <a:xfrm>
            <a:off x="838200" y="0"/>
            <a:ext cx="112419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Promising program: </a:t>
            </a:r>
            <a:r>
              <a:rPr lang="en-US" u="sng">
                <a:solidFill>
                  <a:schemeClr val="hlink"/>
                </a:solidFill>
                <a:hlinkClick r:id="rId3"/>
              </a:rPr>
              <a:t>Sasha Bruce Prince George’s County</a:t>
            </a:r>
            <a:endParaRPr/>
          </a:p>
        </p:txBody>
      </p:sp>
      <p:sp>
        <p:nvSpPr>
          <p:cNvPr id="279" name="Google Shape;279;g38d8c90cee3_0_293"/>
          <p:cNvSpPr txBox="1">
            <a:spLocks noGrp="1"/>
          </p:cNvSpPr>
          <p:nvPr>
            <p:ph type="body" idx="1"/>
          </p:nvPr>
        </p:nvSpPr>
        <p:spPr>
          <a:xfrm>
            <a:off x="838200" y="1214425"/>
            <a:ext cx="10515600" cy="4773300"/>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90000"/>
              </a:lnSpc>
              <a:spcBef>
                <a:spcPts val="1000"/>
              </a:spcBef>
              <a:spcAft>
                <a:spcPts val="0"/>
              </a:spcAft>
              <a:buSzPct val="81081"/>
              <a:buNone/>
            </a:pPr>
            <a:r>
              <a:rPr lang="en-US" b="1"/>
              <a:t>Prevention Demonstration Program</a:t>
            </a:r>
            <a:r>
              <a:rPr lang="en-US"/>
              <a:t> </a:t>
            </a:r>
            <a:endParaRPr/>
          </a:p>
          <a:p>
            <a:pPr marL="457200" lvl="0" indent="-334327" algn="l" rtl="0">
              <a:lnSpc>
                <a:spcPct val="90000"/>
              </a:lnSpc>
              <a:spcBef>
                <a:spcPts val="1000"/>
              </a:spcBef>
              <a:spcAft>
                <a:spcPts val="0"/>
              </a:spcAft>
              <a:buSzPct val="75000"/>
              <a:buChar char="•"/>
            </a:pPr>
            <a:r>
              <a:rPr lang="en-US"/>
              <a:t>Youth with lived experience designed initiative preventing youth homelessness. </a:t>
            </a:r>
            <a:endParaRPr/>
          </a:p>
          <a:p>
            <a:pPr marL="457200" lvl="0" indent="-334327" algn="l" rtl="0">
              <a:lnSpc>
                <a:spcPct val="90000"/>
              </a:lnSpc>
              <a:spcBef>
                <a:spcPts val="0"/>
              </a:spcBef>
              <a:spcAft>
                <a:spcPts val="0"/>
              </a:spcAft>
              <a:buSzPct val="75000"/>
              <a:buChar char="•"/>
            </a:pPr>
            <a:r>
              <a:rPr lang="en-US"/>
              <a:t>National demonstration site, combines:</a:t>
            </a:r>
            <a:endParaRPr/>
          </a:p>
          <a:p>
            <a:pPr marL="914400" lvl="1" indent="-334326" algn="l" rtl="0">
              <a:lnSpc>
                <a:spcPct val="90000"/>
              </a:lnSpc>
              <a:spcBef>
                <a:spcPts val="0"/>
              </a:spcBef>
              <a:spcAft>
                <a:spcPts val="0"/>
              </a:spcAft>
              <a:buSzPct val="90000"/>
              <a:buChar char="•"/>
            </a:pPr>
            <a:r>
              <a:rPr lang="en-US"/>
              <a:t>Cash assistance, </a:t>
            </a:r>
            <a:endParaRPr/>
          </a:p>
          <a:p>
            <a:pPr marL="914400" lvl="1" indent="-334326" algn="l" rtl="0">
              <a:lnSpc>
                <a:spcPct val="90000"/>
              </a:lnSpc>
              <a:spcBef>
                <a:spcPts val="0"/>
              </a:spcBef>
              <a:spcAft>
                <a:spcPts val="0"/>
              </a:spcAft>
              <a:buSzPct val="90000"/>
              <a:buChar char="•"/>
            </a:pPr>
            <a:r>
              <a:rPr lang="en-US"/>
              <a:t>Housing support, </a:t>
            </a:r>
            <a:endParaRPr/>
          </a:p>
          <a:p>
            <a:pPr marL="914400" lvl="1" indent="-334326" algn="l" rtl="0">
              <a:lnSpc>
                <a:spcPct val="90000"/>
              </a:lnSpc>
              <a:spcBef>
                <a:spcPts val="0"/>
              </a:spcBef>
              <a:spcAft>
                <a:spcPts val="0"/>
              </a:spcAft>
              <a:buSzPct val="90000"/>
              <a:buChar char="•"/>
            </a:pPr>
            <a:r>
              <a:rPr lang="en-US"/>
              <a:t>Coaching, and </a:t>
            </a:r>
            <a:endParaRPr/>
          </a:p>
          <a:p>
            <a:pPr marL="914400" lvl="1" indent="-334326" algn="l" rtl="0">
              <a:lnSpc>
                <a:spcPct val="90000"/>
              </a:lnSpc>
              <a:spcBef>
                <a:spcPts val="0"/>
              </a:spcBef>
              <a:spcAft>
                <a:spcPts val="0"/>
              </a:spcAft>
              <a:buSzPct val="90000"/>
              <a:buChar char="•"/>
            </a:pPr>
            <a:r>
              <a:rPr lang="en-US"/>
              <a:t>Community-based services to meet urgent needs and build long-term stability.</a:t>
            </a:r>
            <a:endParaRPr/>
          </a:p>
          <a:p>
            <a:pPr marL="0" lvl="0" indent="0" algn="l" rtl="0">
              <a:lnSpc>
                <a:spcPct val="90000"/>
              </a:lnSpc>
              <a:spcBef>
                <a:spcPts val="1000"/>
              </a:spcBef>
              <a:spcAft>
                <a:spcPts val="0"/>
              </a:spcAft>
              <a:buSzPct val="81081"/>
              <a:buNone/>
            </a:pPr>
            <a:r>
              <a:rPr lang="en-US" b="1"/>
              <a:t>Credible Messenger</a:t>
            </a:r>
            <a:endParaRPr b="1"/>
          </a:p>
          <a:p>
            <a:pPr marL="457200" lvl="0" indent="-334327" algn="l" rtl="0">
              <a:lnSpc>
                <a:spcPct val="90000"/>
              </a:lnSpc>
              <a:spcBef>
                <a:spcPts val="1000"/>
              </a:spcBef>
              <a:spcAft>
                <a:spcPts val="0"/>
              </a:spcAft>
              <a:buSzPct val="75000"/>
              <a:buChar char="•"/>
            </a:pPr>
            <a:r>
              <a:rPr lang="en-US"/>
              <a:t>Connects court-involved youth with mentors who</a:t>
            </a:r>
            <a:endParaRPr/>
          </a:p>
          <a:p>
            <a:pPr marL="914400" lvl="1" indent="-334326" algn="l" rtl="0">
              <a:lnSpc>
                <a:spcPct val="90000"/>
              </a:lnSpc>
              <a:spcBef>
                <a:spcPts val="0"/>
              </a:spcBef>
              <a:spcAft>
                <a:spcPts val="0"/>
              </a:spcAft>
              <a:buSzPct val="90000"/>
              <a:buChar char="•"/>
            </a:pPr>
            <a:r>
              <a:rPr lang="en-US"/>
              <a:t>Share similar lived experiences and </a:t>
            </a:r>
            <a:endParaRPr/>
          </a:p>
          <a:p>
            <a:pPr marL="914400" lvl="1" indent="-334326" algn="l" rtl="0">
              <a:lnSpc>
                <a:spcPct val="90000"/>
              </a:lnSpc>
              <a:spcBef>
                <a:spcPts val="0"/>
              </a:spcBef>
              <a:spcAft>
                <a:spcPts val="0"/>
              </a:spcAft>
              <a:buSzPct val="90000"/>
              <a:buChar char="•"/>
            </a:pPr>
            <a:r>
              <a:rPr lang="en-US"/>
              <a:t>Are trained to provide guidance, advocacy, and restorative justice support. </a:t>
            </a:r>
            <a:endParaRPr/>
          </a:p>
          <a:p>
            <a:pPr marL="457200" lvl="0" indent="-334327" algn="l" rtl="0">
              <a:lnSpc>
                <a:spcPct val="90000"/>
              </a:lnSpc>
              <a:spcBef>
                <a:spcPts val="1000"/>
              </a:spcBef>
              <a:spcAft>
                <a:spcPts val="0"/>
              </a:spcAft>
              <a:buSzPct val="75000"/>
              <a:buChar char="•"/>
            </a:pPr>
            <a:r>
              <a:rPr lang="en-US"/>
              <a:t>Program </a:t>
            </a:r>
            <a:r>
              <a:rPr lang="en-US" b="1"/>
              <a:t>engages the families</a:t>
            </a:r>
            <a:r>
              <a:rPr lang="en-US"/>
              <a:t> and provide services like:</a:t>
            </a:r>
            <a:endParaRPr/>
          </a:p>
          <a:p>
            <a:pPr marL="914400" lvl="1" indent="-334326" algn="l" rtl="0">
              <a:lnSpc>
                <a:spcPct val="90000"/>
              </a:lnSpc>
              <a:spcBef>
                <a:spcPts val="0"/>
              </a:spcBef>
              <a:spcAft>
                <a:spcPts val="0"/>
              </a:spcAft>
              <a:buSzPct val="90000"/>
              <a:buChar char="•"/>
            </a:pPr>
            <a:r>
              <a:rPr lang="en-US"/>
              <a:t>Job training, </a:t>
            </a:r>
            <a:endParaRPr/>
          </a:p>
          <a:p>
            <a:pPr marL="914400" lvl="1" indent="-334326" algn="l" rtl="0">
              <a:lnSpc>
                <a:spcPct val="90000"/>
              </a:lnSpc>
              <a:spcBef>
                <a:spcPts val="0"/>
              </a:spcBef>
              <a:spcAft>
                <a:spcPts val="0"/>
              </a:spcAft>
              <a:buSzPct val="90000"/>
              <a:buChar char="•"/>
            </a:pPr>
            <a:r>
              <a:rPr lang="en-US"/>
              <a:t>Life skills, and </a:t>
            </a:r>
            <a:endParaRPr/>
          </a:p>
          <a:p>
            <a:pPr marL="914400" lvl="1" indent="-334326" algn="l" rtl="0">
              <a:lnSpc>
                <a:spcPct val="90000"/>
              </a:lnSpc>
              <a:spcBef>
                <a:spcPts val="0"/>
              </a:spcBef>
              <a:spcAft>
                <a:spcPts val="0"/>
              </a:spcAft>
              <a:buSzPct val="90000"/>
              <a:buChar char="•"/>
            </a:pPr>
            <a:r>
              <a:rPr lang="en-US"/>
              <a:t>Educational supports. </a:t>
            </a:r>
            <a:endParaRPr/>
          </a:p>
          <a:p>
            <a:pPr marL="457200" lvl="0" indent="-334327" algn="l" rtl="0">
              <a:lnSpc>
                <a:spcPct val="90000"/>
              </a:lnSpc>
              <a:spcBef>
                <a:spcPts val="1000"/>
              </a:spcBef>
              <a:spcAft>
                <a:spcPts val="0"/>
              </a:spcAft>
              <a:buSzPct val="75000"/>
              <a:buChar char="•"/>
            </a:pPr>
            <a:r>
              <a:rPr lang="en-US"/>
              <a:t>They help youth build stability, reduce recidivism, and envision positive futures. Many mentors are program alumni, returning to inspire and uplift the next generation.</a:t>
            </a:r>
            <a:endParaRPr/>
          </a:p>
          <a:p>
            <a:pPr marL="0" lvl="0" indent="0" algn="l" rtl="0">
              <a:lnSpc>
                <a:spcPct val="90000"/>
              </a:lnSpc>
              <a:spcBef>
                <a:spcPts val="1000"/>
              </a:spcBef>
              <a:spcAft>
                <a:spcPts val="0"/>
              </a:spcAft>
              <a:buSzPct val="81081"/>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
          <p:cNvSpPr txBox="1">
            <a:spLocks noGrp="1"/>
          </p:cNvSpPr>
          <p:nvPr>
            <p:ph type="title"/>
          </p:nvPr>
        </p:nvSpPr>
        <p:spPr>
          <a:xfrm>
            <a:off x="838200" y="1165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Calibri"/>
              <a:buNone/>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Roadmap</a:t>
            </a:r>
            <a:endParaRPr/>
          </a:p>
        </p:txBody>
      </p:sp>
      <p:sp>
        <p:nvSpPr>
          <p:cNvPr id="148" name="Google Shape;148;p2"/>
          <p:cNvSpPr txBox="1">
            <a:spLocks noGrp="1"/>
          </p:cNvSpPr>
          <p:nvPr>
            <p:ph type="body" idx="1"/>
          </p:nvPr>
        </p:nvSpPr>
        <p:spPr>
          <a:xfrm>
            <a:off x="838200" y="1442199"/>
            <a:ext cx="10515600" cy="44466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None/>
            </a:pPr>
            <a:endParaRPr/>
          </a:p>
          <a:p>
            <a:pPr marL="457200" lvl="0" indent="-381000" algn="l" rtl="0">
              <a:lnSpc>
                <a:spcPct val="90000"/>
              </a:lnSpc>
              <a:spcBef>
                <a:spcPts val="1000"/>
              </a:spcBef>
              <a:spcAft>
                <a:spcPts val="0"/>
              </a:spcAft>
              <a:buSzPts val="2400"/>
              <a:buChar char="•"/>
            </a:pPr>
            <a:r>
              <a:rPr lang="en-US"/>
              <a:t>Housing instability, Homelessness, and Juvenile Legal System Involvement</a:t>
            </a:r>
            <a:endParaRPr/>
          </a:p>
          <a:p>
            <a:pPr marL="914400" lvl="1" indent="-355600" algn="l" rtl="0">
              <a:lnSpc>
                <a:spcPct val="90000"/>
              </a:lnSpc>
              <a:spcBef>
                <a:spcPts val="0"/>
              </a:spcBef>
              <a:spcAft>
                <a:spcPts val="0"/>
              </a:spcAft>
              <a:buSzPts val="2000"/>
              <a:buChar char="•"/>
            </a:pPr>
            <a:r>
              <a:rPr lang="en-US"/>
              <a:t>Pathways from Homelessness into Juvenile Legal Systems</a:t>
            </a:r>
            <a:endParaRPr/>
          </a:p>
          <a:p>
            <a:pPr marL="914400" lvl="1" indent="-355600" algn="l" rtl="0">
              <a:lnSpc>
                <a:spcPct val="90000"/>
              </a:lnSpc>
              <a:spcBef>
                <a:spcPts val="0"/>
              </a:spcBef>
              <a:spcAft>
                <a:spcPts val="0"/>
              </a:spcAft>
              <a:buSzPts val="2000"/>
              <a:buChar char="•"/>
            </a:pPr>
            <a:r>
              <a:rPr lang="en-US"/>
              <a:t>Risk Factors youth and families</a:t>
            </a:r>
            <a:endParaRPr/>
          </a:p>
          <a:p>
            <a:pPr marL="914400" lvl="1" indent="-355600" algn="l" rtl="0">
              <a:lnSpc>
                <a:spcPct val="90000"/>
              </a:lnSpc>
              <a:spcBef>
                <a:spcPts val="0"/>
              </a:spcBef>
              <a:spcAft>
                <a:spcPts val="0"/>
              </a:spcAft>
              <a:buSzPts val="2000"/>
              <a:buChar char="•"/>
            </a:pPr>
            <a:r>
              <a:rPr lang="en-US" sz="2000"/>
              <a:t>Challenges After Initial Involvement</a:t>
            </a:r>
            <a:endParaRPr sz="2000"/>
          </a:p>
          <a:p>
            <a:pPr marL="914400" lvl="1" indent="-355600" algn="l" rtl="0">
              <a:spcBef>
                <a:spcPts val="0"/>
              </a:spcBef>
              <a:spcAft>
                <a:spcPts val="0"/>
              </a:spcAft>
              <a:buSzPts val="2000"/>
              <a:buChar char="•"/>
            </a:pPr>
            <a:r>
              <a:rPr lang="en-US"/>
              <a:t>The Root Causes of Youth Homelessness</a:t>
            </a:r>
            <a:endParaRPr/>
          </a:p>
          <a:p>
            <a:pPr marL="914400" lvl="1" indent="-355600" algn="l" rtl="0">
              <a:spcBef>
                <a:spcPts val="0"/>
              </a:spcBef>
              <a:spcAft>
                <a:spcPts val="0"/>
              </a:spcAft>
              <a:buSzPts val="2000"/>
              <a:buChar char="•"/>
            </a:pPr>
            <a:r>
              <a:rPr lang="en-US"/>
              <a:t>Data: Youth and Family Homelessness in Maryland</a:t>
            </a:r>
            <a:endParaRPr/>
          </a:p>
          <a:p>
            <a:pPr marL="457200" lvl="0" indent="-381000" algn="l" rtl="0">
              <a:lnSpc>
                <a:spcPct val="90000"/>
              </a:lnSpc>
              <a:spcBef>
                <a:spcPts val="1000"/>
              </a:spcBef>
              <a:spcAft>
                <a:spcPts val="0"/>
              </a:spcAft>
              <a:buSzPts val="24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Promising Practices</a:t>
            </a:r>
            <a:r>
              <a:rPr lang="en-US"/>
              <a:t> &amp; Programs </a:t>
            </a:r>
            <a:endParaRPr/>
          </a:p>
          <a:p>
            <a:pPr marL="914400" lvl="1" indent="-355600" algn="l" rtl="0">
              <a:lnSpc>
                <a:spcPct val="90000"/>
              </a:lnSpc>
              <a:spcBef>
                <a:spcPts val="1000"/>
              </a:spcBef>
              <a:spcAft>
                <a:spcPts val="0"/>
              </a:spcAft>
              <a:buSzPts val="2000"/>
              <a:buChar char="•"/>
            </a:pPr>
            <a:r>
              <a:rPr lang="en-US"/>
              <a:t>Housing assistance, </a:t>
            </a:r>
            <a:endParaRPr/>
          </a:p>
          <a:p>
            <a:pPr marL="914400" lvl="1" indent="-355600" algn="l" rtl="0">
              <a:lnSpc>
                <a:spcPct val="90000"/>
              </a:lnSpc>
              <a:spcBef>
                <a:spcPts val="0"/>
              </a:spcBef>
              <a:spcAft>
                <a:spcPts val="0"/>
              </a:spcAft>
              <a:buSzPts val="2000"/>
              <a:buChar char="•"/>
            </a:pPr>
            <a:r>
              <a:rPr lang="en-US"/>
              <a:t>Community Schools, </a:t>
            </a:r>
            <a:endParaRPr/>
          </a:p>
          <a:p>
            <a:pPr marL="914400" lvl="1" indent="-355600" algn="l" rtl="0">
              <a:lnSpc>
                <a:spcPct val="90000"/>
              </a:lnSpc>
              <a:spcBef>
                <a:spcPts val="0"/>
              </a:spcBef>
              <a:spcAft>
                <a:spcPts val="0"/>
              </a:spcAft>
              <a:buSzPts val="2000"/>
              <a:buChar char="•"/>
            </a:pPr>
            <a:r>
              <a:rPr lang="en-US"/>
              <a:t>Prevention &amp; Mentorship</a:t>
            </a:r>
            <a:endParaRPr/>
          </a:p>
          <a:p>
            <a:pPr marL="457200" lvl="0" indent="-381000" algn="l" rtl="0">
              <a:lnSpc>
                <a:spcPct val="90000"/>
              </a:lnSpc>
              <a:spcBef>
                <a:spcPts val="1000"/>
              </a:spcBef>
              <a:spcAft>
                <a:spcPts val="0"/>
              </a:spcAft>
              <a:buSzPts val="2400"/>
              <a:buChar char="•"/>
            </a:pPr>
            <a:r>
              <a:rPr lang="en-US"/>
              <a:t>What is needed in Maryland and what can we continue to strengthen?</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g38d49bee64d_0_117"/>
          <p:cNvSpPr txBox="1">
            <a:spLocks noGrp="1"/>
          </p:cNvSpPr>
          <p:nvPr>
            <p:ph type="title"/>
          </p:nvPr>
        </p:nvSpPr>
        <p:spPr>
          <a:xfrm>
            <a:off x="838200" y="2"/>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What is needed: Education </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5"/>
                  </a:ext>
                </a:extLst>
              </a:rPr>
              <a:t>Policies</a:t>
            </a:r>
            <a:r>
              <a:rPr lang="en-US"/>
              <a:t> </a:t>
            </a:r>
            <a:endParaRPr/>
          </a:p>
        </p:txBody>
      </p:sp>
      <p:sp>
        <p:nvSpPr>
          <p:cNvPr id="286" name="Google Shape;286;g38d49bee64d_0_117"/>
          <p:cNvSpPr txBox="1">
            <a:spLocks noGrp="1"/>
          </p:cNvSpPr>
          <p:nvPr>
            <p:ph type="body" idx="1"/>
          </p:nvPr>
        </p:nvSpPr>
        <p:spPr>
          <a:xfrm>
            <a:off x="838200" y="1166850"/>
            <a:ext cx="10515600" cy="4821000"/>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90000"/>
              </a:lnSpc>
              <a:spcBef>
                <a:spcPts val="1200"/>
              </a:spcBef>
              <a:spcAft>
                <a:spcPts val="0"/>
              </a:spcAft>
              <a:buSzPct val="84435"/>
              <a:buNone/>
            </a:pPr>
            <a:r>
              <a:rPr lang="en-US" sz="2508"/>
              <a:t>Status offenses are a key reason youth experiencing homelessness, with or without their families, find themselves involved with juvenile legal systems. Truancy leading to suspensions and expulsions put these youth at even greater risk; a great approach for diverting juvenile legal systems involvement is for schools to implement specific policies.</a:t>
            </a:r>
            <a:endParaRPr sz="2508"/>
          </a:p>
          <a:p>
            <a:pPr marL="0" lvl="0" indent="0" algn="l" rtl="0">
              <a:lnSpc>
                <a:spcPct val="90000"/>
              </a:lnSpc>
              <a:spcBef>
                <a:spcPts val="1200"/>
              </a:spcBef>
              <a:spcAft>
                <a:spcPts val="0"/>
              </a:spcAft>
              <a:buSzPct val="88235"/>
              <a:buNone/>
            </a:pPr>
            <a:r>
              <a:rPr lang="en-US"/>
              <a:t>Schools keeping students experiencing homelessness engaged and enrolled should consider implementing policies to:</a:t>
            </a:r>
            <a:endParaRPr/>
          </a:p>
          <a:p>
            <a:pPr marL="457200" lvl="0" indent="-334327" algn="l" rtl="0">
              <a:lnSpc>
                <a:spcPct val="90000"/>
              </a:lnSpc>
              <a:spcBef>
                <a:spcPts val="1200"/>
              </a:spcBef>
              <a:spcAft>
                <a:spcPts val="0"/>
              </a:spcAft>
              <a:buSzPct val="75000"/>
              <a:buChar char="•"/>
            </a:pPr>
            <a:r>
              <a:rPr lang="en-US"/>
              <a:t>Reduce punitive measures: Implement trauma-informed care and restorative justice to decrease reliance on suspensions and expulsions for homeless students.</a:t>
            </a:r>
            <a:endParaRPr/>
          </a:p>
          <a:p>
            <a:pPr marL="457200" lvl="0" indent="-334327" algn="l" rtl="0">
              <a:lnSpc>
                <a:spcPct val="90000"/>
              </a:lnSpc>
              <a:spcBef>
                <a:spcPts val="1000"/>
              </a:spcBef>
              <a:spcAft>
                <a:spcPts val="0"/>
              </a:spcAft>
              <a:buSzPct val="75000"/>
              <a:buChar char="•"/>
            </a:pPr>
            <a:r>
              <a:rPr lang="en-US"/>
              <a:t>Improve data collection: Strengthen data on exclusionary discipline and its disproportionate impact on homeless students.</a:t>
            </a:r>
            <a:endParaRPr/>
          </a:p>
          <a:p>
            <a:pPr marL="457200" lvl="0" indent="-334327" algn="l" rtl="0">
              <a:lnSpc>
                <a:spcPct val="90000"/>
              </a:lnSpc>
              <a:spcBef>
                <a:spcPts val="1000"/>
              </a:spcBef>
              <a:spcAft>
                <a:spcPts val="0"/>
              </a:spcAft>
              <a:buSzPct val="75000"/>
              <a:buChar char="•"/>
            </a:pPr>
            <a:r>
              <a:rPr lang="en-US"/>
              <a:t>Provide ongoing training: Ensure administrators, teachers, and staff receive continuous education in restorative justice and trauma-informed practices.</a:t>
            </a:r>
            <a:endParaRPr/>
          </a:p>
          <a:p>
            <a:pPr marL="457200" lvl="0" indent="-334327" algn="l" rtl="0">
              <a:lnSpc>
                <a:spcPct val="90000"/>
              </a:lnSpc>
              <a:spcBef>
                <a:spcPts val="1000"/>
              </a:spcBef>
              <a:spcAft>
                <a:spcPts val="0"/>
              </a:spcAft>
              <a:buSzPct val="75000"/>
              <a:buChar char="•"/>
            </a:pPr>
            <a:r>
              <a:rPr lang="en-US"/>
              <a:t>Inclusion of McKinney Vento liaisons in cases approaching chronic absenteeism.</a:t>
            </a:r>
            <a:endParaRPr/>
          </a:p>
          <a:p>
            <a:pPr marL="457200" lvl="0" indent="0" algn="l" rtl="0">
              <a:lnSpc>
                <a:spcPct val="90000"/>
              </a:lnSpc>
              <a:spcBef>
                <a:spcPts val="1200"/>
              </a:spcBef>
              <a:spcAft>
                <a:spcPts val="1200"/>
              </a:spcAft>
              <a:buSzPct val="88235"/>
              <a:buNone/>
            </a:pP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g38d8c90cee3_0_286"/>
          <p:cNvSpPr txBox="1">
            <a:spLocks noGrp="1"/>
          </p:cNvSpPr>
          <p:nvPr>
            <p:ph type="title"/>
          </p:nvPr>
        </p:nvSpPr>
        <p:spPr>
          <a:xfrm>
            <a:off x="838200" y="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What is needed: Juvenile Legal System Policies</a:t>
            </a:r>
            <a:endParaRPr/>
          </a:p>
        </p:txBody>
      </p:sp>
      <p:sp>
        <p:nvSpPr>
          <p:cNvPr id="293" name="Google Shape;293;g38d8c90cee3_0_286"/>
          <p:cNvSpPr txBox="1">
            <a:spLocks noGrp="1"/>
          </p:cNvSpPr>
          <p:nvPr>
            <p:ph type="body" idx="1"/>
          </p:nvPr>
        </p:nvSpPr>
        <p:spPr>
          <a:xfrm>
            <a:off x="838200" y="1225225"/>
            <a:ext cx="10515600" cy="4525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a:t>Status Offenses further addressed</a:t>
            </a:r>
            <a:endParaRPr/>
          </a:p>
          <a:p>
            <a:pPr marL="457200" lvl="0" indent="-342900" algn="l" rtl="0">
              <a:lnSpc>
                <a:spcPct val="90000"/>
              </a:lnSpc>
              <a:spcBef>
                <a:spcPts val="1000"/>
              </a:spcBef>
              <a:spcAft>
                <a:spcPts val="0"/>
              </a:spcAft>
              <a:buSzPts val="1800"/>
              <a:buChar char="•"/>
            </a:pPr>
            <a:r>
              <a:rPr lang="en-US"/>
              <a:t>Exceptions to </a:t>
            </a:r>
            <a:r>
              <a:rPr lang="en-US" b="1"/>
              <a:t>curfews </a:t>
            </a:r>
            <a:r>
              <a:rPr lang="en-US"/>
              <a:t>for youth experiencing homelessness to be connected to a housing provider, not juvenile legal systems</a:t>
            </a:r>
            <a:endParaRPr/>
          </a:p>
          <a:p>
            <a:pPr marL="457200" lvl="0" indent="-342900" algn="l" rtl="0">
              <a:lnSpc>
                <a:spcPct val="90000"/>
              </a:lnSpc>
              <a:spcBef>
                <a:spcPts val="0"/>
              </a:spcBef>
              <a:spcAft>
                <a:spcPts val="0"/>
              </a:spcAft>
              <a:buSzPts val="1800"/>
              <a:buChar char="•"/>
            </a:pPr>
            <a:r>
              <a:rPr lang="en-US" b="1"/>
              <a:t>Running away</a:t>
            </a:r>
            <a:r>
              <a:rPr lang="en-US"/>
              <a:t>: youth run away from home and other placements often when seeking safety</a:t>
            </a:r>
            <a:endParaRPr/>
          </a:p>
          <a:p>
            <a:pPr marL="914400" lvl="1" indent="-342900" algn="l" rtl="0">
              <a:lnSpc>
                <a:spcPct val="90000"/>
              </a:lnSpc>
              <a:spcBef>
                <a:spcPts val="0"/>
              </a:spcBef>
              <a:spcAft>
                <a:spcPts val="0"/>
              </a:spcAft>
              <a:buSzPts val="1800"/>
              <a:buChar char="•"/>
            </a:pPr>
            <a:r>
              <a:rPr lang="en-US"/>
              <a:t>72 hour rule to contact parent, guardian or relative: very frequently 72 hours is simply not enough time for a young person in crisis to open up about their situation</a:t>
            </a:r>
            <a:endParaRPr/>
          </a:p>
          <a:p>
            <a:pPr marL="914400" lvl="1" indent="-342900" algn="l" rtl="0">
              <a:lnSpc>
                <a:spcPct val="90000"/>
              </a:lnSpc>
              <a:spcBef>
                <a:spcPts val="0"/>
              </a:spcBef>
              <a:spcAft>
                <a:spcPts val="0"/>
              </a:spcAft>
              <a:buSzPts val="1800"/>
              <a:buChar char="•"/>
            </a:pPr>
            <a:r>
              <a:rPr lang="en-US"/>
              <a:t>Programs may not have enough time to find out if the situation rises to needing to make a report of neglect and abuse </a:t>
            </a:r>
            <a:endParaRPr/>
          </a:p>
          <a:p>
            <a:pPr marL="0" lvl="0" indent="0" algn="l" rtl="0">
              <a:lnSpc>
                <a:spcPct val="90000"/>
              </a:lnSpc>
              <a:spcBef>
                <a:spcPts val="1000"/>
              </a:spcBef>
              <a:spcAft>
                <a:spcPts val="0"/>
              </a:spcAft>
              <a:buSzPts val="1800"/>
              <a:buNone/>
            </a:pPr>
            <a:r>
              <a:rPr lang="en-US"/>
              <a:t>Confirming whether data is being collected at entry to the juvenile legal system about housing status of the individual and family.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g38d8c90cee3_0_140"/>
          <p:cNvSpPr txBox="1">
            <a:spLocks noGrp="1"/>
          </p:cNvSpPr>
          <p:nvPr>
            <p:ph type="title"/>
          </p:nvPr>
        </p:nvSpPr>
        <p:spPr>
          <a:xfrm>
            <a:off x="838200" y="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What is needed: Service Coordination</a:t>
            </a:r>
            <a:endParaRPr/>
          </a:p>
        </p:txBody>
      </p:sp>
      <p:sp>
        <p:nvSpPr>
          <p:cNvPr id="300" name="Google Shape;300;g38d8c90cee3_0_140"/>
          <p:cNvSpPr txBox="1">
            <a:spLocks noGrp="1"/>
          </p:cNvSpPr>
          <p:nvPr>
            <p:ph type="body" idx="1"/>
          </p:nvPr>
        </p:nvSpPr>
        <p:spPr>
          <a:xfrm>
            <a:off x="838200" y="1048675"/>
            <a:ext cx="10816200" cy="4990800"/>
          </a:xfrm>
          <a:prstGeom prst="rect">
            <a:avLst/>
          </a:prstGeom>
          <a:noFill/>
          <a:ln>
            <a:noFill/>
          </a:ln>
        </p:spPr>
        <p:txBody>
          <a:bodyPr spcFirstLastPara="1" wrap="square" lIns="91425" tIns="45700" rIns="91425" bIns="45700" anchor="t" anchorCtr="0">
            <a:normAutofit lnSpcReduction="20000"/>
          </a:bodyPr>
          <a:lstStyle/>
          <a:p>
            <a:pPr marL="0" lvl="0" indent="0" algn="l" rtl="0">
              <a:lnSpc>
                <a:spcPct val="90000"/>
              </a:lnSpc>
              <a:spcBef>
                <a:spcPts val="1000"/>
              </a:spcBef>
              <a:spcAft>
                <a:spcPts val="0"/>
              </a:spcAft>
              <a:buSzPts val="1800"/>
              <a:buNone/>
            </a:pPr>
            <a:r>
              <a:rPr lang="en-US"/>
              <a:t>In addition to the promising practices and programs promoted, these additional efforts are necessary:</a:t>
            </a:r>
            <a:endParaRPr/>
          </a:p>
          <a:p>
            <a:pPr marL="457200" lvl="0" indent="-342900" algn="l" rtl="0">
              <a:lnSpc>
                <a:spcPct val="90000"/>
              </a:lnSpc>
              <a:spcBef>
                <a:spcPts val="1000"/>
              </a:spcBef>
              <a:spcAft>
                <a:spcPts val="0"/>
              </a:spcAft>
              <a:buSzPts val="1800"/>
              <a:buChar char="•"/>
            </a:pPr>
            <a:r>
              <a:rPr lang="en-US" b="1"/>
              <a:t>Statewide Strategic Planning - </a:t>
            </a:r>
            <a:r>
              <a:rPr lang="en-US"/>
              <a:t>Youth Homelessness Systems Improvement team is bringing together young people with lived experience, agency partners, community-based service providers, and subject matter experts to develop a comprehensive statewide strategic plan to prevent and address youth homelessness</a:t>
            </a:r>
            <a:endParaRPr/>
          </a:p>
          <a:p>
            <a:pPr marL="457200" lvl="0" indent="-342900" algn="l" rtl="0">
              <a:lnSpc>
                <a:spcPct val="90000"/>
              </a:lnSpc>
              <a:spcBef>
                <a:spcPts val="1000"/>
              </a:spcBef>
              <a:spcAft>
                <a:spcPts val="0"/>
              </a:spcAft>
              <a:buSzPts val="1800"/>
              <a:buChar char="•"/>
            </a:pPr>
            <a:r>
              <a:rPr lang="en-US" b="1"/>
              <a:t>Improving youth access to services through CoC Coordinated Entry (CE) - </a:t>
            </a:r>
            <a:endParaRPr b="1"/>
          </a:p>
          <a:p>
            <a:pPr marL="914400" lvl="0" indent="-342900" algn="l" rtl="0">
              <a:lnSpc>
                <a:spcPct val="90000"/>
              </a:lnSpc>
              <a:spcBef>
                <a:spcPts val="0"/>
              </a:spcBef>
              <a:spcAft>
                <a:spcPts val="0"/>
              </a:spcAft>
              <a:buSzPts val="1800"/>
              <a:buChar char="•"/>
            </a:pPr>
            <a:r>
              <a:rPr lang="en-US"/>
              <a:t>Programs may establish specialized access points for youth and unaccompanied minors</a:t>
            </a:r>
            <a:endParaRPr/>
          </a:p>
          <a:p>
            <a:pPr marL="914400" lvl="0" indent="-342900" algn="l" rtl="0">
              <a:lnSpc>
                <a:spcPct val="90000"/>
              </a:lnSpc>
              <a:spcBef>
                <a:spcPts val="0"/>
              </a:spcBef>
              <a:spcAft>
                <a:spcPts val="0"/>
              </a:spcAft>
              <a:buSzPts val="1800"/>
              <a:buChar char="•"/>
            </a:pPr>
            <a:r>
              <a:rPr lang="en-US"/>
              <a:t>CoCs may adopt or tailor a youth specific assessment tool for CE intake</a:t>
            </a:r>
            <a:endParaRPr/>
          </a:p>
          <a:p>
            <a:pPr marL="914400" lvl="0" indent="-342900" algn="l" rtl="0">
              <a:lnSpc>
                <a:spcPct val="90000"/>
              </a:lnSpc>
              <a:spcBef>
                <a:spcPts val="0"/>
              </a:spcBef>
              <a:spcAft>
                <a:spcPts val="0"/>
              </a:spcAft>
              <a:buSzPts val="1800"/>
              <a:buChar char="•"/>
            </a:pPr>
            <a:r>
              <a:rPr lang="en-US"/>
              <a:t>CoC Coordinated Entry and data collection should include other youth homelessness service providers regardless of funding stream</a:t>
            </a:r>
            <a:endParaRPr/>
          </a:p>
          <a:p>
            <a:pPr marL="457200" lvl="0" indent="-342900" algn="l" rtl="0">
              <a:lnSpc>
                <a:spcPct val="90000"/>
              </a:lnSpc>
              <a:spcBef>
                <a:spcPts val="1000"/>
              </a:spcBef>
              <a:spcAft>
                <a:spcPts val="1000"/>
              </a:spcAft>
              <a:buSzPts val="1800"/>
              <a:buChar char="•"/>
            </a:pPr>
            <a:r>
              <a:rPr lang="en-US" b="1"/>
              <a:t>Joint system planning and referrals - </a:t>
            </a:r>
            <a:r>
              <a:rPr lang="en-US"/>
              <a:t>Housing and youth service providers working with Child Welfare and Juvenile Legal Systems to do early and robust transition planning ensures not only a “solid” Plan A for transition, but a Plan B and C.</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g39bd14c59c9_0_0"/>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Resources: Research and more</a:t>
            </a:r>
            <a:endParaRPr/>
          </a:p>
        </p:txBody>
      </p:sp>
      <p:sp>
        <p:nvSpPr>
          <p:cNvPr id="307" name="Google Shape;307;g39bd14c59c9_0_0"/>
          <p:cNvSpPr txBox="1">
            <a:spLocks noGrp="1"/>
          </p:cNvSpPr>
          <p:nvPr>
            <p:ph type="body" idx="1"/>
          </p:nvPr>
        </p:nvSpPr>
        <p:spPr>
          <a:xfrm>
            <a:off x="838200" y="1825625"/>
            <a:ext cx="10515600" cy="3889500"/>
          </a:xfrm>
          <a:prstGeom prst="rect">
            <a:avLst/>
          </a:prstGeom>
        </p:spPr>
        <p:txBody>
          <a:bodyPr spcFirstLastPara="1" wrap="square" lIns="91425" tIns="45700" rIns="91425" bIns="45700" anchor="t" anchorCtr="0">
            <a:normAutofit lnSpcReduction="20000"/>
          </a:bodyPr>
          <a:lstStyle/>
          <a:p>
            <a:pPr marL="0" lvl="0" indent="0" algn="l" rtl="0">
              <a:spcBef>
                <a:spcPts val="1000"/>
              </a:spcBef>
              <a:spcAft>
                <a:spcPts val="0"/>
              </a:spcAft>
              <a:buNone/>
            </a:pPr>
            <a:r>
              <a:rPr lang="en-US"/>
              <a:t>Coalition for Juvenile Justice report: </a:t>
            </a:r>
            <a:r>
              <a:rPr lang="en-US" u="sng">
                <a:solidFill>
                  <a:schemeClr val="hlink"/>
                </a:solidFill>
                <a:hlinkClick r:id="rId3"/>
              </a:rPr>
              <a:t>Homeless and Runaway Youth in the Juvenile Justice System</a:t>
            </a:r>
            <a:endParaRPr/>
          </a:p>
          <a:p>
            <a:pPr marL="0" lvl="0" indent="0" algn="l" rtl="0">
              <a:spcBef>
                <a:spcPts val="1000"/>
              </a:spcBef>
              <a:spcAft>
                <a:spcPts val="0"/>
              </a:spcAft>
              <a:buNone/>
            </a:pPr>
            <a:r>
              <a:rPr lang="en-US"/>
              <a:t>	</a:t>
            </a:r>
            <a:r>
              <a:rPr lang="en-US" u="sng">
                <a:solidFill>
                  <a:schemeClr val="hlink"/>
                </a:solidFill>
                <a:hlinkClick r:id="rId4"/>
              </a:rPr>
              <a:t>Collaborating for Change Resources and Toolkits</a:t>
            </a:r>
            <a:endParaRPr/>
          </a:p>
          <a:p>
            <a:pPr marL="0" lvl="0" indent="0" algn="l" rtl="0">
              <a:spcBef>
                <a:spcPts val="1000"/>
              </a:spcBef>
              <a:spcAft>
                <a:spcPts val="0"/>
              </a:spcAft>
              <a:buNone/>
            </a:pPr>
            <a:endParaRPr/>
          </a:p>
          <a:p>
            <a:pPr marL="0" lvl="0" indent="0" algn="l" rtl="0">
              <a:spcBef>
                <a:spcPts val="1000"/>
              </a:spcBef>
              <a:spcAft>
                <a:spcPts val="0"/>
              </a:spcAft>
              <a:buNone/>
            </a:pPr>
            <a:r>
              <a:rPr lang="en-US"/>
              <a:t>Chapin Hall’s </a:t>
            </a:r>
            <a:r>
              <a:rPr lang="en-US" u="sng">
                <a:solidFill>
                  <a:schemeClr val="hlink"/>
                </a:solidFill>
                <a:hlinkClick r:id="rId5"/>
              </a:rPr>
              <a:t>Voices of Youth Count Comprehensive Report (2018)</a:t>
            </a:r>
            <a:endParaRPr/>
          </a:p>
          <a:p>
            <a:pPr marL="0" lvl="0" indent="0" algn="l" rtl="0">
              <a:spcBef>
                <a:spcPts val="1000"/>
              </a:spcBef>
              <a:spcAft>
                <a:spcPts val="0"/>
              </a:spcAft>
              <a:buNone/>
            </a:pPr>
            <a:r>
              <a:rPr lang="en-US"/>
              <a:t>	</a:t>
            </a:r>
            <a:endParaRPr/>
          </a:p>
          <a:p>
            <a:pPr marL="0" lvl="0" indent="0" algn="l" rtl="0">
              <a:spcBef>
                <a:spcPts val="1000"/>
              </a:spcBef>
              <a:spcAft>
                <a:spcPts val="0"/>
              </a:spcAft>
              <a:buNone/>
            </a:pPr>
            <a:r>
              <a:rPr lang="en-US" u="sng">
                <a:solidFill>
                  <a:schemeClr val="hlink"/>
                </a:solidFill>
                <a:hlinkClick r:id="rId6"/>
              </a:rPr>
              <a:t>Alone Without a Home: National Review of State Laws Affecting Unaccompanied Youth (2019)</a:t>
            </a:r>
            <a:endParaRPr/>
          </a:p>
          <a:p>
            <a:pPr marL="0" lvl="0" indent="0" algn="l" rtl="0">
              <a:spcBef>
                <a:spcPts val="1000"/>
              </a:spcBef>
              <a:spcAft>
                <a:spcPts val="0"/>
              </a:spcAft>
              <a:buNone/>
            </a:pPr>
            <a:endParaRPr/>
          </a:p>
          <a:p>
            <a:pPr marL="0" lvl="0" indent="0" algn="l" rtl="0">
              <a:spcBef>
                <a:spcPts val="1000"/>
              </a:spcBef>
              <a:spcAft>
                <a:spcPts val="0"/>
              </a:spcAft>
              <a:buNone/>
            </a:pP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g38d8c90cee3_0_29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Summing it up and thank you</a:t>
            </a:r>
            <a:endParaRPr/>
          </a:p>
        </p:txBody>
      </p:sp>
      <p:sp>
        <p:nvSpPr>
          <p:cNvPr id="314" name="Google Shape;314;g38d8c90cee3_0_299"/>
          <p:cNvSpPr txBox="1">
            <a:spLocks noGrp="1"/>
          </p:cNvSpPr>
          <p:nvPr>
            <p:ph type="body" idx="1"/>
          </p:nvPr>
        </p:nvSpPr>
        <p:spPr>
          <a:xfrm>
            <a:off x="838200" y="1825625"/>
            <a:ext cx="11353800" cy="2763600"/>
          </a:xfrm>
          <a:prstGeom prst="rect">
            <a:avLst/>
          </a:prstGeom>
          <a:noFill/>
          <a:ln>
            <a:noFill/>
          </a:ln>
        </p:spPr>
        <p:txBody>
          <a:bodyPr spcFirstLastPara="1" wrap="square" lIns="91425" tIns="45700" rIns="91425" bIns="45700" anchor="t" anchorCtr="0">
            <a:normAutofit fontScale="77500" lnSpcReduction="10000"/>
          </a:bodyPr>
          <a:lstStyle/>
          <a:p>
            <a:pPr marL="0" lvl="0" indent="0" algn="l" rtl="0">
              <a:lnSpc>
                <a:spcPct val="90000"/>
              </a:lnSpc>
              <a:spcBef>
                <a:spcPts val="1000"/>
              </a:spcBef>
              <a:spcAft>
                <a:spcPts val="0"/>
              </a:spcAft>
              <a:buSzPct val="96774"/>
              <a:buNone/>
            </a:pPr>
            <a:r>
              <a:rPr lang="en-US"/>
              <a:t>This presentation captures many of the systems touching the lives of families and youth before and after involvement with the juvenile legal services, identifying what is working and what we need to improve.</a:t>
            </a:r>
            <a:endParaRPr/>
          </a:p>
          <a:p>
            <a:pPr marL="0" lvl="0" indent="0" algn="l" rtl="0">
              <a:lnSpc>
                <a:spcPct val="90000"/>
              </a:lnSpc>
              <a:spcBef>
                <a:spcPts val="1000"/>
              </a:spcBef>
              <a:spcAft>
                <a:spcPts val="0"/>
              </a:spcAft>
              <a:buSzPct val="96774"/>
              <a:buNone/>
            </a:pPr>
            <a:r>
              <a:rPr lang="en-US"/>
              <a:t>Streamlined referrals, data sharing, and care coordination across housing, schools, and service providers move us toward closing the gaps and divert youth from juvenile legal systems involvement and the risk of homelessness.</a:t>
            </a:r>
            <a:endParaRPr/>
          </a:p>
          <a:p>
            <a:pPr marL="0" lvl="0" indent="0" algn="l" rtl="0">
              <a:lnSpc>
                <a:spcPct val="90000"/>
              </a:lnSpc>
              <a:spcBef>
                <a:spcPts val="1000"/>
              </a:spcBef>
              <a:spcAft>
                <a:spcPts val="0"/>
              </a:spcAft>
              <a:buSzPct val="96774"/>
              <a:buNone/>
            </a:pPr>
            <a:r>
              <a:rPr lang="en-US"/>
              <a:t>Data and research on prevention and system overlap can help to identify the communities and individuals with the greatest need for housing resources and supportive services, and making the case to bring effective programs and interventions to scale.</a:t>
            </a:r>
            <a:endParaRPr/>
          </a:p>
          <a:p>
            <a:pPr marL="0" lvl="0" indent="0" algn="l" rtl="0">
              <a:lnSpc>
                <a:spcPct val="90000"/>
              </a:lnSpc>
              <a:spcBef>
                <a:spcPts val="1000"/>
              </a:spcBef>
              <a:spcAft>
                <a:spcPts val="0"/>
              </a:spcAft>
              <a:buSzPct val="96774"/>
              <a:buNone/>
            </a:pPr>
            <a:r>
              <a:rPr lang="en-US"/>
              <a:t>	</a:t>
            </a:r>
            <a:endParaRPr/>
          </a:p>
          <a:p>
            <a:pPr marL="0" lvl="0" indent="0" algn="l" rtl="0">
              <a:lnSpc>
                <a:spcPct val="90000"/>
              </a:lnSpc>
              <a:spcBef>
                <a:spcPts val="1000"/>
              </a:spcBef>
              <a:spcAft>
                <a:spcPts val="0"/>
              </a:spcAft>
              <a:buSzPct val="96774"/>
              <a:buNone/>
            </a:pPr>
            <a:endParaRPr/>
          </a:p>
        </p:txBody>
      </p:sp>
      <p:sp>
        <p:nvSpPr>
          <p:cNvPr id="315" name="Google Shape;315;g38d8c90cee3_0_299"/>
          <p:cNvSpPr txBox="1"/>
          <p:nvPr/>
        </p:nvSpPr>
        <p:spPr>
          <a:xfrm>
            <a:off x="1005000" y="3884825"/>
            <a:ext cx="10348800" cy="1688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100"/>
              <a:buFont typeface="Arial"/>
              <a:buNone/>
            </a:pPr>
            <a:r>
              <a:rPr lang="en-US" sz="3100" b="1" i="0" u="none" strike="noStrike" cap="none">
                <a:solidFill>
                  <a:schemeClr val="dk1"/>
                </a:solidFill>
                <a:latin typeface="Calibri"/>
                <a:ea typeface="Calibri"/>
                <a:cs typeface="Calibri"/>
                <a:sym typeface="Calibri"/>
              </a:rPr>
              <a:t>Thank you!</a:t>
            </a:r>
            <a:endParaRPr sz="3100" b="1"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chemeClr val="dk1"/>
                </a:solidFill>
                <a:latin typeface="Calibri"/>
                <a:ea typeface="Calibri"/>
                <a:cs typeface="Calibri"/>
                <a:sym typeface="Calibri"/>
              </a:rPr>
              <a:t>Amy Louttit, JD, MFA</a:t>
            </a:r>
            <a:endParaRPr sz="24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chemeClr val="dk1"/>
                </a:solidFill>
                <a:latin typeface="Calibri"/>
                <a:ea typeface="Calibri"/>
                <a:cs typeface="Calibri"/>
                <a:sym typeface="Calibri"/>
              </a:rPr>
              <a:t>Director, Youth Homelessness Systems Improvement</a:t>
            </a:r>
            <a:endParaRPr sz="24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400"/>
              <a:buFont typeface="Arial"/>
              <a:buNone/>
            </a:pPr>
            <a:r>
              <a:rPr lang="en-US" sz="2400" b="0" i="0" u="sng" strike="noStrike" cap="none">
                <a:solidFill>
                  <a:schemeClr val="hlink"/>
                </a:solidFill>
                <a:latin typeface="Calibri"/>
                <a:ea typeface="Calibri"/>
                <a:cs typeface="Calibri"/>
                <a:sym typeface="Calibri"/>
                <a:hlinkClick r:id="rId3"/>
              </a:rPr>
              <a:t>amy.louttit@maryland.gov</a:t>
            </a:r>
            <a:r>
              <a:rPr lang="en-US" sz="2400" b="0" i="0" u="none" strike="noStrike" cap="none">
                <a:solidFill>
                  <a:schemeClr val="dk1"/>
                </a:solidFill>
                <a:latin typeface="Calibri"/>
                <a:ea typeface="Calibri"/>
                <a:cs typeface="Calibri"/>
                <a:sym typeface="Calibri"/>
              </a:rPr>
              <a:t>   240.524.2193 </a:t>
            </a:r>
            <a:endParaRPr sz="2400" b="0" i="0" u="none" strike="noStrike" cap="none">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g39b4851da3f_0_448"/>
          <p:cNvSpPr txBox="1">
            <a:spLocks noGrp="1"/>
          </p:cNvSpPr>
          <p:nvPr>
            <p:ph type="title"/>
          </p:nvPr>
        </p:nvSpPr>
        <p:spPr>
          <a:xfrm>
            <a:off x="838200" y="365125"/>
            <a:ext cx="112737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Why Collaborate: Youth Homelessness and Juvenile Justice</a:t>
            </a:r>
            <a:endParaRPr/>
          </a:p>
        </p:txBody>
      </p:sp>
      <p:sp>
        <p:nvSpPr>
          <p:cNvPr id="155" name="Google Shape;155;g39b4851da3f_0_448"/>
          <p:cNvSpPr txBox="1">
            <a:spLocks noGrp="1"/>
          </p:cNvSpPr>
          <p:nvPr>
            <p:ph type="body" idx="1"/>
          </p:nvPr>
        </p:nvSpPr>
        <p:spPr>
          <a:xfrm>
            <a:off x="838200" y="1825625"/>
            <a:ext cx="10515600" cy="38895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endParaRPr/>
          </a:p>
        </p:txBody>
      </p:sp>
      <p:sp>
        <p:nvSpPr>
          <p:cNvPr id="156" name="Google Shape;156;g39b4851da3f_0_448"/>
          <p:cNvSpPr/>
          <p:nvPr/>
        </p:nvSpPr>
        <p:spPr>
          <a:xfrm>
            <a:off x="1808175" y="2505325"/>
            <a:ext cx="2121300" cy="774600"/>
          </a:xfrm>
          <a:prstGeom prst="roundRect">
            <a:avLst>
              <a:gd name="adj" fmla="val 16667"/>
            </a:avLst>
          </a:prstGeom>
          <a:solidFill>
            <a:schemeClr val="accent6"/>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Inadequate Reentry and Planning Services</a:t>
            </a:r>
            <a:endParaRPr b="1">
              <a:solidFill>
                <a:schemeClr val="lt1"/>
              </a:solidFill>
              <a:latin typeface="Calibri"/>
              <a:ea typeface="Calibri"/>
              <a:cs typeface="Calibri"/>
              <a:sym typeface="Calibri"/>
            </a:endParaRPr>
          </a:p>
        </p:txBody>
      </p:sp>
      <p:sp>
        <p:nvSpPr>
          <p:cNvPr id="157" name="Google Shape;157;g39b4851da3f_0_448"/>
          <p:cNvSpPr/>
          <p:nvPr/>
        </p:nvSpPr>
        <p:spPr>
          <a:xfrm>
            <a:off x="5176313" y="1910350"/>
            <a:ext cx="2121300" cy="774600"/>
          </a:xfrm>
          <a:prstGeom prst="roundRect">
            <a:avLst>
              <a:gd name="adj" fmla="val 16667"/>
            </a:avLst>
          </a:prstGeom>
          <a:solidFill>
            <a:schemeClr val="accent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Collateral Consequences</a:t>
            </a:r>
            <a:endParaRPr b="1">
              <a:solidFill>
                <a:schemeClr val="lt1"/>
              </a:solidFill>
              <a:latin typeface="Calibri"/>
              <a:ea typeface="Calibri"/>
              <a:cs typeface="Calibri"/>
              <a:sym typeface="Calibri"/>
            </a:endParaRPr>
          </a:p>
        </p:txBody>
      </p:sp>
      <p:sp>
        <p:nvSpPr>
          <p:cNvPr id="158" name="Google Shape;158;g39b4851da3f_0_448"/>
          <p:cNvSpPr/>
          <p:nvPr/>
        </p:nvSpPr>
        <p:spPr>
          <a:xfrm>
            <a:off x="8544450" y="2449150"/>
            <a:ext cx="2121300" cy="774600"/>
          </a:xfrm>
          <a:prstGeom prst="rect">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Youth Homelessness</a:t>
            </a:r>
            <a:endParaRPr b="1">
              <a:solidFill>
                <a:schemeClr val="lt1"/>
              </a:solidFill>
              <a:latin typeface="Calibri"/>
              <a:ea typeface="Calibri"/>
              <a:cs typeface="Calibri"/>
              <a:sym typeface="Calibri"/>
            </a:endParaRPr>
          </a:p>
        </p:txBody>
      </p:sp>
      <p:sp>
        <p:nvSpPr>
          <p:cNvPr id="159" name="Google Shape;159;g39b4851da3f_0_448"/>
          <p:cNvSpPr/>
          <p:nvPr/>
        </p:nvSpPr>
        <p:spPr>
          <a:xfrm>
            <a:off x="1872525" y="3970975"/>
            <a:ext cx="2121300" cy="774600"/>
          </a:xfrm>
          <a:prstGeom prst="rect">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Juvenile Legal System Involvement</a:t>
            </a:r>
            <a:endParaRPr b="1">
              <a:solidFill>
                <a:schemeClr val="lt1"/>
              </a:solidFill>
              <a:latin typeface="Calibri"/>
              <a:ea typeface="Calibri"/>
              <a:cs typeface="Calibri"/>
              <a:sym typeface="Calibri"/>
            </a:endParaRPr>
          </a:p>
        </p:txBody>
      </p:sp>
      <p:sp>
        <p:nvSpPr>
          <p:cNvPr id="160" name="Google Shape;160;g39b4851da3f_0_448"/>
          <p:cNvSpPr/>
          <p:nvPr/>
        </p:nvSpPr>
        <p:spPr>
          <a:xfrm>
            <a:off x="5035350" y="4596525"/>
            <a:ext cx="2121300" cy="774600"/>
          </a:xfrm>
          <a:prstGeom prst="roundRect">
            <a:avLst>
              <a:gd name="adj" fmla="val 16667"/>
            </a:avLst>
          </a:prstGeom>
          <a:solidFill>
            <a:schemeClr val="accent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Law Enforcement Prosecution and Sentencing Policies</a:t>
            </a:r>
            <a:endParaRPr b="1">
              <a:solidFill>
                <a:schemeClr val="lt1"/>
              </a:solidFill>
              <a:latin typeface="Calibri"/>
              <a:ea typeface="Calibri"/>
              <a:cs typeface="Calibri"/>
              <a:sym typeface="Calibri"/>
            </a:endParaRPr>
          </a:p>
        </p:txBody>
      </p:sp>
      <p:sp>
        <p:nvSpPr>
          <p:cNvPr id="161" name="Google Shape;161;g39b4851da3f_0_448"/>
          <p:cNvSpPr/>
          <p:nvPr/>
        </p:nvSpPr>
        <p:spPr>
          <a:xfrm>
            <a:off x="8339425" y="4094425"/>
            <a:ext cx="2121300" cy="774600"/>
          </a:xfrm>
          <a:prstGeom prst="roundRect">
            <a:avLst>
              <a:gd name="adj" fmla="val 16667"/>
            </a:avLst>
          </a:prstGeom>
          <a:solidFill>
            <a:schemeClr val="accent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b="1">
                <a:solidFill>
                  <a:schemeClr val="lt1"/>
                </a:solidFill>
                <a:latin typeface="Calibri"/>
                <a:ea typeface="Calibri"/>
                <a:cs typeface="Calibri"/>
                <a:sym typeface="Calibri"/>
              </a:rPr>
              <a:t>Criminalization of Homelessness</a:t>
            </a:r>
            <a:endParaRPr b="1">
              <a:solidFill>
                <a:schemeClr val="lt1"/>
              </a:solidFill>
              <a:latin typeface="Calibri"/>
              <a:ea typeface="Calibri"/>
              <a:cs typeface="Calibri"/>
              <a:sym typeface="Calibri"/>
            </a:endParaRPr>
          </a:p>
        </p:txBody>
      </p:sp>
      <p:sp>
        <p:nvSpPr>
          <p:cNvPr id="162" name="Google Shape;162;g39b4851da3f_0_448"/>
          <p:cNvSpPr/>
          <p:nvPr/>
        </p:nvSpPr>
        <p:spPr>
          <a:xfrm>
            <a:off x="3929475" y="2146150"/>
            <a:ext cx="999000" cy="303000"/>
          </a:xfrm>
          <a:prstGeom prst="rightArrow">
            <a:avLst>
              <a:gd name="adj1" fmla="val 50000"/>
              <a:gd name="adj2" fmla="val 50000"/>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63" name="Google Shape;163;g39b4851da3f_0_448"/>
          <p:cNvSpPr/>
          <p:nvPr/>
        </p:nvSpPr>
        <p:spPr>
          <a:xfrm>
            <a:off x="7442750" y="2146150"/>
            <a:ext cx="999000" cy="303000"/>
          </a:xfrm>
          <a:prstGeom prst="rightArrow">
            <a:avLst>
              <a:gd name="adj1" fmla="val 50000"/>
              <a:gd name="adj2" fmla="val 50000"/>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64" name="Google Shape;164;g39b4851da3f_0_448"/>
          <p:cNvSpPr/>
          <p:nvPr/>
        </p:nvSpPr>
        <p:spPr>
          <a:xfrm>
            <a:off x="7263150" y="4357325"/>
            <a:ext cx="942900" cy="303000"/>
          </a:xfrm>
          <a:prstGeom prst="leftArrow">
            <a:avLst>
              <a:gd name="adj1" fmla="val 50000"/>
              <a:gd name="adj2" fmla="val 50000"/>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65" name="Google Shape;165;g39b4851da3f_0_448"/>
          <p:cNvSpPr/>
          <p:nvPr/>
        </p:nvSpPr>
        <p:spPr>
          <a:xfrm>
            <a:off x="4146327" y="4293625"/>
            <a:ext cx="942900" cy="303000"/>
          </a:xfrm>
          <a:prstGeom prst="leftArrow">
            <a:avLst>
              <a:gd name="adj1" fmla="val 50000"/>
              <a:gd name="adj2" fmla="val 50000"/>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66" name="Google Shape;166;g39b4851da3f_0_448"/>
          <p:cNvSpPr/>
          <p:nvPr/>
        </p:nvSpPr>
        <p:spPr>
          <a:xfrm>
            <a:off x="9339650" y="3428988"/>
            <a:ext cx="246900" cy="460200"/>
          </a:xfrm>
          <a:prstGeom prst="downArrow">
            <a:avLst>
              <a:gd name="adj1" fmla="val 50000"/>
              <a:gd name="adj2" fmla="val 50000"/>
            </a:avLst>
          </a:prstGeom>
          <a:solidFill>
            <a:schemeClr val="accent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67" name="Google Shape;167;g39b4851da3f_0_448"/>
          <p:cNvSpPr/>
          <p:nvPr/>
        </p:nvSpPr>
        <p:spPr>
          <a:xfrm>
            <a:off x="2548975" y="3395350"/>
            <a:ext cx="246900" cy="460200"/>
          </a:xfrm>
          <a:prstGeom prst="upArrow">
            <a:avLst>
              <a:gd name="adj1" fmla="val 50000"/>
              <a:gd name="adj2" fmla="val 50000"/>
            </a:avLst>
          </a:prstGeom>
          <a:solidFill>
            <a:schemeClr val="accent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g39b4851da3f_0_487"/>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Research on Juvenile Legal System Involvement and Youth Homelessness</a:t>
            </a:r>
            <a:endParaRPr/>
          </a:p>
        </p:txBody>
      </p:sp>
      <p:sp>
        <p:nvSpPr>
          <p:cNvPr id="174" name="Google Shape;174;g39b4851da3f_0_487"/>
          <p:cNvSpPr txBox="1">
            <a:spLocks noGrp="1"/>
          </p:cNvSpPr>
          <p:nvPr>
            <p:ph type="body" idx="1"/>
          </p:nvPr>
        </p:nvSpPr>
        <p:spPr>
          <a:xfrm>
            <a:off x="838200" y="1825625"/>
            <a:ext cx="10515600" cy="38895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r>
              <a:rPr lang="en-US"/>
              <a:t>According to a study of runaway and homeless youth who interacted with RHYA funded Street Outreach Programs in 11 U.S. cities:</a:t>
            </a:r>
            <a:endParaRPr/>
          </a:p>
          <a:p>
            <a:pPr marL="457200" lvl="0" indent="-342900" algn="l" rtl="0">
              <a:spcBef>
                <a:spcPts val="1000"/>
              </a:spcBef>
              <a:spcAft>
                <a:spcPts val="0"/>
              </a:spcAft>
              <a:buSzPts val="1800"/>
              <a:buChar char="•"/>
            </a:pPr>
            <a:r>
              <a:rPr lang="en-US" b="1"/>
              <a:t>44% of unaccompanied homeless youth </a:t>
            </a:r>
            <a:r>
              <a:rPr lang="en-US"/>
              <a:t>have stayed in a jail, prison, or juvenile detention center </a:t>
            </a:r>
            <a:endParaRPr/>
          </a:p>
          <a:p>
            <a:pPr marL="457200" lvl="0" indent="-342900" algn="l" rtl="0">
              <a:spcBef>
                <a:spcPts val="0"/>
              </a:spcBef>
              <a:spcAft>
                <a:spcPts val="0"/>
              </a:spcAft>
              <a:buSzPts val="1800"/>
              <a:buChar char="•"/>
            </a:pPr>
            <a:r>
              <a:rPr lang="en-US" b="1"/>
              <a:t>78% of youth </a:t>
            </a:r>
            <a:r>
              <a:rPr lang="en-US"/>
              <a:t>have had at least one interaction with law enforcement</a:t>
            </a:r>
            <a:endParaRPr/>
          </a:p>
          <a:p>
            <a:pPr marL="457200" lvl="0" indent="-342900" algn="l" rtl="0">
              <a:spcBef>
                <a:spcPts val="0"/>
              </a:spcBef>
              <a:spcAft>
                <a:spcPts val="0"/>
              </a:spcAft>
              <a:buSzPts val="1800"/>
              <a:buChar char="•"/>
            </a:pPr>
            <a:r>
              <a:rPr lang="en-US" b="1"/>
              <a:t>62% of youth</a:t>
            </a:r>
            <a:r>
              <a:rPr lang="en-US"/>
              <a:t> reported that they had been arrested at some point in their lives</a:t>
            </a:r>
            <a:endParaRPr/>
          </a:p>
          <a:p>
            <a:pPr marL="0" lvl="0" indent="0" algn="l" rtl="0">
              <a:spcBef>
                <a:spcPts val="1000"/>
              </a:spcBef>
              <a:spcAft>
                <a:spcPts val="0"/>
              </a:spcAft>
              <a:buNone/>
            </a:pPr>
            <a:r>
              <a:rPr lang="en-US"/>
              <a:t>According to the Chapin Hall Voices of Youth Count study, a survey of 4,000 unaccompanied youth in 2017 found that:</a:t>
            </a:r>
            <a:endParaRPr/>
          </a:p>
          <a:p>
            <a:pPr marL="457200" lvl="0" indent="-342900" algn="l" rtl="0">
              <a:spcBef>
                <a:spcPts val="1000"/>
              </a:spcBef>
              <a:spcAft>
                <a:spcPts val="0"/>
              </a:spcAft>
              <a:buSzPts val="1800"/>
              <a:buChar char="•"/>
            </a:pPr>
            <a:r>
              <a:rPr lang="en-US" b="1"/>
              <a:t>Nearly half of youth </a:t>
            </a:r>
            <a:r>
              <a:rPr lang="en-US"/>
              <a:t>experiencing homelessness had been in juvenile detention, jail, or prison</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g38d49bee64d_0_66"/>
          <p:cNvSpPr txBox="1">
            <a:spLocks noGrp="1"/>
          </p:cNvSpPr>
          <p:nvPr>
            <p:ph type="body" idx="1"/>
          </p:nvPr>
        </p:nvSpPr>
        <p:spPr>
          <a:xfrm>
            <a:off x="838200" y="1014025"/>
            <a:ext cx="10515600" cy="5564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b="1"/>
              <a:t>“Status offenses”</a:t>
            </a:r>
            <a:r>
              <a:rPr lang="en-US"/>
              <a:t> are behaviors or actions that are legally punishable only when performed by minors. </a:t>
            </a:r>
            <a:r>
              <a:rPr lang="en-US" u="sng">
                <a:solidFill>
                  <a:schemeClr val="hlink"/>
                </a:solidFill>
                <a:hlinkClick r:id="rId3"/>
              </a:rPr>
              <a:t>(NLCHP, 2019)</a:t>
            </a:r>
            <a:endParaRPr/>
          </a:p>
          <a:p>
            <a:pPr marL="457200" lvl="0" indent="-342900" algn="l" rtl="0">
              <a:lnSpc>
                <a:spcPct val="90000"/>
              </a:lnSpc>
              <a:spcBef>
                <a:spcPts val="1000"/>
              </a:spcBef>
              <a:spcAft>
                <a:spcPts val="0"/>
              </a:spcAft>
              <a:buSzPts val="1800"/>
              <a:buChar char="•"/>
            </a:pPr>
            <a:r>
              <a:rPr lang="en-US"/>
              <a:t>Examples include:</a:t>
            </a:r>
            <a:endParaRPr/>
          </a:p>
          <a:p>
            <a:pPr marL="914400" lvl="1" indent="-342900" algn="l" rtl="0">
              <a:lnSpc>
                <a:spcPct val="90000"/>
              </a:lnSpc>
              <a:spcBef>
                <a:spcPts val="0"/>
              </a:spcBef>
              <a:spcAft>
                <a:spcPts val="0"/>
              </a:spcAft>
              <a:buSzPts val="1800"/>
              <a:buChar char="•"/>
            </a:pPr>
            <a:r>
              <a:rPr lang="en-US"/>
              <a:t>Running away (from family or placement)</a:t>
            </a:r>
            <a:endParaRPr/>
          </a:p>
          <a:p>
            <a:pPr marL="914400" lvl="1" indent="-342900" algn="l" rtl="0">
              <a:lnSpc>
                <a:spcPct val="90000"/>
              </a:lnSpc>
              <a:spcBef>
                <a:spcPts val="0"/>
              </a:spcBef>
              <a:spcAft>
                <a:spcPts val="0"/>
              </a:spcAft>
              <a:buSzPts val="1800"/>
              <a:buChar char="•"/>
            </a:pPr>
            <a:r>
              <a:rPr lang="en-US"/>
              <a:t>Curfew violation (can happen with or without family)</a:t>
            </a:r>
            <a:endParaRPr/>
          </a:p>
          <a:p>
            <a:pPr marL="1371600" lvl="2" indent="-342900" algn="l" rtl="0">
              <a:lnSpc>
                <a:spcPct val="90000"/>
              </a:lnSpc>
              <a:spcBef>
                <a:spcPts val="0"/>
              </a:spcBef>
              <a:spcAft>
                <a:spcPts val="0"/>
              </a:spcAft>
              <a:buSzPts val="1800"/>
              <a:buChar char="•"/>
            </a:pPr>
            <a:r>
              <a:rPr lang="en-US" u="sng">
                <a:solidFill>
                  <a:schemeClr val="hlink"/>
                </a:solidFill>
                <a:hlinkClick r:id="rId3"/>
              </a:rPr>
              <a:t>MD </a:t>
            </a:r>
            <a:r>
              <a:rPr lang="en-US"/>
              <a:t>still allows localities to create and enforce curfew ordinances</a:t>
            </a:r>
            <a:endParaRPr/>
          </a:p>
          <a:p>
            <a:pPr marL="914400" lvl="1" indent="-342900" algn="l" rtl="0">
              <a:lnSpc>
                <a:spcPct val="90000"/>
              </a:lnSpc>
              <a:spcBef>
                <a:spcPts val="0"/>
              </a:spcBef>
              <a:spcAft>
                <a:spcPts val="0"/>
              </a:spcAft>
              <a:buSzPts val="1800"/>
              <a:buChar char="•"/>
            </a:pPr>
            <a:r>
              <a:rPr lang="en-US"/>
              <a:t>Truancy (can happen with or without family)</a:t>
            </a:r>
            <a:endParaRPr/>
          </a:p>
          <a:p>
            <a:pPr marL="1371600" lvl="2" indent="-342900" algn="l" rtl="0">
              <a:lnSpc>
                <a:spcPct val="90000"/>
              </a:lnSpc>
              <a:spcBef>
                <a:spcPts val="0"/>
              </a:spcBef>
              <a:spcAft>
                <a:spcPts val="0"/>
              </a:spcAft>
              <a:buSzPts val="1800"/>
              <a:buChar char="•"/>
            </a:pPr>
            <a:r>
              <a:rPr lang="en-US" u="sng">
                <a:solidFill>
                  <a:schemeClr val="hlink"/>
                </a:solidFill>
                <a:hlinkClick r:id="rId4"/>
              </a:rPr>
              <a:t>MD:</a:t>
            </a:r>
            <a:r>
              <a:rPr lang="en-US"/>
              <a:t> 64.9% of students experiencing homelessness were labeled with Chronic Absenteeism (SY22-23)</a:t>
            </a:r>
            <a:endParaRPr/>
          </a:p>
          <a:p>
            <a:pPr marL="0" lvl="0" indent="0" algn="l" rtl="0">
              <a:lnSpc>
                <a:spcPct val="90000"/>
              </a:lnSpc>
              <a:spcBef>
                <a:spcPts val="1000"/>
              </a:spcBef>
              <a:spcAft>
                <a:spcPts val="0"/>
              </a:spcAft>
              <a:buSzPts val="1800"/>
              <a:buNone/>
            </a:pPr>
            <a:r>
              <a:rPr lang="en-US" sz="2200" b="1"/>
              <a:t>Survival Crimes </a:t>
            </a:r>
            <a:r>
              <a:rPr lang="en-US" sz="2200"/>
              <a:t>are sometimes indicators of human trafficking and/or homelessness</a:t>
            </a:r>
            <a:endParaRPr sz="2200"/>
          </a:p>
          <a:p>
            <a:pPr marL="0" lvl="0" indent="0" algn="l" rtl="0">
              <a:lnSpc>
                <a:spcPct val="90000"/>
              </a:lnSpc>
              <a:spcBef>
                <a:spcPts val="1000"/>
              </a:spcBef>
              <a:spcAft>
                <a:spcPts val="0"/>
              </a:spcAft>
              <a:buSzPts val="1800"/>
              <a:buNone/>
            </a:pPr>
            <a:r>
              <a:rPr lang="en-US" sz="2200" b="1"/>
              <a:t>Out of school suspensions</a:t>
            </a:r>
            <a:r>
              <a:rPr lang="en-US" sz="2200"/>
              <a:t> present a unique risk for young people without stable housing:</a:t>
            </a:r>
            <a:endParaRPr sz="2200"/>
          </a:p>
          <a:p>
            <a:pPr marL="914400" lvl="1" indent="-342900" algn="l" rtl="0">
              <a:lnSpc>
                <a:spcPct val="90000"/>
              </a:lnSpc>
              <a:spcBef>
                <a:spcPts val="500"/>
              </a:spcBef>
              <a:spcAft>
                <a:spcPts val="0"/>
              </a:spcAft>
              <a:buSzPts val="1800"/>
              <a:buChar char="•"/>
            </a:pPr>
            <a:r>
              <a:rPr lang="en-US"/>
              <a:t>Lack of a safe place to be and engagement</a:t>
            </a:r>
            <a:endParaRPr/>
          </a:p>
          <a:p>
            <a:pPr marL="914400" lvl="1" indent="-342900" algn="l" rtl="0">
              <a:lnSpc>
                <a:spcPct val="90000"/>
              </a:lnSpc>
              <a:spcBef>
                <a:spcPts val="0"/>
              </a:spcBef>
              <a:spcAft>
                <a:spcPts val="0"/>
              </a:spcAft>
              <a:buSzPts val="1800"/>
              <a:buChar char="•"/>
            </a:pPr>
            <a:r>
              <a:rPr lang="en-US"/>
              <a:t>Basic needs no longer met,</a:t>
            </a:r>
            <a:endParaRPr/>
          </a:p>
          <a:p>
            <a:pPr marL="914400" lvl="1" indent="-342900" algn="l" rtl="0">
              <a:lnSpc>
                <a:spcPct val="90000"/>
              </a:lnSpc>
              <a:spcBef>
                <a:spcPts val="0"/>
              </a:spcBef>
              <a:spcAft>
                <a:spcPts val="0"/>
              </a:spcAft>
              <a:buSzPts val="1800"/>
              <a:buChar char="•"/>
            </a:pPr>
            <a:r>
              <a:rPr lang="en-US"/>
              <a:t>Disconnection from community supports</a:t>
            </a:r>
            <a:endParaRPr/>
          </a:p>
          <a:p>
            <a:pPr marL="0" lvl="0" indent="0" algn="l" rtl="0">
              <a:lnSpc>
                <a:spcPct val="90000"/>
              </a:lnSpc>
              <a:spcBef>
                <a:spcPts val="1000"/>
              </a:spcBef>
              <a:spcAft>
                <a:spcPts val="0"/>
              </a:spcAft>
              <a:buSzPts val="1800"/>
              <a:buNone/>
            </a:pPr>
            <a:endParaRPr/>
          </a:p>
        </p:txBody>
      </p:sp>
      <p:sp>
        <p:nvSpPr>
          <p:cNvPr id="181" name="Google Shape;181;g38d49bee64d_0_66"/>
          <p:cNvSpPr txBox="1">
            <a:spLocks noGrp="1"/>
          </p:cNvSpPr>
          <p:nvPr>
            <p:ph type="title"/>
          </p:nvPr>
        </p:nvSpPr>
        <p:spPr>
          <a:xfrm>
            <a:off x="838200" y="85097"/>
            <a:ext cx="10515600" cy="1325700"/>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800"/>
              <a:buNone/>
            </a:pPr>
            <a:r>
              <a:rPr lang="en-US">
                <a:solidFill>
                  <a:srgbClr val="162E51"/>
                </a:solidFill>
              </a:rPr>
              <a:t>Risk factors for Juvenile Legal System Involvement</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g38d49bee64d_0_78"/>
          <p:cNvSpPr txBox="1">
            <a:spLocks noGrp="1"/>
          </p:cNvSpPr>
          <p:nvPr>
            <p:ph type="title"/>
          </p:nvPr>
        </p:nvSpPr>
        <p:spPr>
          <a:xfrm>
            <a:off x="838200" y="61877"/>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Homelessness and Juvenile Legal System involvement</a:t>
            </a:r>
            <a:endParaRPr/>
          </a:p>
        </p:txBody>
      </p:sp>
      <p:sp>
        <p:nvSpPr>
          <p:cNvPr id="188" name="Google Shape;188;g38d49bee64d_0_78"/>
          <p:cNvSpPr txBox="1">
            <a:spLocks noGrp="1"/>
          </p:cNvSpPr>
          <p:nvPr>
            <p:ph type="body" idx="1"/>
          </p:nvPr>
        </p:nvSpPr>
        <p:spPr>
          <a:xfrm>
            <a:off x="838200" y="1263850"/>
            <a:ext cx="10611600" cy="4734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b="1"/>
              <a:t>Overlapping risk factors:</a:t>
            </a:r>
            <a:endParaRPr b="1"/>
          </a:p>
          <a:p>
            <a:pPr marL="457200" lvl="0" indent="-342900" algn="l" rtl="0">
              <a:lnSpc>
                <a:spcPct val="90000"/>
              </a:lnSpc>
              <a:spcBef>
                <a:spcPts val="1000"/>
              </a:spcBef>
              <a:spcAft>
                <a:spcPts val="0"/>
              </a:spcAft>
              <a:buSzPts val="1800"/>
              <a:buChar char="•"/>
            </a:pPr>
            <a:r>
              <a:rPr lang="en-US" b="1"/>
              <a:t>Structural Factors</a:t>
            </a:r>
            <a:r>
              <a:rPr lang="en-US"/>
              <a:t>  - e.g. housing affordability, income inequality, resource accessibility, stigma and bias</a:t>
            </a:r>
            <a:endParaRPr/>
          </a:p>
          <a:p>
            <a:pPr marL="914400" lvl="1" indent="-342900" algn="l" rtl="0">
              <a:lnSpc>
                <a:spcPct val="90000"/>
              </a:lnSpc>
              <a:spcBef>
                <a:spcPts val="1000"/>
              </a:spcBef>
              <a:spcAft>
                <a:spcPts val="0"/>
              </a:spcAft>
              <a:buSzPts val="1800"/>
              <a:buChar char="•"/>
            </a:pPr>
            <a:r>
              <a:rPr lang="en-US"/>
              <a:t>Young people of color, girls, LGBTQ+ youth, and youth experiencing poverty receive harsher punishments for status offenses than their peers, and having a disciplinary record is a risk factor for homelessness. </a:t>
            </a:r>
            <a:r>
              <a:rPr lang="en-US" u="sng">
                <a:solidFill>
                  <a:schemeClr val="hlink"/>
                </a:solidFill>
                <a:hlinkClick r:id="rId3"/>
              </a:rPr>
              <a:t>(NLCHP, 2019)</a:t>
            </a:r>
            <a:endParaRPr/>
          </a:p>
          <a:p>
            <a:pPr marL="0" lvl="0" indent="0" algn="l" rtl="0">
              <a:lnSpc>
                <a:spcPct val="90000"/>
              </a:lnSpc>
              <a:spcBef>
                <a:spcPts val="1000"/>
              </a:spcBef>
              <a:spcAft>
                <a:spcPts val="0"/>
              </a:spcAft>
              <a:buSzPts val="1800"/>
              <a:buNone/>
            </a:pPr>
            <a:endParaRPr sz="1000"/>
          </a:p>
          <a:p>
            <a:pPr marL="457200" lvl="0" indent="-342900" algn="l" rtl="0">
              <a:lnSpc>
                <a:spcPct val="90000"/>
              </a:lnSpc>
              <a:spcBef>
                <a:spcPts val="1000"/>
              </a:spcBef>
              <a:spcAft>
                <a:spcPts val="0"/>
              </a:spcAft>
              <a:buSzPts val="1800"/>
              <a:buChar char="•"/>
            </a:pPr>
            <a:r>
              <a:rPr lang="en-US" b="1"/>
              <a:t>Individual Risks</a:t>
            </a:r>
            <a:r>
              <a:rPr lang="en-US"/>
              <a:t> - e.g. physical and intellectual disabilities, mental health conditions, adverse childhood experiences and other traumas, substance use disorders</a:t>
            </a:r>
            <a:endParaRPr/>
          </a:p>
          <a:p>
            <a:pPr marL="0" lvl="0" indent="0" algn="l" rtl="0">
              <a:lnSpc>
                <a:spcPct val="90000"/>
              </a:lnSpc>
              <a:spcBef>
                <a:spcPts val="1000"/>
              </a:spcBef>
              <a:spcAft>
                <a:spcPts val="0"/>
              </a:spcAft>
              <a:buSzPts val="1800"/>
              <a:buNone/>
            </a:pPr>
            <a:endParaRPr sz="1000"/>
          </a:p>
          <a:p>
            <a:pPr marL="0" lvl="0" indent="0" algn="l" rtl="0">
              <a:lnSpc>
                <a:spcPct val="90000"/>
              </a:lnSpc>
              <a:spcBef>
                <a:spcPts val="1000"/>
              </a:spcBef>
              <a:spcAft>
                <a:spcPts val="0"/>
              </a:spcAft>
              <a:buSzPts val="1800"/>
              <a:buNone/>
            </a:pPr>
            <a:r>
              <a:rPr lang="en-US"/>
              <a:t>Youth with a history of juvenile legal system involvement face a disproportionate risk of future homelessness.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g38d49bee64d_0_72"/>
          <p:cNvSpPr txBox="1">
            <a:spLocks noGrp="1"/>
          </p:cNvSpPr>
          <p:nvPr>
            <p:ph type="title"/>
          </p:nvPr>
        </p:nvSpPr>
        <p:spPr>
          <a:xfrm>
            <a:off x="613750" y="-23325"/>
            <a:ext cx="110343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Homelessness and juvenile legal system involvement cont. </a:t>
            </a:r>
            <a:endParaRPr/>
          </a:p>
        </p:txBody>
      </p:sp>
      <p:sp>
        <p:nvSpPr>
          <p:cNvPr id="195" name="Google Shape;195;g38d49bee64d_0_72"/>
          <p:cNvSpPr txBox="1">
            <a:spLocks noGrp="1"/>
          </p:cNvSpPr>
          <p:nvPr>
            <p:ph type="body" idx="1"/>
          </p:nvPr>
        </p:nvSpPr>
        <p:spPr>
          <a:xfrm>
            <a:off x="838200" y="1037625"/>
            <a:ext cx="10515600" cy="50079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1200"/>
              </a:spcBef>
              <a:spcAft>
                <a:spcPts val="0"/>
              </a:spcAft>
              <a:buSzPts val="1800"/>
              <a:buNone/>
            </a:pPr>
            <a:r>
              <a:rPr lang="en-US" b="1"/>
              <a:t>Housing and Family Issues - </a:t>
            </a:r>
            <a:endParaRPr b="1"/>
          </a:p>
          <a:p>
            <a:pPr marL="457200" lvl="0" indent="-330200" algn="l" rtl="0">
              <a:lnSpc>
                <a:spcPct val="90000"/>
              </a:lnSpc>
              <a:spcBef>
                <a:spcPts val="1200"/>
              </a:spcBef>
              <a:spcAft>
                <a:spcPts val="0"/>
              </a:spcAft>
              <a:buSzPts val="1600"/>
              <a:buChar char="•"/>
            </a:pPr>
            <a:r>
              <a:rPr lang="en-US" sz="2200"/>
              <a:t>Unsafe family situations or family refusal due to juvenile system involvement prevent youth from returning home</a:t>
            </a:r>
            <a:endParaRPr sz="2200"/>
          </a:p>
          <a:p>
            <a:pPr marL="457200" lvl="0" indent="-330200" algn="l" rtl="0">
              <a:lnSpc>
                <a:spcPct val="90000"/>
              </a:lnSpc>
              <a:spcBef>
                <a:spcPts val="0"/>
              </a:spcBef>
              <a:spcAft>
                <a:spcPts val="0"/>
              </a:spcAft>
              <a:buSzPts val="1600"/>
              <a:buChar char="•"/>
            </a:pPr>
            <a:r>
              <a:rPr lang="en-US" sz="2200"/>
              <a:t>Legal restrictions (lease terms, public benefit rules) can also bar youth from living with family</a:t>
            </a:r>
            <a:endParaRPr sz="2200"/>
          </a:p>
          <a:p>
            <a:pPr marL="0" lvl="0" indent="0" algn="l" rtl="0">
              <a:lnSpc>
                <a:spcPct val="90000"/>
              </a:lnSpc>
              <a:spcBef>
                <a:spcPts val="1200"/>
              </a:spcBef>
              <a:spcAft>
                <a:spcPts val="0"/>
              </a:spcAft>
              <a:buSzPts val="1800"/>
              <a:buNone/>
            </a:pPr>
            <a:r>
              <a:rPr lang="en-US" b="1"/>
              <a:t>Legal and Financial Barriers - </a:t>
            </a:r>
            <a:endParaRPr b="1"/>
          </a:p>
          <a:p>
            <a:pPr marL="457200" lvl="0" indent="-330200" algn="l" rtl="0">
              <a:lnSpc>
                <a:spcPct val="90000"/>
              </a:lnSpc>
              <a:spcBef>
                <a:spcPts val="1200"/>
              </a:spcBef>
              <a:spcAft>
                <a:spcPts val="0"/>
              </a:spcAft>
              <a:buSzPts val="1600"/>
              <a:buChar char="•"/>
            </a:pPr>
            <a:r>
              <a:rPr lang="en-US" sz="2200"/>
              <a:t>Lack of legal ID contributes to homelessness, hinders establishing financial stability and employment opportunities</a:t>
            </a:r>
            <a:endParaRPr sz="2200"/>
          </a:p>
          <a:p>
            <a:pPr marL="457200" lvl="0" indent="-330200" algn="l" rtl="0">
              <a:lnSpc>
                <a:spcPct val="90000"/>
              </a:lnSpc>
              <a:spcBef>
                <a:spcPts val="0"/>
              </a:spcBef>
              <a:spcAft>
                <a:spcPts val="0"/>
              </a:spcAft>
              <a:buSzPts val="1600"/>
              <a:buChar char="•"/>
            </a:pPr>
            <a:r>
              <a:rPr lang="en-US" sz="2200"/>
              <a:t>Fines and fees from juvenile justice or homelessness affect up to a third of youth</a:t>
            </a:r>
            <a:endParaRPr sz="2200"/>
          </a:p>
          <a:p>
            <a:pPr marL="0" lvl="0" indent="0" algn="l" rtl="0">
              <a:lnSpc>
                <a:spcPct val="90000"/>
              </a:lnSpc>
              <a:spcBef>
                <a:spcPts val="1200"/>
              </a:spcBef>
              <a:spcAft>
                <a:spcPts val="0"/>
              </a:spcAft>
              <a:buSzPts val="1800"/>
              <a:buNone/>
            </a:pPr>
            <a:r>
              <a:rPr lang="en-US" b="1"/>
              <a:t>Lack of Support Systems - </a:t>
            </a:r>
            <a:endParaRPr b="1"/>
          </a:p>
          <a:p>
            <a:pPr marL="457200" lvl="0" indent="-330200" algn="l" rtl="0">
              <a:lnSpc>
                <a:spcPct val="90000"/>
              </a:lnSpc>
              <a:spcBef>
                <a:spcPts val="1200"/>
              </a:spcBef>
              <a:spcAft>
                <a:spcPts val="0"/>
              </a:spcAft>
              <a:buSzPts val="1600"/>
              <a:buChar char="•"/>
            </a:pPr>
            <a:r>
              <a:rPr lang="en-US" sz="2200"/>
              <a:t>Many communities lack sufficient housing or services for juvenile systems involved youth</a:t>
            </a:r>
            <a:endParaRPr sz="2200"/>
          </a:p>
          <a:p>
            <a:pPr marL="457200" lvl="0" indent="-330200" algn="l" rtl="0">
              <a:lnSpc>
                <a:spcPct val="90000"/>
              </a:lnSpc>
              <a:spcBef>
                <a:spcPts val="0"/>
              </a:spcBef>
              <a:spcAft>
                <a:spcPts val="0"/>
              </a:spcAft>
              <a:buSzPts val="1600"/>
              <a:buChar char="•"/>
            </a:pPr>
            <a:r>
              <a:rPr lang="en-US" sz="2200"/>
              <a:t>Inadequate funding for services for these youth is a problem</a:t>
            </a:r>
            <a:endParaRPr sz="2200"/>
          </a:p>
          <a:p>
            <a:pPr marL="457200" lvl="0" indent="-330200" algn="l" rtl="0">
              <a:lnSpc>
                <a:spcPct val="90000"/>
              </a:lnSpc>
              <a:spcBef>
                <a:spcPts val="0"/>
              </a:spcBef>
              <a:spcAft>
                <a:spcPts val="0"/>
              </a:spcAft>
              <a:buSzPts val="1600"/>
              <a:buChar char="•"/>
            </a:pPr>
            <a:r>
              <a:rPr lang="en-US" sz="2200"/>
              <a:t>Juvenile justice systems often lack clear exit plans to prevent homelessness</a:t>
            </a:r>
            <a:endParaRPr sz="22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g38deddc3bb3_0_0"/>
          <p:cNvSpPr txBox="1">
            <a:spLocks noGrp="1"/>
          </p:cNvSpPr>
          <p:nvPr>
            <p:ph type="title"/>
          </p:nvPr>
        </p:nvSpPr>
        <p:spPr>
          <a:xfrm>
            <a:off x="838200" y="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Family and Youth Homelessness</a:t>
            </a:r>
            <a:endParaRPr/>
          </a:p>
        </p:txBody>
      </p:sp>
      <p:sp>
        <p:nvSpPr>
          <p:cNvPr id="202" name="Google Shape;202;g38deddc3bb3_0_0"/>
          <p:cNvSpPr txBox="1">
            <a:spLocks noGrp="1"/>
          </p:cNvSpPr>
          <p:nvPr>
            <p:ph type="body" idx="1"/>
          </p:nvPr>
        </p:nvSpPr>
        <p:spPr>
          <a:xfrm>
            <a:off x="838200" y="1040700"/>
            <a:ext cx="10515600" cy="4674600"/>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spcBef>
                <a:spcPts val="1000"/>
              </a:spcBef>
              <a:spcAft>
                <a:spcPts val="0"/>
              </a:spcAft>
              <a:buSzPct val="75000"/>
              <a:buNone/>
            </a:pPr>
            <a:r>
              <a:rPr lang="en-US"/>
              <a:t>Families become unstably housed for complex and overlapping reasons</a:t>
            </a:r>
            <a:endParaRPr/>
          </a:p>
          <a:p>
            <a:pPr marL="457200" lvl="0" indent="-334327" algn="l" rtl="0">
              <a:spcBef>
                <a:spcPts val="1000"/>
              </a:spcBef>
              <a:spcAft>
                <a:spcPts val="0"/>
              </a:spcAft>
              <a:buSzPct val="75000"/>
              <a:buChar char="•"/>
            </a:pPr>
            <a:r>
              <a:rPr lang="en-US"/>
              <a:t>Lack of affordable housing</a:t>
            </a:r>
            <a:endParaRPr/>
          </a:p>
          <a:p>
            <a:pPr marL="457200" lvl="0" indent="-334327" algn="l" rtl="0">
              <a:spcBef>
                <a:spcPts val="0"/>
              </a:spcBef>
              <a:spcAft>
                <a:spcPts val="0"/>
              </a:spcAft>
              <a:buSzPct val="75000"/>
              <a:buChar char="•"/>
            </a:pPr>
            <a:r>
              <a:rPr lang="en-US"/>
              <a:t>Evictions</a:t>
            </a:r>
            <a:endParaRPr/>
          </a:p>
          <a:p>
            <a:pPr marL="457200" lvl="0" indent="-334327" algn="l" rtl="0">
              <a:spcBef>
                <a:spcPts val="0"/>
              </a:spcBef>
              <a:spcAft>
                <a:spcPts val="0"/>
              </a:spcAft>
              <a:buSzPct val="75000"/>
              <a:buChar char="•"/>
            </a:pPr>
            <a:r>
              <a:rPr lang="en-US"/>
              <a:t>Income gaps</a:t>
            </a:r>
            <a:endParaRPr/>
          </a:p>
          <a:p>
            <a:pPr marL="457200" lvl="0" indent="-334327" algn="l" rtl="0">
              <a:spcBef>
                <a:spcPts val="0"/>
              </a:spcBef>
              <a:spcAft>
                <a:spcPts val="0"/>
              </a:spcAft>
              <a:buSzPct val="75000"/>
              <a:buChar char="•"/>
            </a:pPr>
            <a:r>
              <a:rPr lang="en-US"/>
              <a:t>Substance use disorders</a:t>
            </a:r>
            <a:endParaRPr/>
          </a:p>
          <a:p>
            <a:pPr marL="457200" lvl="0" indent="-334327" algn="l" rtl="0">
              <a:spcBef>
                <a:spcPts val="0"/>
              </a:spcBef>
              <a:spcAft>
                <a:spcPts val="0"/>
              </a:spcAft>
              <a:buSzPct val="75000"/>
              <a:buChar char="•"/>
            </a:pPr>
            <a:r>
              <a:rPr lang="en-US"/>
              <a:t>Challenges with mental and physical health</a:t>
            </a:r>
            <a:endParaRPr/>
          </a:p>
          <a:p>
            <a:pPr marL="457200" lvl="0" indent="-334327" algn="l" rtl="0">
              <a:spcBef>
                <a:spcPts val="0"/>
              </a:spcBef>
              <a:spcAft>
                <a:spcPts val="0"/>
              </a:spcAft>
              <a:buSzPct val="75000"/>
              <a:buChar char="•"/>
            </a:pPr>
            <a:r>
              <a:rPr lang="en-US"/>
              <a:t>Parents with adverse childhood experiences (ACES)</a:t>
            </a:r>
            <a:endParaRPr/>
          </a:p>
          <a:p>
            <a:pPr marL="457200" lvl="0" indent="-334327" algn="l" rtl="0">
              <a:spcBef>
                <a:spcPts val="0"/>
              </a:spcBef>
              <a:spcAft>
                <a:spcPts val="0"/>
              </a:spcAft>
              <a:buSzPct val="75000"/>
              <a:buChar char="•"/>
            </a:pPr>
            <a:r>
              <a:rPr lang="en-US"/>
              <a:t>Emergencies (Death, fire, accidents, etc.)</a:t>
            </a:r>
            <a:endParaRPr/>
          </a:p>
          <a:p>
            <a:pPr marL="0" lvl="0" indent="0" algn="l" rtl="0">
              <a:lnSpc>
                <a:spcPct val="90000"/>
              </a:lnSpc>
              <a:spcBef>
                <a:spcPts val="1000"/>
              </a:spcBef>
              <a:spcAft>
                <a:spcPts val="0"/>
              </a:spcAft>
              <a:buSzPct val="75000"/>
              <a:buNone/>
            </a:pPr>
            <a:r>
              <a:rPr lang="en-US"/>
              <a:t>Young people become homeless for the reasons above, as well as</a:t>
            </a:r>
            <a:endParaRPr/>
          </a:p>
          <a:p>
            <a:pPr marL="457200" lvl="0" indent="-334327" algn="l" rtl="0">
              <a:lnSpc>
                <a:spcPct val="90000"/>
              </a:lnSpc>
              <a:spcBef>
                <a:spcPts val="1000"/>
              </a:spcBef>
              <a:spcAft>
                <a:spcPts val="0"/>
              </a:spcAft>
              <a:buSzPct val="75000"/>
              <a:buChar char="•"/>
            </a:pPr>
            <a:r>
              <a:rPr lang="en-US"/>
              <a:t>Family instability and homelessness </a:t>
            </a:r>
            <a:endParaRPr/>
          </a:p>
          <a:p>
            <a:pPr marL="457200" lvl="0" indent="-334327" algn="l" rtl="0">
              <a:lnSpc>
                <a:spcPct val="90000"/>
              </a:lnSpc>
              <a:spcBef>
                <a:spcPts val="0"/>
              </a:spcBef>
              <a:spcAft>
                <a:spcPts val="0"/>
              </a:spcAft>
              <a:buSzPct val="75000"/>
              <a:buChar char="•"/>
            </a:pPr>
            <a:r>
              <a:rPr lang="en-US"/>
              <a:t>Family conflict and rejection</a:t>
            </a:r>
            <a:endParaRPr/>
          </a:p>
          <a:p>
            <a:pPr marL="457200" lvl="0" indent="-334327" algn="l" rtl="0">
              <a:lnSpc>
                <a:spcPct val="90000"/>
              </a:lnSpc>
              <a:spcBef>
                <a:spcPts val="0"/>
              </a:spcBef>
              <a:spcAft>
                <a:spcPts val="0"/>
              </a:spcAft>
              <a:buSzPct val="75000"/>
              <a:buChar char="•"/>
            </a:pPr>
            <a:r>
              <a:rPr lang="en-US"/>
              <a:t>Bigotry and prejudice</a:t>
            </a:r>
            <a:endParaRPr/>
          </a:p>
          <a:p>
            <a:pPr marL="457200" lvl="0" indent="-334327" algn="l" rtl="0">
              <a:lnSpc>
                <a:spcPct val="90000"/>
              </a:lnSpc>
              <a:spcBef>
                <a:spcPts val="0"/>
              </a:spcBef>
              <a:spcAft>
                <a:spcPts val="0"/>
              </a:spcAft>
              <a:buSzPct val="75000"/>
              <a:buChar char="•"/>
            </a:pPr>
            <a:r>
              <a:rPr lang="en-US"/>
              <a:t>Economic hardship and </a:t>
            </a:r>
            <a:endParaRPr/>
          </a:p>
          <a:p>
            <a:pPr marL="457200" lvl="0" indent="-334327" algn="l" rtl="0">
              <a:lnSpc>
                <a:spcPct val="90000"/>
              </a:lnSpc>
              <a:spcBef>
                <a:spcPts val="0"/>
              </a:spcBef>
              <a:spcAft>
                <a:spcPts val="0"/>
              </a:spcAft>
              <a:buSzPct val="75000"/>
              <a:buChar char="•"/>
            </a:pPr>
            <a:r>
              <a:rPr lang="en-US"/>
              <a:t>Systemic failures </a:t>
            </a:r>
            <a:endParaRPr/>
          </a:p>
          <a:p>
            <a:pPr marL="457200" lvl="0" indent="0" algn="l" rtl="0">
              <a:lnSpc>
                <a:spcPct val="90000"/>
              </a:lnSpc>
              <a:spcBef>
                <a:spcPts val="0"/>
              </a:spcBef>
              <a:spcAft>
                <a:spcPts val="0"/>
              </a:spcAft>
              <a:buNone/>
            </a:pPr>
            <a:endParaRPr/>
          </a:p>
          <a:p>
            <a:pPr marL="0" lvl="0" indent="0" algn="l" rtl="0">
              <a:lnSpc>
                <a:spcPct val="90000"/>
              </a:lnSpc>
              <a:spcBef>
                <a:spcPts val="1000"/>
              </a:spcBef>
              <a:spcAft>
                <a:spcPts val="0"/>
              </a:spcAft>
              <a:buSzPct val="75000"/>
              <a:buNone/>
            </a:pPr>
            <a:r>
              <a:rPr lang="en-US"/>
              <a:t>Family and youth homelessness are both exacerbated by a lack of social supports and safety nets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g38d8c90cee3_0_6"/>
          <p:cNvSpPr txBox="1">
            <a:spLocks noGrp="1"/>
          </p:cNvSpPr>
          <p:nvPr>
            <p:ph type="body" idx="1"/>
          </p:nvPr>
        </p:nvSpPr>
        <p:spPr>
          <a:xfrm>
            <a:off x="838200" y="1379800"/>
            <a:ext cx="10515600" cy="4573500"/>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90000"/>
              </a:lnSpc>
              <a:spcBef>
                <a:spcPts val="1000"/>
              </a:spcBef>
              <a:spcAft>
                <a:spcPts val="0"/>
              </a:spcAft>
              <a:buSzPct val="82949"/>
              <a:buNone/>
            </a:pPr>
            <a:r>
              <a:rPr lang="en-US" sz="2800"/>
              <a:t>Data collected in the homeless management information system (HMIS) required for providers receiving State and Federal Homeless Services funding showed that in FY 2025:</a:t>
            </a:r>
            <a:endParaRPr sz="2800"/>
          </a:p>
          <a:p>
            <a:pPr marL="457200" lvl="0" indent="-379730" algn="l" rtl="0">
              <a:lnSpc>
                <a:spcPct val="90000"/>
              </a:lnSpc>
              <a:spcBef>
                <a:spcPts val="1000"/>
              </a:spcBef>
              <a:spcAft>
                <a:spcPts val="0"/>
              </a:spcAft>
              <a:buSzPct val="100000"/>
              <a:buChar char="•"/>
            </a:pPr>
            <a:r>
              <a:rPr lang="en-US" sz="2800" b="1"/>
              <a:t>2,207</a:t>
            </a:r>
            <a:r>
              <a:rPr lang="en-US" sz="2800"/>
              <a:t> </a:t>
            </a:r>
            <a:r>
              <a:rPr lang="en-US" sz="2800" b="1"/>
              <a:t>families</a:t>
            </a:r>
            <a:r>
              <a:rPr lang="en-US" sz="2800"/>
              <a:t> with children  </a:t>
            </a:r>
            <a:endParaRPr sz="2800"/>
          </a:p>
          <a:p>
            <a:pPr marL="457200" lvl="0" indent="-379730" algn="l" rtl="0">
              <a:lnSpc>
                <a:spcPct val="90000"/>
              </a:lnSpc>
              <a:spcBef>
                <a:spcPts val="1000"/>
              </a:spcBef>
              <a:spcAft>
                <a:spcPts val="0"/>
              </a:spcAft>
              <a:buSzPct val="100000"/>
              <a:buChar char="•"/>
            </a:pPr>
            <a:r>
              <a:rPr lang="en-US" sz="2800" b="1"/>
              <a:t>196 unaccompanied minors</a:t>
            </a:r>
            <a:r>
              <a:rPr lang="en-US" sz="2800"/>
              <a:t>, 76 minor only households</a:t>
            </a:r>
            <a:endParaRPr sz="2800"/>
          </a:p>
          <a:p>
            <a:pPr marL="457200" lvl="0" indent="-379730" algn="l" rtl="0">
              <a:lnSpc>
                <a:spcPct val="90000"/>
              </a:lnSpc>
              <a:spcBef>
                <a:spcPts val="1000"/>
              </a:spcBef>
              <a:spcAft>
                <a:spcPts val="0"/>
              </a:spcAft>
              <a:buSzPct val="100000"/>
              <a:buChar char="•"/>
            </a:pPr>
            <a:r>
              <a:rPr lang="en-US" sz="2800" b="1"/>
              <a:t>1418 unaccompanied homeless youth (under 25)</a:t>
            </a:r>
            <a:r>
              <a:rPr lang="en-US" sz="2800"/>
              <a:t>, and </a:t>
            </a:r>
            <a:r>
              <a:rPr lang="en-US" sz="2800" b="1"/>
              <a:t>205 pregnant and parenting </a:t>
            </a:r>
            <a:r>
              <a:rPr lang="en-US" sz="2800"/>
              <a:t>youth under 25 are experiencing homelessness.</a:t>
            </a:r>
            <a:endParaRPr sz="2800"/>
          </a:p>
          <a:p>
            <a:pPr marL="914400" lvl="0" indent="0" algn="l" rtl="0">
              <a:lnSpc>
                <a:spcPct val="90000"/>
              </a:lnSpc>
              <a:spcBef>
                <a:spcPts val="1000"/>
              </a:spcBef>
              <a:spcAft>
                <a:spcPts val="0"/>
              </a:spcAft>
              <a:buSzPct val="268817"/>
              <a:buNone/>
            </a:pPr>
            <a:endParaRPr sz="864"/>
          </a:p>
          <a:p>
            <a:pPr marL="0" lvl="0" indent="0" algn="l" rtl="0">
              <a:lnSpc>
                <a:spcPct val="90000"/>
              </a:lnSpc>
              <a:spcBef>
                <a:spcPts val="1000"/>
              </a:spcBef>
              <a:spcAft>
                <a:spcPts val="0"/>
              </a:spcAft>
              <a:buSzPct val="82949"/>
              <a:buNone/>
            </a:pPr>
            <a:r>
              <a:rPr lang="en-US" sz="2800"/>
              <a:t>The Maryland Public Schools, which uses a different definition of homelessness, including families and youth who are doubled up or couch surfing due to no other choice, provided McKinney Vento services in the 2023-2024 school year to:</a:t>
            </a:r>
            <a:endParaRPr sz="2800"/>
          </a:p>
          <a:p>
            <a:pPr marL="457200" lvl="0" indent="-379730" algn="l" rtl="0">
              <a:lnSpc>
                <a:spcPct val="90000"/>
              </a:lnSpc>
              <a:spcBef>
                <a:spcPts val="1000"/>
              </a:spcBef>
              <a:spcAft>
                <a:spcPts val="0"/>
              </a:spcAft>
              <a:buSzPct val="100000"/>
              <a:buChar char="•"/>
            </a:pPr>
            <a:r>
              <a:rPr lang="en-US" sz="2800" b="1"/>
              <a:t>20,402 students</a:t>
            </a:r>
            <a:r>
              <a:rPr lang="en-US" sz="2800"/>
              <a:t> in Maryland public schools (includes students with families)</a:t>
            </a:r>
            <a:endParaRPr sz="2800"/>
          </a:p>
          <a:p>
            <a:pPr marL="457200" lvl="0" indent="-379730" algn="l" rtl="0">
              <a:lnSpc>
                <a:spcPct val="90000"/>
              </a:lnSpc>
              <a:spcBef>
                <a:spcPts val="1000"/>
              </a:spcBef>
              <a:spcAft>
                <a:spcPts val="0"/>
              </a:spcAft>
              <a:buSzPct val="100000"/>
              <a:buChar char="•"/>
            </a:pPr>
            <a:r>
              <a:rPr lang="en-US" sz="2800" b="1"/>
              <a:t>2,159 students </a:t>
            </a:r>
            <a:r>
              <a:rPr lang="en-US" sz="2800"/>
              <a:t>not in the physical care of a parent of </a:t>
            </a:r>
            <a:r>
              <a:rPr lang="en-US" sz="2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guardian</a:t>
            </a:r>
            <a:endParaRPr sz="2800"/>
          </a:p>
          <a:p>
            <a:pPr marL="0" lvl="0" indent="0" algn="l" rtl="0">
              <a:lnSpc>
                <a:spcPct val="90000"/>
              </a:lnSpc>
              <a:spcBef>
                <a:spcPts val="0"/>
              </a:spcBef>
              <a:spcAft>
                <a:spcPts val="0"/>
              </a:spcAft>
              <a:buSzPct val="151013"/>
              <a:buNone/>
            </a:pPr>
            <a:endParaRPr sz="1538"/>
          </a:p>
          <a:p>
            <a:pPr marL="0" lvl="0" indent="0" algn="l" rtl="0">
              <a:lnSpc>
                <a:spcPct val="90000"/>
              </a:lnSpc>
              <a:spcBef>
                <a:spcPts val="1000"/>
              </a:spcBef>
              <a:spcAft>
                <a:spcPts val="0"/>
              </a:spcAft>
              <a:buSzPct val="121781"/>
              <a:buNone/>
            </a:pPr>
            <a:endParaRPr sz="1883"/>
          </a:p>
        </p:txBody>
      </p:sp>
      <p:sp>
        <p:nvSpPr>
          <p:cNvPr id="209" name="Google Shape;209;g38d8c90cee3_0_6"/>
          <p:cNvSpPr txBox="1">
            <a:spLocks noGrp="1"/>
          </p:cNvSpPr>
          <p:nvPr>
            <p:ph type="title"/>
          </p:nvPr>
        </p:nvSpPr>
        <p:spPr>
          <a:xfrm>
            <a:off x="838200" y="0"/>
            <a:ext cx="10515600" cy="13257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3600"/>
              <a:buFont typeface="Calibri"/>
              <a:buNone/>
            </a:pPr>
            <a:r>
              <a:rPr lang="en-US"/>
              <a:t>Family and Youth Homelessness in Maryland</a:t>
            </a:r>
            <a:endParaRPr/>
          </a:p>
        </p:txBody>
      </p:sp>
    </p:spTree>
  </p:cSld>
  <p:clrMapOvr>
    <a:masterClrMapping/>
  </p:clrMapOvr>
</p:sld>
</file>

<file path=ppt/theme/theme1.xml><?xml version="1.0" encoding="utf-8"?>
<a:theme xmlns:a="http://schemas.openxmlformats.org/drawingml/2006/main" name="Office Theme">
  <a:themeElements>
    <a:clrScheme name="2025 Blue DHCD Branding">
      <a:dk1>
        <a:srgbClr val="162E51"/>
      </a:dk1>
      <a:lt1>
        <a:srgbClr val="F1F1F1"/>
      </a:lt1>
      <a:dk2>
        <a:srgbClr val="162E51"/>
      </a:dk2>
      <a:lt2>
        <a:srgbClr val="F1F1F1"/>
      </a:lt2>
      <a:accent1>
        <a:srgbClr val="FFC838"/>
      </a:accent1>
      <a:accent2>
        <a:srgbClr val="FFE6A7"/>
      </a:accent2>
      <a:accent3>
        <a:srgbClr val="C8122C"/>
      </a:accent3>
      <a:accent4>
        <a:srgbClr val="F48091"/>
      </a:accent4>
      <a:accent5>
        <a:srgbClr val="162E51"/>
      </a:accent5>
      <a:accent6>
        <a:srgbClr val="356FC5"/>
      </a:accent6>
      <a:hlink>
        <a:srgbClr val="95B5E3"/>
      </a:hlink>
      <a:folHlink>
        <a:srgbClr val="F480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2025 Blue DHCD Branding">
      <a:dk1>
        <a:srgbClr val="162E51"/>
      </a:dk1>
      <a:lt1>
        <a:srgbClr val="FFFFFF"/>
      </a:lt1>
      <a:dk2>
        <a:srgbClr val="162E51"/>
      </a:dk2>
      <a:lt2>
        <a:srgbClr val="FFFFFF"/>
      </a:lt2>
      <a:accent1>
        <a:srgbClr val="FFC838"/>
      </a:accent1>
      <a:accent2>
        <a:srgbClr val="FFE6A7"/>
      </a:accent2>
      <a:accent3>
        <a:srgbClr val="C8122C"/>
      </a:accent3>
      <a:accent4>
        <a:srgbClr val="F48091"/>
      </a:accent4>
      <a:accent5>
        <a:srgbClr val="162E51"/>
      </a:accent5>
      <a:accent6>
        <a:srgbClr val="356FC5"/>
      </a:accent6>
      <a:hlink>
        <a:srgbClr val="95B5E3"/>
      </a:hlink>
      <a:folHlink>
        <a:srgbClr val="F480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TotalTime>
  <Words>2520</Words>
  <Application>Microsoft Office PowerPoint</Application>
  <PresentationFormat>Widescreen</PresentationFormat>
  <Paragraphs>232</Paragraphs>
  <Slides>24</Slides>
  <Notes>24</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24</vt:i4>
      </vt:variant>
    </vt:vector>
  </HeadingPairs>
  <TitlesOfParts>
    <vt:vector size="28" baseType="lpstr">
      <vt:lpstr>Arial</vt:lpstr>
      <vt:lpstr>Calibri</vt:lpstr>
      <vt:lpstr>Office Theme</vt:lpstr>
      <vt:lpstr>Custom Design</vt:lpstr>
      <vt:lpstr>Addressing the Housing Needs of Youth At-Risk of or Involved in the Juvenile Legal System</vt:lpstr>
      <vt:lpstr>Roadmap</vt:lpstr>
      <vt:lpstr>Why Collaborate: Youth Homelessness and Juvenile Justice</vt:lpstr>
      <vt:lpstr>Research on Juvenile Legal System Involvement and Youth Homelessness</vt:lpstr>
      <vt:lpstr>Risk factors for Juvenile Legal System Involvement</vt:lpstr>
      <vt:lpstr>Homelessness and Juvenile Legal System involvement</vt:lpstr>
      <vt:lpstr>Homelessness and juvenile legal system involvement cont. </vt:lpstr>
      <vt:lpstr>Family and Youth Homelessness</vt:lpstr>
      <vt:lpstr>Family and Youth Homelessness in Maryland</vt:lpstr>
      <vt:lpstr>Linking homeless services data with juvenile system data</vt:lpstr>
      <vt:lpstr>Homeless Services 101: Coordination and Access</vt:lpstr>
      <vt:lpstr>PowerPoint Presentation</vt:lpstr>
      <vt:lpstr>Maryland Framework for Solving Homelessness</vt:lpstr>
      <vt:lpstr>Promising practice: Youth-centered planning and design</vt:lpstr>
      <vt:lpstr>Promising practice: Housing assistance for families</vt:lpstr>
      <vt:lpstr>Promising practice: Cross-system referrals</vt:lpstr>
      <vt:lpstr>Promising program: Baltimore’s Re-engagement Center</vt:lpstr>
      <vt:lpstr>Promising practice: Runaway and Homeless Youth (RHY) </vt:lpstr>
      <vt:lpstr>Promising program: Sasha Bruce Prince George’s County</vt:lpstr>
      <vt:lpstr>What is needed: Education Policies </vt:lpstr>
      <vt:lpstr>What is needed: Juvenile Legal System Policies</vt:lpstr>
      <vt:lpstr>What is needed: Service Coordination</vt:lpstr>
      <vt:lpstr>Resources: Research and more</vt:lpstr>
      <vt:lpstr>Summing it up and 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Albritton, Simone</dc:creator>
  <cp:lastModifiedBy>Louttit, Amy</cp:lastModifiedBy>
  <cp:revision>1</cp:revision>
  <dcterms:created xsi:type="dcterms:W3CDTF">2025-09-09T18:30:00Z</dcterms:created>
  <dcterms:modified xsi:type="dcterms:W3CDTF">2025-10-21T16:58:45Z</dcterms:modified>
</cp:coreProperties>
</file>