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d0584b010e_0_457:notes"/>
          <p:cNvSpPr txBox="1"/>
          <p:nvPr>
            <p:ph idx="12" type="sldNum"/>
          </p:nvPr>
        </p:nvSpPr>
        <p:spPr>
          <a:xfrm>
            <a:off x="3884613" y="8685213"/>
            <a:ext cx="2971800" cy="459000"/>
          </a:xfrm>
          <a:prstGeom prst="rect">
            <a:avLst/>
          </a:prstGeom>
          <a:noFill/>
          <a:ln>
            <a:noFill/>
          </a:ln>
        </p:spPr>
        <p:txBody>
          <a:bodyPr anchorCtr="0" anchor="b" bIns="45625" lIns="91300" spcFirstLastPara="1" rIns="91300" wrap="square" tIns="45625">
            <a:noAutofit/>
          </a:bodyPr>
          <a:lstStyle/>
          <a:p>
            <a:pPr indent="0" lvl="0" marL="0" rtl="0" algn="r">
              <a:lnSpc>
                <a:spcPct val="100000"/>
              </a:lnSpc>
              <a:spcBef>
                <a:spcPts val="0"/>
              </a:spcBef>
              <a:spcAft>
                <a:spcPts val="0"/>
              </a:spcAft>
              <a:buSzPts val="1200"/>
              <a:buNone/>
            </a:pPr>
            <a:fld id="{00000000-1234-1234-1234-123412341234}" type="slidenum">
              <a:rPr lang="en"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sp>
        <p:nvSpPr>
          <p:cNvPr id="58" name="Google Shape;58;g3d0584b010e_0_45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 name="Google Shape;59;g3d0584b010e_0_457: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rPr lang="en"/>
              <a:t>Alyssa</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d0584b010e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d0584b010e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Alyssa</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d0584b010e_0_5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d0584b010e_0_5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Abbie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d0584b010e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d0584b010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Abbie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d0584b010e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d0584b010e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Alyssa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d0584b010e_0_69: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rPr lang="en"/>
              <a:t>Abbie   Some districts may not do the school conference.   </a:t>
            </a:r>
            <a:endParaRPr/>
          </a:p>
        </p:txBody>
      </p:sp>
      <p:sp>
        <p:nvSpPr>
          <p:cNvPr id="80" name="Google Shape;80;g3d0584b010e_0_6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45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d0584b010e_0_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d0584b010e_0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Abbie (want to note that school systems bring attorneys too)</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d0584b010e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d0584b010e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Alyssa</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d0584b010e_0_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d0584b010e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Abbie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d0584b010e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d0584b010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Clr>
                <a:schemeClr val="dk1"/>
              </a:buClr>
              <a:buSzPts val="1100"/>
              <a:buFont typeface="Arial"/>
              <a:buNone/>
            </a:pPr>
            <a:r>
              <a:rPr lang="en" sz="1200">
                <a:solidFill>
                  <a:srgbClr val="595959"/>
                </a:solidFill>
                <a:latin typeface="Calibri"/>
                <a:ea typeface="Calibri"/>
                <a:cs typeface="Calibri"/>
                <a:sym typeface="Calibri"/>
              </a:rPr>
              <a:t>Alyssa</a:t>
            </a:r>
            <a:endParaRPr sz="1200">
              <a:solidFill>
                <a:srgbClr val="595959"/>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d0584b010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d0584b010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Abbie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822960" y="214952"/>
            <a:ext cx="7543800" cy="1088100"/>
          </a:xfrm>
          <a:prstGeom prst="rect">
            <a:avLst/>
          </a:prstGeom>
          <a:noFill/>
          <a:ln>
            <a:noFill/>
          </a:ln>
        </p:spPr>
        <p:txBody>
          <a:bodyPr anchorCtr="0" anchor="b" bIns="34275" lIns="68575" spcFirstLastPara="1" rIns="68575" wrap="square" tIns="34275">
            <a:normAutofit/>
          </a:bodyPr>
          <a:lstStyle>
            <a:lvl1pPr lvl="0" algn="l">
              <a:lnSpc>
                <a:spcPct val="85000"/>
              </a:lnSpc>
              <a:spcBef>
                <a:spcPts val="0"/>
              </a:spcBef>
              <a:spcAft>
                <a:spcPts val="0"/>
              </a:spcAft>
              <a:buClr>
                <a:srgbClr val="3F3F3F"/>
              </a:buClr>
              <a:buSzPts val="3600"/>
              <a:buFont typeface="Calibri"/>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2" name="Google Shape;52;p13"/>
          <p:cNvSpPr txBox="1"/>
          <p:nvPr>
            <p:ph idx="1" type="body"/>
          </p:nvPr>
        </p:nvSpPr>
        <p:spPr>
          <a:xfrm>
            <a:off x="822960" y="1384300"/>
            <a:ext cx="7543800" cy="3017400"/>
          </a:xfrm>
          <a:prstGeom prst="rect">
            <a:avLst/>
          </a:prstGeom>
          <a:noFill/>
          <a:ln>
            <a:noFill/>
          </a:ln>
        </p:spPr>
        <p:txBody>
          <a:bodyPr anchorCtr="0" anchor="t" bIns="34275" lIns="0" spcFirstLastPara="1" rIns="0" wrap="square" tIns="34275">
            <a:normAutofit/>
          </a:bodyPr>
          <a:lstStyle>
            <a:lvl1pPr indent="-317500" lvl="0" marL="457200" algn="l">
              <a:lnSpc>
                <a:spcPct val="90000"/>
              </a:lnSpc>
              <a:spcBef>
                <a:spcPts val="900"/>
              </a:spcBef>
              <a:spcAft>
                <a:spcPts val="0"/>
              </a:spcAft>
              <a:buSzPts val="1400"/>
              <a:buChar char=" "/>
              <a:defRPr/>
            </a:lvl1pPr>
            <a:lvl2pPr indent="-317500" lvl="1" marL="914400" algn="l">
              <a:lnSpc>
                <a:spcPct val="90000"/>
              </a:lnSpc>
              <a:spcBef>
                <a:spcPts val="200"/>
              </a:spcBef>
              <a:spcAft>
                <a:spcPts val="0"/>
              </a:spcAft>
              <a:buSzPts val="1400"/>
              <a:buChar char="◦"/>
              <a:defRPr/>
            </a:lvl2pPr>
            <a:lvl3pPr indent="-317500" lvl="2" marL="1371600" algn="l">
              <a:lnSpc>
                <a:spcPct val="90000"/>
              </a:lnSpc>
              <a:spcBef>
                <a:spcPts val="300"/>
              </a:spcBef>
              <a:spcAft>
                <a:spcPts val="0"/>
              </a:spcAft>
              <a:buSzPts val="1400"/>
              <a:buChar char="◦"/>
              <a:defRPr/>
            </a:lvl3pPr>
            <a:lvl4pPr indent="-317500" lvl="3" marL="1828800" algn="l">
              <a:lnSpc>
                <a:spcPct val="90000"/>
              </a:lnSpc>
              <a:spcBef>
                <a:spcPts val="300"/>
              </a:spcBef>
              <a:spcAft>
                <a:spcPts val="0"/>
              </a:spcAft>
              <a:buSzPts val="1400"/>
              <a:buChar char="◦"/>
              <a:defRPr/>
            </a:lvl4pPr>
            <a:lvl5pPr indent="-317500" lvl="4" marL="2286000" algn="l">
              <a:lnSpc>
                <a:spcPct val="90000"/>
              </a:lnSpc>
              <a:spcBef>
                <a:spcPts val="300"/>
              </a:spcBef>
              <a:spcAft>
                <a:spcPts val="0"/>
              </a:spcAft>
              <a:buSzPts val="1400"/>
              <a:buChar char="◦"/>
              <a:defRPr/>
            </a:lvl5pPr>
            <a:lvl6pPr indent="-317500" lvl="5" marL="2743200" algn="l">
              <a:lnSpc>
                <a:spcPct val="90000"/>
              </a:lnSpc>
              <a:spcBef>
                <a:spcPts val="300"/>
              </a:spcBef>
              <a:spcAft>
                <a:spcPts val="0"/>
              </a:spcAft>
              <a:buSzPts val="1400"/>
              <a:buChar char="◦"/>
              <a:defRPr/>
            </a:lvl6pPr>
            <a:lvl7pPr indent="-317500" lvl="6" marL="3200400" algn="l">
              <a:lnSpc>
                <a:spcPct val="90000"/>
              </a:lnSpc>
              <a:spcBef>
                <a:spcPts val="300"/>
              </a:spcBef>
              <a:spcAft>
                <a:spcPts val="0"/>
              </a:spcAft>
              <a:buSzPts val="1400"/>
              <a:buChar char="◦"/>
              <a:defRPr/>
            </a:lvl7pPr>
            <a:lvl8pPr indent="-317500" lvl="7" marL="3657600" algn="l">
              <a:lnSpc>
                <a:spcPct val="90000"/>
              </a:lnSpc>
              <a:spcBef>
                <a:spcPts val="300"/>
              </a:spcBef>
              <a:spcAft>
                <a:spcPts val="0"/>
              </a:spcAft>
              <a:buSzPts val="1400"/>
              <a:buChar char="◦"/>
              <a:defRPr/>
            </a:lvl8pPr>
            <a:lvl9pPr indent="-317500" lvl="8" marL="4114800" algn="l">
              <a:lnSpc>
                <a:spcPct val="90000"/>
              </a:lnSpc>
              <a:spcBef>
                <a:spcPts val="300"/>
              </a:spcBef>
              <a:spcAft>
                <a:spcPts val="300"/>
              </a:spcAft>
              <a:buSzPts val="1400"/>
              <a:buChar char="◦"/>
              <a:defRPr/>
            </a:lvl9pPr>
          </a:lstStyle>
          <a:p/>
        </p:txBody>
      </p:sp>
      <p:sp>
        <p:nvSpPr>
          <p:cNvPr id="53" name="Google Shape;53;p13"/>
          <p:cNvSpPr txBox="1"/>
          <p:nvPr>
            <p:ph idx="10" type="dt"/>
          </p:nvPr>
        </p:nvSpPr>
        <p:spPr>
          <a:xfrm>
            <a:off x="822960" y="4844839"/>
            <a:ext cx="18543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54" name="Google Shape;54;p13"/>
          <p:cNvSpPr txBox="1"/>
          <p:nvPr>
            <p:ph idx="11" type="ftr"/>
          </p:nvPr>
        </p:nvSpPr>
        <p:spPr>
          <a:xfrm>
            <a:off x="2764639" y="4844839"/>
            <a:ext cx="3617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p:txBody>
      </p:sp>
      <p:sp>
        <p:nvSpPr>
          <p:cNvPr id="55" name="Google Shape;55;p13"/>
          <p:cNvSpPr txBox="1"/>
          <p:nvPr>
            <p:ph idx="12" type="sldNum"/>
          </p:nvPr>
        </p:nvSpPr>
        <p:spPr>
          <a:xfrm>
            <a:off x="7425344" y="4844839"/>
            <a:ext cx="984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ww.marylandpublicschools.org/stateboard/Documents/legalopinions/2020/012020/T.R.andB.J.Op.20-06.pdf" TargetMode="External"/><Relationship Id="rId4" Type="http://schemas.openxmlformats.org/officeDocument/2006/relationships/hyperlink" Target="https://www.marylandpublicschools.org/stateboard/Documents/legalopinions/2020/012020/T.R.andB.J.Op.20-06.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1634150" y="627576"/>
            <a:ext cx="5739600" cy="2910600"/>
          </a:xfrm>
          <a:prstGeom prst="rect">
            <a:avLst/>
          </a:prstGeom>
          <a:noFill/>
          <a:ln>
            <a:noFill/>
          </a:ln>
        </p:spPr>
        <p:txBody>
          <a:bodyPr anchorCtr="0" anchor="b" bIns="34275" lIns="68575" spcFirstLastPara="1" rIns="68575" wrap="square" tIns="34275">
            <a:normAutofit fontScale="90000"/>
          </a:bodyPr>
          <a:lstStyle/>
          <a:p>
            <a:pPr indent="0" lvl="0" marL="0" rtl="0" algn="ctr">
              <a:lnSpc>
                <a:spcPct val="85000"/>
              </a:lnSpc>
              <a:spcBef>
                <a:spcPts val="0"/>
              </a:spcBef>
              <a:spcAft>
                <a:spcPts val="0"/>
              </a:spcAft>
              <a:buClr>
                <a:srgbClr val="262626"/>
              </a:buClr>
              <a:buSzPct val="100000"/>
              <a:buFont typeface="Calibri"/>
              <a:buNone/>
            </a:pPr>
            <a:br>
              <a:rPr lang="en" sz="3000"/>
            </a:br>
            <a:br>
              <a:rPr lang="en" sz="3000"/>
            </a:br>
            <a:br>
              <a:rPr lang="en" sz="3000"/>
            </a:br>
            <a:br>
              <a:rPr lang="en" sz="3000"/>
            </a:br>
            <a:br>
              <a:rPr lang="en" sz="3000"/>
            </a:br>
            <a:br>
              <a:rPr lang="en" sz="3000"/>
            </a:br>
            <a:br>
              <a:rPr lang="en" sz="3000"/>
            </a:br>
            <a:br>
              <a:rPr lang="en" sz="3000"/>
            </a:br>
            <a:br>
              <a:rPr lang="en" sz="3000"/>
            </a:br>
            <a:br>
              <a:rPr lang="en" sz="3000"/>
            </a:br>
            <a:br>
              <a:rPr lang="en" sz="3000"/>
            </a:br>
            <a:br>
              <a:rPr lang="en" sz="3000"/>
            </a:br>
            <a:br>
              <a:rPr lang="en" sz="1700"/>
            </a:br>
            <a:br>
              <a:rPr lang="en" sz="1700"/>
            </a:br>
            <a:br>
              <a:rPr lang="en" sz="1700"/>
            </a:br>
            <a:br>
              <a:rPr lang="en" sz="1700"/>
            </a:br>
            <a:br>
              <a:rPr lang="en" sz="1700"/>
            </a:br>
            <a:br>
              <a:rPr lang="en" sz="1700"/>
            </a:br>
            <a:r>
              <a:rPr lang="en" sz="1700"/>
              <a:t>Abbie Flanagan and Alyssa Fieo</a:t>
            </a:r>
            <a:endParaRPr sz="1700"/>
          </a:p>
          <a:p>
            <a:pPr indent="0" lvl="0" marL="0" rtl="0" algn="ctr">
              <a:lnSpc>
                <a:spcPct val="85000"/>
              </a:lnSpc>
              <a:spcBef>
                <a:spcPts val="0"/>
              </a:spcBef>
              <a:spcAft>
                <a:spcPts val="0"/>
              </a:spcAft>
              <a:buClr>
                <a:srgbClr val="262626"/>
              </a:buClr>
              <a:buSzPct val="176470"/>
              <a:buFont typeface="Calibri"/>
              <a:buNone/>
            </a:pPr>
            <a:r>
              <a:rPr lang="en" sz="1700"/>
              <a:t>Education Attorneys / Assistant Public Defenders</a:t>
            </a:r>
            <a:br>
              <a:rPr b="1" lang="en" sz="1700"/>
            </a:br>
            <a:r>
              <a:rPr b="1" lang="en" sz="1700"/>
              <a:t>Juvenile Protection Division</a:t>
            </a:r>
            <a:br>
              <a:rPr lang="en" sz="1700"/>
            </a:br>
            <a:br>
              <a:rPr lang="en" sz="1700"/>
            </a:br>
            <a:r>
              <a:rPr lang="en" sz="1700"/>
              <a:t>March 2026</a:t>
            </a:r>
            <a:br>
              <a:rPr lang="en" sz="1700"/>
            </a:br>
            <a:br>
              <a:rPr lang="en" sz="1700"/>
            </a:br>
            <a:endParaRPr sz="1700"/>
          </a:p>
        </p:txBody>
      </p:sp>
      <p:sp>
        <p:nvSpPr>
          <p:cNvPr id="62" name="Google Shape;62;p14"/>
          <p:cNvSpPr/>
          <p:nvPr/>
        </p:nvSpPr>
        <p:spPr>
          <a:xfrm>
            <a:off x="1143001" y="32951"/>
            <a:ext cx="138600" cy="2769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63" name="Google Shape;63;p14"/>
          <p:cNvPicPr preferRelativeResize="0"/>
          <p:nvPr/>
        </p:nvPicPr>
        <p:blipFill rotWithShape="1">
          <a:blip r:embed="rId3">
            <a:alphaModFix/>
          </a:blip>
          <a:srcRect b="0" l="0" r="0" t="0"/>
          <a:stretch/>
        </p:blipFill>
        <p:spPr>
          <a:xfrm>
            <a:off x="3783851" y="3410943"/>
            <a:ext cx="1383507" cy="664183"/>
          </a:xfrm>
          <a:prstGeom prst="rect">
            <a:avLst/>
          </a:prstGeom>
          <a:noFill/>
          <a:ln>
            <a:noFill/>
          </a:ln>
        </p:spPr>
      </p:pic>
      <p:sp>
        <p:nvSpPr>
          <p:cNvPr id="64" name="Google Shape;64;p14"/>
          <p:cNvSpPr txBox="1"/>
          <p:nvPr/>
        </p:nvSpPr>
        <p:spPr>
          <a:xfrm>
            <a:off x="1600124" y="815531"/>
            <a:ext cx="6056700" cy="869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lang="en" sz="2600">
                <a:solidFill>
                  <a:schemeClr val="accent2"/>
                </a:solidFill>
              </a:rPr>
              <a:t>Student Impact and System Challenges in Reportable Offense Cases</a:t>
            </a:r>
            <a:endParaRPr b="0" i="0" sz="29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Calibri"/>
                <a:ea typeface="Calibri"/>
                <a:cs typeface="Calibri"/>
                <a:sym typeface="Calibri"/>
              </a:rPr>
              <a:t>Y</a:t>
            </a:r>
            <a:r>
              <a:rPr b="1" lang="en">
                <a:latin typeface="Calibri"/>
                <a:ea typeface="Calibri"/>
                <a:cs typeface="Calibri"/>
                <a:sym typeface="Calibri"/>
              </a:rPr>
              <a:t>outh returning from DJS out of home placement</a:t>
            </a:r>
            <a:endParaRPr b="1">
              <a:latin typeface="Calibri"/>
              <a:ea typeface="Calibri"/>
              <a:cs typeface="Calibri"/>
              <a:sym typeface="Calibri"/>
            </a:endParaRPr>
          </a:p>
        </p:txBody>
      </p:sp>
      <p:sp>
        <p:nvSpPr>
          <p:cNvPr id="126" name="Google Shape;126;p23"/>
          <p:cNvSpPr txBox="1"/>
          <p:nvPr>
            <p:ph idx="1" type="body"/>
          </p:nvPr>
        </p:nvSpPr>
        <p:spPr>
          <a:xfrm>
            <a:off x="417750" y="1278275"/>
            <a:ext cx="8277300" cy="36168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Clr>
                <a:schemeClr val="dk1"/>
              </a:buClr>
              <a:buSzPts val="275"/>
              <a:buFont typeface="Arial"/>
              <a:buNone/>
            </a:pPr>
            <a:r>
              <a:rPr lang="en" sz="5528">
                <a:solidFill>
                  <a:schemeClr val="dk1"/>
                </a:solidFill>
              </a:rPr>
              <a:t>The Reportable Offense law is inconsistently applied</a:t>
            </a:r>
            <a:r>
              <a:rPr b="1" lang="en" sz="5528">
                <a:solidFill>
                  <a:schemeClr val="dk1"/>
                </a:solidFill>
              </a:rPr>
              <a:t> </a:t>
            </a:r>
            <a:r>
              <a:rPr lang="en" sz="5528">
                <a:solidFill>
                  <a:schemeClr val="dk1"/>
                </a:solidFill>
              </a:rPr>
              <a:t>for students returning to their communities after completing DJS out-of-home placements.</a:t>
            </a:r>
            <a:endParaRPr sz="5528">
              <a:solidFill>
                <a:schemeClr val="dk1"/>
              </a:solidFill>
            </a:endParaRPr>
          </a:p>
          <a:p>
            <a:pPr indent="0" lvl="0" marL="0" rtl="0" algn="l">
              <a:spcBef>
                <a:spcPts val="1200"/>
              </a:spcBef>
              <a:spcAft>
                <a:spcPts val="0"/>
              </a:spcAft>
              <a:buClr>
                <a:schemeClr val="dk1"/>
              </a:buClr>
              <a:buSzPts val="275"/>
              <a:buFont typeface="Arial"/>
              <a:buNone/>
            </a:pPr>
            <a:r>
              <a:rPr b="1" lang="en" sz="5528">
                <a:solidFill>
                  <a:schemeClr val="dk1"/>
                </a:solidFill>
              </a:rPr>
              <a:t>Automatic exclusion from home schools:</a:t>
            </a:r>
            <a:r>
              <a:rPr lang="en" sz="5528">
                <a:solidFill>
                  <a:schemeClr val="dk1"/>
                </a:solidFill>
              </a:rPr>
              <a:t> Some districts categorically deny </a:t>
            </a:r>
            <a:r>
              <a:rPr lang="en" sz="5528">
                <a:solidFill>
                  <a:schemeClr val="dk1"/>
                </a:solidFill>
              </a:rPr>
              <a:t>re-entry</a:t>
            </a:r>
            <a:r>
              <a:rPr lang="en" sz="5528">
                <a:solidFill>
                  <a:schemeClr val="dk1"/>
                </a:solidFill>
              </a:rPr>
              <a:t> to students’ regular schools, instead requiring placement in virtual or alternative programs, citing the </a:t>
            </a:r>
            <a:r>
              <a:rPr lang="en" sz="5528">
                <a:solidFill>
                  <a:schemeClr val="dk1"/>
                </a:solidFill>
              </a:rPr>
              <a:t>RO law</a:t>
            </a:r>
            <a:r>
              <a:rPr lang="en" sz="5528">
                <a:solidFill>
                  <a:schemeClr val="dk1"/>
                </a:solidFill>
              </a:rPr>
              <a:t>.</a:t>
            </a:r>
            <a:endParaRPr sz="5528">
              <a:solidFill>
                <a:schemeClr val="dk1"/>
              </a:solidFill>
            </a:endParaRPr>
          </a:p>
          <a:p>
            <a:pPr indent="0" lvl="0" marL="0" rtl="0" algn="l">
              <a:spcBef>
                <a:spcPts val="1200"/>
              </a:spcBef>
              <a:spcAft>
                <a:spcPts val="0"/>
              </a:spcAft>
              <a:buNone/>
            </a:pPr>
            <a:r>
              <a:rPr b="1" lang="en" sz="5528">
                <a:solidFill>
                  <a:schemeClr val="dk1"/>
                </a:solidFill>
              </a:rPr>
              <a:t>Lack of individualized determinations:</a:t>
            </a:r>
            <a:r>
              <a:rPr lang="en" sz="5528">
                <a:solidFill>
                  <a:schemeClr val="dk1"/>
                </a:solidFill>
              </a:rPr>
              <a:t> These one-size-fits-all practices are inconsistent with the legal requirement to conduct an </a:t>
            </a:r>
            <a:r>
              <a:rPr lang="en" sz="5528" u="sng">
                <a:solidFill>
                  <a:schemeClr val="dk1"/>
                </a:solidFill>
              </a:rPr>
              <a:t>individualized assessment</a:t>
            </a:r>
            <a:r>
              <a:rPr lang="en" sz="5528">
                <a:solidFill>
                  <a:schemeClr val="dk1"/>
                </a:solidFill>
              </a:rPr>
              <a:t> of whether a student poses an imminent threat. </a:t>
            </a:r>
            <a:endParaRPr sz="5528">
              <a:solidFill>
                <a:schemeClr val="dk1"/>
              </a:solidFill>
            </a:endParaRPr>
          </a:p>
          <a:p>
            <a:pPr indent="0" lvl="0" marL="0" rtl="0" algn="l">
              <a:spcBef>
                <a:spcPts val="1200"/>
              </a:spcBef>
              <a:spcAft>
                <a:spcPts val="0"/>
              </a:spcAft>
              <a:buNone/>
            </a:pPr>
            <a:r>
              <a:rPr b="1" lang="en" sz="5528">
                <a:solidFill>
                  <a:schemeClr val="dk1"/>
                </a:solidFill>
              </a:rPr>
              <a:t>Improper demands for confidential information:</a:t>
            </a:r>
            <a:r>
              <a:rPr lang="en" sz="5528">
                <a:solidFill>
                  <a:schemeClr val="dk1"/>
                </a:solidFill>
              </a:rPr>
              <a:t> Some districts require students to disclose compliance with court-ordered treatment as a condition of reentry—information that is confidential and not accessible to school systems.</a:t>
            </a:r>
            <a:endParaRPr sz="5528">
              <a:solidFill>
                <a:schemeClr val="dk1"/>
              </a:solidFill>
            </a:endParaRPr>
          </a:p>
          <a:p>
            <a:pPr indent="0" lvl="0" marL="0" rtl="0" algn="l">
              <a:spcBef>
                <a:spcPts val="1200"/>
              </a:spcBef>
              <a:spcAft>
                <a:spcPts val="0"/>
              </a:spcAft>
              <a:buClr>
                <a:schemeClr val="dk1"/>
              </a:buClr>
              <a:buSzPts val="275"/>
              <a:buFont typeface="Arial"/>
              <a:buNone/>
            </a:pPr>
            <a:r>
              <a:rPr b="1" lang="en" sz="5528">
                <a:solidFill>
                  <a:schemeClr val="dk1"/>
                </a:solidFill>
              </a:rPr>
              <a:t>Policy preference for home school ignored</a:t>
            </a:r>
            <a:r>
              <a:rPr lang="en" sz="5528">
                <a:solidFill>
                  <a:schemeClr val="dk1"/>
                </a:solidFill>
              </a:rPr>
              <a:t>: </a:t>
            </a:r>
            <a:r>
              <a:rPr lang="en" sz="5528">
                <a:solidFill>
                  <a:schemeClr val="dk1"/>
                </a:solidFill>
              </a:rPr>
              <a:t>DJS/JSEP has entered into an MOU with every school </a:t>
            </a:r>
            <a:r>
              <a:rPr lang="en" sz="5528">
                <a:solidFill>
                  <a:schemeClr val="dk1"/>
                </a:solidFill>
              </a:rPr>
              <a:t>system </a:t>
            </a:r>
            <a:r>
              <a:rPr lang="en" sz="5528">
                <a:solidFill>
                  <a:schemeClr val="dk1"/>
                </a:solidFill>
              </a:rPr>
              <a:t>which</a:t>
            </a:r>
            <a:r>
              <a:rPr lang="en" sz="5528">
                <a:solidFill>
                  <a:schemeClr val="dk1"/>
                </a:solidFill>
              </a:rPr>
              <a:t> affirms that “[d]uring the transition process, the youth's home school shall be given preference for re-enrollment over any alternative school setting, subject to the LEA's policies and rules for ensuring student and staff safety.” This preference is often </a:t>
            </a:r>
            <a:r>
              <a:rPr lang="en" sz="5528">
                <a:solidFill>
                  <a:schemeClr val="dk1"/>
                </a:solidFill>
              </a:rPr>
              <a:t>overridden</a:t>
            </a:r>
            <a:r>
              <a:rPr lang="en" sz="5528">
                <a:solidFill>
                  <a:schemeClr val="dk1"/>
                </a:solidFill>
              </a:rPr>
              <a:t> in some jurisdictions. </a:t>
            </a:r>
            <a:endParaRPr sz="5528">
              <a:solidFill>
                <a:schemeClr val="dk1"/>
              </a:solidFill>
            </a:endParaRPr>
          </a:p>
          <a:p>
            <a:pPr indent="0" lvl="0" marL="0" rtl="0" algn="l">
              <a:spcBef>
                <a:spcPts val="1200"/>
              </a:spcBef>
              <a:spcAft>
                <a:spcPts val="0"/>
              </a:spcAft>
              <a:buClr>
                <a:schemeClr val="dk1"/>
              </a:buClr>
              <a:buSzPts val="275"/>
              <a:buFont typeface="Arial"/>
              <a:buNone/>
            </a:pPr>
            <a:br>
              <a:rPr lang="en" sz="5528">
                <a:solidFill>
                  <a:schemeClr val="dk1"/>
                </a:solidFill>
              </a:rPr>
            </a:br>
            <a:endParaRPr sz="5528">
              <a:solidFill>
                <a:schemeClr val="dk1"/>
              </a:solidFill>
            </a:endParaRPr>
          </a:p>
          <a:p>
            <a:pPr indent="0" lvl="0" marL="0" rtl="0" algn="l">
              <a:spcBef>
                <a:spcPts val="1200"/>
              </a:spcBef>
              <a:spcAft>
                <a:spcPts val="0"/>
              </a:spcAft>
              <a:buClr>
                <a:schemeClr val="dk1"/>
              </a:buClr>
              <a:buSzPts val="275"/>
              <a:buFont typeface="Arial"/>
              <a:buNone/>
            </a:pPr>
            <a:r>
              <a:t/>
            </a:r>
            <a:endParaRPr b="1" sz="5528">
              <a:solidFill>
                <a:schemeClr val="dk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Recommendations</a:t>
            </a:r>
            <a:endParaRPr/>
          </a:p>
        </p:txBody>
      </p:sp>
      <p:sp>
        <p:nvSpPr>
          <p:cNvPr id="132" name="Google Shape;132;p24"/>
          <p:cNvSpPr txBox="1"/>
          <p:nvPr>
            <p:ph idx="1" type="body"/>
          </p:nvPr>
        </p:nvSpPr>
        <p:spPr>
          <a:xfrm>
            <a:off x="311700" y="1044725"/>
            <a:ext cx="8520600" cy="4068600"/>
          </a:xfrm>
          <a:prstGeom prst="rect">
            <a:avLst/>
          </a:prstGeom>
        </p:spPr>
        <p:txBody>
          <a:bodyPr anchorCtr="0" anchor="t" bIns="91425" lIns="91425" spcFirstLastPara="1" rIns="91425" wrap="square" tIns="91425">
            <a:noAutofit/>
          </a:bodyPr>
          <a:lstStyle/>
          <a:p>
            <a:pPr indent="-285750" lvl="0" marL="457200" rtl="0" algn="l">
              <a:spcBef>
                <a:spcPts val="0"/>
              </a:spcBef>
              <a:spcAft>
                <a:spcPts val="0"/>
              </a:spcAft>
              <a:buClr>
                <a:schemeClr val="dk1"/>
              </a:buClr>
              <a:buSzPts val="900"/>
              <a:buChar char="●"/>
            </a:pPr>
            <a:r>
              <a:rPr lang="en" sz="1100">
                <a:solidFill>
                  <a:schemeClr val="dk1"/>
                </a:solidFill>
              </a:rPr>
              <a:t>Evaluate whether the breadth and application of the Reportable Offense law appropriately balances school safety with student outcomes, or whether its implementation is leading to consequences that undermine both student success and overall school climate and community safety, while diverting resources away from educational endeavors. </a:t>
            </a:r>
            <a:endParaRPr sz="1100">
              <a:solidFill>
                <a:schemeClr val="dk1"/>
              </a:solidFill>
            </a:endParaRPr>
          </a:p>
          <a:p>
            <a:pPr indent="-285750" lvl="0" marL="457200" rtl="0" algn="l">
              <a:spcBef>
                <a:spcPts val="1000"/>
              </a:spcBef>
              <a:spcAft>
                <a:spcPts val="0"/>
              </a:spcAft>
              <a:buClr>
                <a:schemeClr val="dk1"/>
              </a:buClr>
              <a:buSzPts val="900"/>
              <a:buChar char="●"/>
            </a:pPr>
            <a:r>
              <a:rPr lang="en" sz="1100">
                <a:solidFill>
                  <a:schemeClr val="dk1"/>
                </a:solidFill>
              </a:rPr>
              <a:t>Recommend t</a:t>
            </a:r>
            <a:r>
              <a:rPr lang="en" sz="1100">
                <a:solidFill>
                  <a:schemeClr val="dk1"/>
                </a:solidFill>
              </a:rPr>
              <a:t>raining for school staff regarding the process from an arrest to charge to disposition, including information regarding DJS’s evidence based risk assessments, as well as explain the purpose and philosophy of the juvenile justice system as described in </a:t>
            </a:r>
            <a:r>
              <a:rPr lang="en" sz="1100">
                <a:solidFill>
                  <a:schemeClr val="dk1"/>
                </a:solidFill>
                <a:highlight>
                  <a:srgbClr val="FFFFFF"/>
                </a:highlight>
              </a:rPr>
              <a:t>MD Code, Courts &amp; Judicial Proceedings, § 3-8A-02. </a:t>
            </a:r>
            <a:endParaRPr sz="1100">
              <a:solidFill>
                <a:schemeClr val="dk1"/>
              </a:solidFill>
              <a:highlight>
                <a:srgbClr val="FFFFFF"/>
              </a:highlight>
            </a:endParaRPr>
          </a:p>
          <a:p>
            <a:pPr indent="-298450" lvl="1" marL="914400" rtl="0" algn="l">
              <a:spcBef>
                <a:spcPts val="1000"/>
              </a:spcBef>
              <a:spcAft>
                <a:spcPts val="0"/>
              </a:spcAft>
              <a:buClr>
                <a:schemeClr val="dk1"/>
              </a:buClr>
              <a:buSzPts val="1100"/>
              <a:buChar char="○"/>
            </a:pPr>
            <a:r>
              <a:rPr lang="en" sz="1100">
                <a:solidFill>
                  <a:schemeClr val="dk1"/>
                </a:solidFill>
                <a:highlight>
                  <a:srgbClr val="FFFFFF"/>
                </a:highlight>
              </a:rPr>
              <a:t>The Courts and DJS have more detailed information about the charge and the court will issue restrictions related school if there are safety concerns. </a:t>
            </a:r>
            <a:endParaRPr sz="1100">
              <a:solidFill>
                <a:schemeClr val="dk1"/>
              </a:solidFill>
              <a:highlight>
                <a:srgbClr val="FFFFFF"/>
              </a:highlight>
            </a:endParaRPr>
          </a:p>
          <a:p>
            <a:pPr indent="-285750" lvl="0" marL="457200" rtl="0" algn="l">
              <a:spcBef>
                <a:spcPts val="1000"/>
              </a:spcBef>
              <a:spcAft>
                <a:spcPts val="0"/>
              </a:spcAft>
              <a:buClr>
                <a:schemeClr val="dk1"/>
              </a:buClr>
              <a:buSzPts val="900"/>
              <a:buChar char="●"/>
            </a:pPr>
            <a:r>
              <a:rPr lang="en" sz="1100">
                <a:solidFill>
                  <a:schemeClr val="dk1"/>
                </a:solidFill>
                <a:highlight>
                  <a:srgbClr val="FFFFFF"/>
                </a:highlight>
              </a:rPr>
              <a:t>Emphasize a greater focus on safety plans in order to keep students in school and progressing toward graduation. </a:t>
            </a:r>
            <a:endParaRPr sz="1100">
              <a:solidFill>
                <a:schemeClr val="dk1"/>
              </a:solidFill>
              <a:highlight>
                <a:srgbClr val="FFFFFF"/>
              </a:highlight>
            </a:endParaRPr>
          </a:p>
          <a:p>
            <a:pPr indent="-285750" lvl="0" marL="457200" rtl="0" algn="l">
              <a:spcBef>
                <a:spcPts val="1000"/>
              </a:spcBef>
              <a:spcAft>
                <a:spcPts val="0"/>
              </a:spcAft>
              <a:buClr>
                <a:schemeClr val="dk1"/>
              </a:buClr>
              <a:buSzPts val="900"/>
              <a:buChar char="●"/>
            </a:pPr>
            <a:r>
              <a:rPr lang="en" sz="1100">
                <a:solidFill>
                  <a:schemeClr val="dk1"/>
                </a:solidFill>
              </a:rPr>
              <a:t>Create a presumption that the student who is in the community be permitted to return to their regular school program unless there are any limitations placed by the court.</a:t>
            </a:r>
            <a:endParaRPr sz="1100">
              <a:solidFill>
                <a:schemeClr val="dk1"/>
              </a:solidFill>
            </a:endParaRPr>
          </a:p>
          <a:p>
            <a:pPr indent="-285750" lvl="0" marL="457200" rtl="0" algn="l">
              <a:spcBef>
                <a:spcPts val="1000"/>
              </a:spcBef>
              <a:spcAft>
                <a:spcPts val="0"/>
              </a:spcAft>
              <a:buClr>
                <a:schemeClr val="dk1"/>
              </a:buClr>
              <a:buSzPts val="900"/>
              <a:buChar char="●"/>
            </a:pPr>
            <a:r>
              <a:rPr lang="en" sz="1100">
                <a:solidFill>
                  <a:schemeClr val="dk1"/>
                </a:solidFill>
              </a:rPr>
              <a:t>Require t</a:t>
            </a:r>
            <a:r>
              <a:rPr lang="en" sz="1100">
                <a:solidFill>
                  <a:schemeClr val="dk1"/>
                </a:solidFill>
              </a:rPr>
              <a:t>raining</a:t>
            </a:r>
            <a:r>
              <a:rPr lang="en" sz="1100">
                <a:solidFill>
                  <a:schemeClr val="dk1"/>
                </a:solidFill>
              </a:rPr>
              <a:t> to </a:t>
            </a:r>
            <a:r>
              <a:rPr lang="en" sz="1100">
                <a:solidFill>
                  <a:schemeClr val="dk1"/>
                </a:solidFill>
              </a:rPr>
              <a:t>school</a:t>
            </a:r>
            <a:r>
              <a:rPr lang="en" sz="1100">
                <a:solidFill>
                  <a:schemeClr val="dk1"/>
                </a:solidFill>
              </a:rPr>
              <a:t> staff regarding the confidentiality laws governing juvenile court and </a:t>
            </a:r>
            <a:r>
              <a:rPr lang="en" sz="1100">
                <a:solidFill>
                  <a:schemeClr val="dk1"/>
                </a:solidFill>
              </a:rPr>
              <a:t>information</a:t>
            </a:r>
            <a:r>
              <a:rPr lang="en" sz="1100">
                <a:solidFill>
                  <a:schemeClr val="dk1"/>
                </a:solidFill>
              </a:rPr>
              <a:t> </a:t>
            </a:r>
            <a:r>
              <a:rPr lang="en" sz="1100">
                <a:solidFill>
                  <a:schemeClr val="dk1"/>
                </a:solidFill>
              </a:rPr>
              <a:t>related</a:t>
            </a:r>
            <a:r>
              <a:rPr lang="en" sz="1100">
                <a:solidFill>
                  <a:schemeClr val="dk1"/>
                </a:solidFill>
              </a:rPr>
              <a:t> to a youth’s involvement with the DJS. </a:t>
            </a:r>
            <a:endParaRPr sz="1100">
              <a:solidFill>
                <a:schemeClr val="dk1"/>
              </a:solidFill>
            </a:endParaRPr>
          </a:p>
          <a:p>
            <a:pPr indent="-285750" lvl="0" marL="457200" rtl="0" algn="l">
              <a:spcBef>
                <a:spcPts val="1000"/>
              </a:spcBef>
              <a:spcAft>
                <a:spcPts val="0"/>
              </a:spcAft>
              <a:buClr>
                <a:schemeClr val="dk1"/>
              </a:buClr>
              <a:buSzPts val="900"/>
              <a:buChar char="●"/>
            </a:pPr>
            <a:r>
              <a:rPr lang="en" sz="1100">
                <a:solidFill>
                  <a:schemeClr val="dk1"/>
                </a:solidFill>
              </a:rPr>
              <a:t>Encourage MSDE to provide substantive </a:t>
            </a:r>
            <a:r>
              <a:rPr lang="en" sz="1100">
                <a:solidFill>
                  <a:schemeClr val="dk1"/>
                </a:solidFill>
              </a:rPr>
              <a:t>training</a:t>
            </a:r>
            <a:r>
              <a:rPr lang="en" sz="1100">
                <a:solidFill>
                  <a:schemeClr val="dk1"/>
                </a:solidFill>
              </a:rPr>
              <a:t> on the “imminent threat of serious harm” standard related to removals.</a:t>
            </a:r>
            <a:endParaRPr sz="1100">
              <a:solidFill>
                <a:schemeClr val="dk1"/>
              </a:solidFill>
            </a:endParaRPr>
          </a:p>
          <a:p>
            <a:pPr indent="-285750" lvl="0" marL="457200" rtl="0" algn="l">
              <a:spcBef>
                <a:spcPts val="1000"/>
              </a:spcBef>
              <a:spcAft>
                <a:spcPts val="1000"/>
              </a:spcAft>
              <a:buClr>
                <a:schemeClr val="dk1"/>
              </a:buClr>
              <a:buSzPts val="900"/>
              <a:buChar char="●"/>
            </a:pPr>
            <a:r>
              <a:rPr lang="en" sz="1100">
                <a:solidFill>
                  <a:schemeClr val="dk1"/>
                </a:solidFill>
              </a:rPr>
              <a:t>Curtail the use of involuntary placements in virtual programs/instruction as they put students at greater risk for school failure, dropping out, and re-arrest.  </a:t>
            </a:r>
            <a:endParaRPr sz="11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Calibri"/>
                <a:ea typeface="Calibri"/>
                <a:cs typeface="Calibri"/>
                <a:sym typeface="Calibri"/>
              </a:rPr>
              <a:t>Guiding Principles</a:t>
            </a:r>
            <a:endParaRPr b="1">
              <a:latin typeface="Calibri"/>
              <a:ea typeface="Calibri"/>
              <a:cs typeface="Calibri"/>
              <a:sym typeface="Calibri"/>
            </a:endParaRPr>
          </a:p>
        </p:txBody>
      </p:sp>
      <p:sp>
        <p:nvSpPr>
          <p:cNvPr id="70" name="Google Shape;70;p15"/>
          <p:cNvSpPr txBox="1"/>
          <p:nvPr>
            <p:ph idx="1" type="body"/>
          </p:nvPr>
        </p:nvSpPr>
        <p:spPr>
          <a:xfrm>
            <a:off x="192900" y="1017725"/>
            <a:ext cx="6675300" cy="4059900"/>
          </a:xfrm>
          <a:prstGeom prst="rect">
            <a:avLst/>
          </a:prstGeom>
        </p:spPr>
        <p:txBody>
          <a:bodyPr anchorCtr="0" anchor="t" bIns="91425" lIns="91425" spcFirstLastPara="1" rIns="91425" wrap="square" tIns="91425">
            <a:noAutofit/>
          </a:bodyPr>
          <a:lstStyle/>
          <a:p>
            <a:pPr indent="0" lvl="0" marL="457200" rtl="0" algn="l">
              <a:lnSpc>
                <a:spcPct val="90000"/>
              </a:lnSpc>
              <a:spcBef>
                <a:spcPts val="0"/>
              </a:spcBef>
              <a:spcAft>
                <a:spcPts val="0"/>
              </a:spcAft>
              <a:buClr>
                <a:schemeClr val="dk1"/>
              </a:buClr>
              <a:buSzPts val="1100"/>
              <a:buFont typeface="Arial"/>
              <a:buNone/>
            </a:pPr>
            <a:r>
              <a:rPr b="1" lang="en" sz="1450">
                <a:solidFill>
                  <a:schemeClr val="dk1"/>
                </a:solidFill>
              </a:rPr>
              <a:t>Schools Should Prioritize Connection and Services, not Exclusion. </a:t>
            </a:r>
            <a:endParaRPr b="1" sz="1450">
              <a:solidFill>
                <a:schemeClr val="dk1"/>
              </a:solidFill>
            </a:endParaRPr>
          </a:p>
          <a:p>
            <a:pPr indent="0" lvl="0" marL="914400" rtl="0" algn="l">
              <a:lnSpc>
                <a:spcPct val="90000"/>
              </a:lnSpc>
              <a:spcBef>
                <a:spcPts val="0"/>
              </a:spcBef>
              <a:spcAft>
                <a:spcPts val="0"/>
              </a:spcAft>
              <a:buNone/>
            </a:pPr>
            <a:r>
              <a:rPr lang="en" sz="1450">
                <a:solidFill>
                  <a:schemeClr val="dk1"/>
                </a:solidFill>
              </a:rPr>
              <a:t>Prolonged exclusion disrupts education and impacts the school-to-prison pipeline.</a:t>
            </a:r>
            <a:endParaRPr sz="1450">
              <a:solidFill>
                <a:schemeClr val="dk1"/>
              </a:solidFill>
            </a:endParaRPr>
          </a:p>
          <a:p>
            <a:pPr indent="0" lvl="0" marL="914400" rtl="0" algn="l">
              <a:lnSpc>
                <a:spcPct val="90000"/>
              </a:lnSpc>
              <a:spcBef>
                <a:spcPts val="0"/>
              </a:spcBef>
              <a:spcAft>
                <a:spcPts val="0"/>
              </a:spcAft>
              <a:buClr>
                <a:schemeClr val="dk1"/>
              </a:buClr>
              <a:buSzPts val="1100"/>
              <a:buFont typeface="Arial"/>
              <a:buNone/>
            </a:pPr>
            <a:r>
              <a:t/>
            </a:r>
            <a:endParaRPr sz="1450">
              <a:solidFill>
                <a:schemeClr val="dk1"/>
              </a:solidFill>
            </a:endParaRPr>
          </a:p>
          <a:p>
            <a:pPr indent="457200" lvl="0" marL="0" rtl="0" algn="l">
              <a:lnSpc>
                <a:spcPct val="90000"/>
              </a:lnSpc>
              <a:spcBef>
                <a:spcPts val="0"/>
              </a:spcBef>
              <a:spcAft>
                <a:spcPts val="0"/>
              </a:spcAft>
              <a:buNone/>
            </a:pPr>
            <a:r>
              <a:rPr b="1" lang="en" sz="1450">
                <a:solidFill>
                  <a:schemeClr val="dk1"/>
                </a:solidFill>
              </a:rPr>
              <a:t>Education is a Right and School Removal Should be Rare </a:t>
            </a:r>
            <a:endParaRPr b="1" sz="1450">
              <a:solidFill>
                <a:schemeClr val="dk1"/>
              </a:solidFill>
            </a:endParaRPr>
          </a:p>
          <a:p>
            <a:pPr indent="0" lvl="0" marL="914400" rtl="0" algn="l">
              <a:lnSpc>
                <a:spcPct val="90000"/>
              </a:lnSpc>
              <a:spcBef>
                <a:spcPts val="0"/>
              </a:spcBef>
              <a:spcAft>
                <a:spcPts val="0"/>
              </a:spcAft>
              <a:buNone/>
            </a:pPr>
            <a:r>
              <a:rPr lang="en" sz="1450">
                <a:solidFill>
                  <a:schemeClr val="dk1"/>
                </a:solidFill>
              </a:rPr>
              <a:t>Only students who pose an actual imminent threat that cannot be mitigated should be removed from their regular school. </a:t>
            </a:r>
            <a:endParaRPr sz="1450">
              <a:solidFill>
                <a:schemeClr val="dk1"/>
              </a:solidFill>
            </a:endParaRPr>
          </a:p>
          <a:p>
            <a:pPr indent="0" lvl="0" marL="914400" rtl="0" algn="l">
              <a:lnSpc>
                <a:spcPct val="90000"/>
              </a:lnSpc>
              <a:spcBef>
                <a:spcPts val="0"/>
              </a:spcBef>
              <a:spcAft>
                <a:spcPts val="0"/>
              </a:spcAft>
              <a:buNone/>
            </a:pPr>
            <a:r>
              <a:t/>
            </a:r>
            <a:endParaRPr sz="1450">
              <a:solidFill>
                <a:schemeClr val="dk1"/>
              </a:solidFill>
            </a:endParaRPr>
          </a:p>
          <a:p>
            <a:pPr indent="0" lvl="0" marL="457200" rtl="0" algn="l">
              <a:lnSpc>
                <a:spcPct val="90000"/>
              </a:lnSpc>
              <a:spcBef>
                <a:spcPts val="0"/>
              </a:spcBef>
              <a:spcAft>
                <a:spcPts val="0"/>
              </a:spcAft>
              <a:buNone/>
            </a:pPr>
            <a:r>
              <a:rPr b="1" lang="en" sz="1450">
                <a:solidFill>
                  <a:schemeClr val="dk1"/>
                </a:solidFill>
              </a:rPr>
              <a:t>Education is a Critical Stabilizing Force and Protective Factor </a:t>
            </a:r>
            <a:endParaRPr sz="1450">
              <a:solidFill>
                <a:schemeClr val="dk1"/>
              </a:solidFill>
            </a:endParaRPr>
          </a:p>
          <a:p>
            <a:pPr indent="0" lvl="0" marL="914400" rtl="0" algn="l">
              <a:lnSpc>
                <a:spcPct val="90000"/>
              </a:lnSpc>
              <a:spcBef>
                <a:spcPts val="0"/>
              </a:spcBef>
              <a:spcAft>
                <a:spcPts val="0"/>
              </a:spcAft>
              <a:buNone/>
            </a:pPr>
            <a:r>
              <a:rPr lang="en" sz="1450">
                <a:solidFill>
                  <a:schemeClr val="dk1"/>
                </a:solidFill>
              </a:rPr>
              <a:t>Education is part of rehabilitation and connection to schools helps young people. Courts routinely order school attendance. </a:t>
            </a:r>
            <a:endParaRPr sz="1450">
              <a:solidFill>
                <a:schemeClr val="dk1"/>
              </a:solidFill>
            </a:endParaRPr>
          </a:p>
          <a:p>
            <a:pPr indent="0" lvl="0" marL="457200" rtl="0" algn="l">
              <a:lnSpc>
                <a:spcPct val="90000"/>
              </a:lnSpc>
              <a:spcBef>
                <a:spcPts val="1000"/>
              </a:spcBef>
              <a:spcAft>
                <a:spcPts val="0"/>
              </a:spcAft>
              <a:buNone/>
            </a:pPr>
            <a:r>
              <a:rPr b="1" lang="en" sz="1450">
                <a:solidFill>
                  <a:schemeClr val="dk1"/>
                </a:solidFill>
              </a:rPr>
              <a:t>School Safety Measures Must be Individualized </a:t>
            </a:r>
            <a:endParaRPr b="1" sz="1450">
              <a:solidFill>
                <a:schemeClr val="dk1"/>
              </a:solidFill>
            </a:endParaRPr>
          </a:p>
          <a:p>
            <a:pPr indent="0" lvl="0" marL="914400" rtl="0" algn="l">
              <a:lnSpc>
                <a:spcPct val="90000"/>
              </a:lnSpc>
              <a:spcBef>
                <a:spcPts val="0"/>
              </a:spcBef>
              <a:spcAft>
                <a:spcPts val="0"/>
              </a:spcAft>
              <a:buNone/>
            </a:pPr>
            <a:r>
              <a:rPr lang="en" sz="1450">
                <a:solidFill>
                  <a:schemeClr val="dk1"/>
                </a:solidFill>
              </a:rPr>
              <a:t>Policies must prioritize reducing disproportionality and limiting opportunities for discretionary decision making.</a:t>
            </a:r>
            <a:endParaRPr sz="1450">
              <a:solidFill>
                <a:schemeClr val="dk1"/>
              </a:solidFill>
            </a:endParaRPr>
          </a:p>
          <a:p>
            <a:pPr indent="457200" lvl="0" marL="0" rtl="0" algn="l">
              <a:lnSpc>
                <a:spcPct val="90000"/>
              </a:lnSpc>
              <a:spcBef>
                <a:spcPts val="1000"/>
              </a:spcBef>
              <a:spcAft>
                <a:spcPts val="0"/>
              </a:spcAft>
              <a:buNone/>
            </a:pPr>
            <a:r>
              <a:rPr b="1" lang="en" sz="1450">
                <a:solidFill>
                  <a:schemeClr val="dk1"/>
                </a:solidFill>
              </a:rPr>
              <a:t>Students Constitutional Rights Must be Protected</a:t>
            </a:r>
            <a:endParaRPr b="1" sz="1450">
              <a:solidFill>
                <a:schemeClr val="dk1"/>
              </a:solidFill>
            </a:endParaRPr>
          </a:p>
          <a:p>
            <a:pPr indent="0" lvl="0" marL="914400" rtl="0" algn="l">
              <a:lnSpc>
                <a:spcPct val="90000"/>
              </a:lnSpc>
              <a:spcBef>
                <a:spcPts val="0"/>
              </a:spcBef>
              <a:spcAft>
                <a:spcPts val="0"/>
              </a:spcAft>
              <a:buNone/>
            </a:pPr>
            <a:r>
              <a:rPr lang="en" sz="1450">
                <a:solidFill>
                  <a:schemeClr val="dk1"/>
                </a:solidFill>
              </a:rPr>
              <a:t>The presumption of innocence, a child’s 5th Amendment rights, &amp; confidentiality protections are essential.</a:t>
            </a:r>
            <a:endParaRPr sz="1450">
              <a:solidFill>
                <a:schemeClr val="dk1"/>
              </a:solidFill>
            </a:endParaRPr>
          </a:p>
          <a:p>
            <a:pPr indent="0" lvl="0" marL="914400" rtl="0" algn="l">
              <a:lnSpc>
                <a:spcPct val="90000"/>
              </a:lnSpc>
              <a:spcBef>
                <a:spcPts val="1000"/>
              </a:spcBef>
              <a:spcAft>
                <a:spcPts val="0"/>
              </a:spcAft>
              <a:buNone/>
            </a:pPr>
            <a:r>
              <a:t/>
            </a:r>
            <a:endParaRPr sz="1450">
              <a:solidFill>
                <a:schemeClr val="dk1"/>
              </a:solidFill>
            </a:endParaRPr>
          </a:p>
        </p:txBody>
      </p:sp>
      <p:sp>
        <p:nvSpPr>
          <p:cNvPr id="71" name="Google Shape;71;p15"/>
          <p:cNvSpPr txBox="1"/>
          <p:nvPr/>
        </p:nvSpPr>
        <p:spPr>
          <a:xfrm>
            <a:off x="6868200" y="1729725"/>
            <a:ext cx="2084700" cy="293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CC0000"/>
                </a:solidFill>
                <a:latin typeface="Calibri"/>
                <a:ea typeface="Calibri"/>
                <a:cs typeface="Calibri"/>
                <a:sym typeface="Calibri"/>
              </a:rPr>
              <a:t>“</a:t>
            </a:r>
            <a:r>
              <a:rPr i="1" lang="en">
                <a:solidFill>
                  <a:srgbClr val="CC0000"/>
                </a:solidFill>
                <a:latin typeface="Calibri"/>
                <a:ea typeface="Calibri"/>
                <a:cs typeface="Calibri"/>
                <a:sym typeface="Calibri"/>
              </a:rPr>
              <a:t>A Student who is not a continuing, pending threat to his fellow students or staff belongs back in his or her school because it is likely the best environment for the student</a:t>
            </a:r>
            <a:r>
              <a:rPr lang="en">
                <a:solidFill>
                  <a:srgbClr val="CC0000"/>
                </a:solidFill>
                <a:latin typeface="Calibri"/>
                <a:ea typeface="Calibri"/>
                <a:cs typeface="Calibri"/>
                <a:sym typeface="Calibri"/>
              </a:rPr>
              <a:t>.” -MSBE Op. No. 18-21, at 8 (2018)</a:t>
            </a:r>
            <a:endParaRPr sz="1800">
              <a:solidFill>
                <a:srgbClr val="CC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2624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Background</a:t>
            </a:r>
            <a:endParaRPr b="1">
              <a:latin typeface="Calibri"/>
              <a:ea typeface="Calibri"/>
              <a:cs typeface="Calibri"/>
              <a:sym typeface="Calibri"/>
            </a:endParaRPr>
          </a:p>
        </p:txBody>
      </p:sp>
      <p:sp>
        <p:nvSpPr>
          <p:cNvPr id="77" name="Google Shape;77;p16"/>
          <p:cNvSpPr txBox="1"/>
          <p:nvPr>
            <p:ph idx="1" type="body"/>
          </p:nvPr>
        </p:nvSpPr>
        <p:spPr>
          <a:xfrm>
            <a:off x="311700" y="755800"/>
            <a:ext cx="8520600" cy="4295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350">
                <a:solidFill>
                  <a:schemeClr val="dk1"/>
                </a:solidFill>
              </a:rPr>
              <a:t>Maryland reformed school discipline to reduce exclusion. </a:t>
            </a:r>
            <a:r>
              <a:rPr lang="en" sz="1350">
                <a:solidFill>
                  <a:schemeClr val="dk1"/>
                </a:solidFill>
              </a:rPr>
              <a:t> </a:t>
            </a:r>
            <a:r>
              <a:rPr lang="en" sz="1350">
                <a:solidFill>
                  <a:schemeClr val="dk1"/>
                </a:solidFill>
              </a:rPr>
              <a:t>In 2014, MSDE enacted comprehensive reforms to the student discipline process following five years of study which demonstrated that an exclusionary approach to discipline – one that relies significantly on school removal – harms excluded students, deepens racial and disability-based segregation, and fails to improve student behavior or school climate. </a:t>
            </a:r>
            <a:endParaRPr sz="1350">
              <a:solidFill>
                <a:schemeClr val="dk1"/>
              </a:solidFill>
            </a:endParaRPr>
          </a:p>
          <a:p>
            <a:pPr indent="0" lvl="0" marL="0" rtl="0" algn="l">
              <a:lnSpc>
                <a:spcPct val="100000"/>
              </a:lnSpc>
              <a:spcBef>
                <a:spcPts val="0"/>
              </a:spcBef>
              <a:spcAft>
                <a:spcPts val="0"/>
              </a:spcAft>
              <a:buNone/>
            </a:pPr>
            <a:r>
              <a:t/>
            </a:r>
            <a:endParaRPr sz="1350">
              <a:solidFill>
                <a:schemeClr val="dk1"/>
              </a:solidFill>
            </a:endParaRPr>
          </a:p>
          <a:p>
            <a:pPr indent="0" lvl="0" marL="0" rtl="0" algn="l">
              <a:lnSpc>
                <a:spcPct val="100000"/>
              </a:lnSpc>
              <a:spcBef>
                <a:spcPts val="0"/>
              </a:spcBef>
              <a:spcAft>
                <a:spcPts val="0"/>
              </a:spcAft>
              <a:buNone/>
            </a:pPr>
            <a:r>
              <a:rPr b="1" lang="en" sz="1350">
                <a:solidFill>
                  <a:schemeClr val="dk1"/>
                </a:solidFill>
              </a:rPr>
              <a:t>The reportable offense statute has expanded</a:t>
            </a:r>
            <a:r>
              <a:rPr b="1" lang="en" sz="1350">
                <a:solidFill>
                  <a:schemeClr val="dk1"/>
                </a:solidFill>
              </a:rPr>
              <a:t> and increased exclusion.</a:t>
            </a:r>
            <a:r>
              <a:rPr lang="en" sz="1350">
                <a:solidFill>
                  <a:schemeClr val="dk1"/>
                </a:solidFill>
              </a:rPr>
              <a:t>  First introduced in 1995, reportable offenses were only a small and focused number of offenses. Over time, the law has been repeatedly expanded, now including over 60 offenses ranging from crimes of violence to non-violent low-level offenses. </a:t>
            </a:r>
            <a:endParaRPr sz="1350">
              <a:solidFill>
                <a:schemeClr val="dk1"/>
              </a:solidFill>
            </a:endParaRPr>
          </a:p>
          <a:p>
            <a:pPr indent="0" lvl="0" marL="0" rtl="0" algn="l">
              <a:lnSpc>
                <a:spcPct val="100000"/>
              </a:lnSpc>
              <a:spcBef>
                <a:spcPts val="0"/>
              </a:spcBef>
              <a:spcAft>
                <a:spcPts val="0"/>
              </a:spcAft>
              <a:buNone/>
            </a:pPr>
            <a:r>
              <a:t/>
            </a:r>
            <a:endParaRPr sz="1350">
              <a:solidFill>
                <a:schemeClr val="dk1"/>
              </a:solidFill>
            </a:endParaRPr>
          </a:p>
          <a:p>
            <a:pPr indent="0" lvl="0" marL="0" rtl="0" algn="l">
              <a:lnSpc>
                <a:spcPct val="100000"/>
              </a:lnSpc>
              <a:spcBef>
                <a:spcPts val="0"/>
              </a:spcBef>
              <a:spcAft>
                <a:spcPts val="0"/>
              </a:spcAft>
              <a:buNone/>
            </a:pPr>
            <a:r>
              <a:rPr b="1" lang="en" sz="1350">
                <a:solidFill>
                  <a:schemeClr val="dk1"/>
                </a:solidFill>
              </a:rPr>
              <a:t>The reportable offense statute was amended in 2022</a:t>
            </a:r>
            <a:r>
              <a:rPr lang="en" sz="1350">
                <a:solidFill>
                  <a:schemeClr val="dk1"/>
                </a:solidFill>
              </a:rPr>
              <a:t> to add due process protections and incorporated the school discipline regulations as a process to ensure that students were not being removed unnecessarily from their regular school program. </a:t>
            </a:r>
            <a:endParaRPr sz="1350">
              <a:solidFill>
                <a:schemeClr val="dk1"/>
              </a:solidFill>
            </a:endParaRPr>
          </a:p>
          <a:p>
            <a:pPr indent="0" lvl="0" marL="0" rtl="0" algn="l">
              <a:lnSpc>
                <a:spcPct val="100000"/>
              </a:lnSpc>
              <a:spcBef>
                <a:spcPts val="0"/>
              </a:spcBef>
              <a:spcAft>
                <a:spcPts val="0"/>
              </a:spcAft>
              <a:buNone/>
            </a:pPr>
            <a:r>
              <a:t/>
            </a:r>
            <a:endParaRPr sz="1350">
              <a:solidFill>
                <a:schemeClr val="dk1"/>
              </a:solidFill>
            </a:endParaRPr>
          </a:p>
          <a:p>
            <a:pPr indent="0" lvl="0" marL="0" rtl="0" algn="l">
              <a:lnSpc>
                <a:spcPct val="100000"/>
              </a:lnSpc>
              <a:spcBef>
                <a:spcPts val="0"/>
              </a:spcBef>
              <a:spcAft>
                <a:spcPts val="0"/>
              </a:spcAft>
              <a:buNone/>
            </a:pPr>
            <a:r>
              <a:rPr b="1" lang="en" sz="1350">
                <a:solidFill>
                  <a:schemeClr val="dk1"/>
                </a:solidFill>
              </a:rPr>
              <a:t>Despite the due process protections added in 2022, discretion in the process continues to create opportunity for bias.</a:t>
            </a:r>
            <a:r>
              <a:rPr b="1" lang="en" sz="1350">
                <a:solidFill>
                  <a:schemeClr val="dk1"/>
                </a:solidFill>
              </a:rPr>
              <a:t> </a:t>
            </a:r>
            <a:r>
              <a:rPr lang="en" sz="1350">
                <a:solidFill>
                  <a:schemeClr val="dk1"/>
                </a:solidFill>
              </a:rPr>
              <a:t> </a:t>
            </a:r>
            <a:r>
              <a:rPr lang="en" sz="1350">
                <a:solidFill>
                  <a:srgbClr val="FF0000"/>
                </a:solidFill>
              </a:rPr>
              <a:t>During the 2024-25 school year, Black students represented 64% of the reportable offense cases but only represented 37% of the statewide student population, while students with disabilities represented 32% of students arrested for reportable offenses, but are only 14% of the statewide student population.</a:t>
            </a:r>
            <a:endParaRPr sz="1350">
              <a:solidFill>
                <a:srgbClr val="FF0000"/>
              </a:solidFill>
            </a:endParaRPr>
          </a:p>
          <a:p>
            <a:pPr indent="0" lvl="0" marL="457200" rtl="0" algn="l">
              <a:lnSpc>
                <a:spcPct val="100000"/>
              </a:lnSpc>
              <a:spcBef>
                <a:spcPts val="0"/>
              </a:spcBef>
              <a:spcAft>
                <a:spcPts val="0"/>
              </a:spcAft>
              <a:buNone/>
            </a:pPr>
            <a:r>
              <a:t/>
            </a:r>
            <a:endParaRPr sz="14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822960" y="214952"/>
            <a:ext cx="7543800" cy="1088100"/>
          </a:xfrm>
          <a:prstGeom prst="rect">
            <a:avLst/>
          </a:prstGeom>
          <a:noFill/>
          <a:ln>
            <a:noFill/>
          </a:ln>
        </p:spPr>
        <p:txBody>
          <a:bodyPr anchorCtr="0" anchor="b" bIns="34275" lIns="68575" spcFirstLastPara="1" rIns="68575" wrap="square" tIns="34275">
            <a:normAutofit/>
          </a:bodyPr>
          <a:lstStyle/>
          <a:p>
            <a:pPr indent="0" lvl="0" marL="0" rtl="0" algn="l">
              <a:lnSpc>
                <a:spcPct val="85000"/>
              </a:lnSpc>
              <a:spcBef>
                <a:spcPts val="0"/>
              </a:spcBef>
              <a:spcAft>
                <a:spcPts val="0"/>
              </a:spcAft>
              <a:buClr>
                <a:srgbClr val="3F3F3F"/>
              </a:buClr>
              <a:buSzPts val="3600"/>
              <a:buFont typeface="Calibri"/>
              <a:buNone/>
            </a:pPr>
            <a:r>
              <a:rPr b="1" lang="en" sz="2500">
                <a:solidFill>
                  <a:schemeClr val="accent2"/>
                </a:solidFill>
                <a:latin typeface="Calibri"/>
                <a:ea typeface="Calibri"/>
                <a:cs typeface="Calibri"/>
                <a:sym typeface="Calibri"/>
              </a:rPr>
              <a:t>What the law requires: </a:t>
            </a:r>
            <a:endParaRPr b="1" sz="2500">
              <a:solidFill>
                <a:schemeClr val="accent2"/>
              </a:solidFill>
              <a:latin typeface="Calibri"/>
              <a:ea typeface="Calibri"/>
              <a:cs typeface="Calibri"/>
              <a:sym typeface="Calibri"/>
            </a:endParaRPr>
          </a:p>
          <a:p>
            <a:pPr indent="0" lvl="0" marL="0" rtl="0" algn="l">
              <a:lnSpc>
                <a:spcPct val="85000"/>
              </a:lnSpc>
              <a:spcBef>
                <a:spcPts val="0"/>
              </a:spcBef>
              <a:spcAft>
                <a:spcPts val="0"/>
              </a:spcAft>
              <a:buClr>
                <a:srgbClr val="3F3F3F"/>
              </a:buClr>
              <a:buSzPts val="3600"/>
              <a:buFont typeface="Calibri"/>
              <a:buNone/>
            </a:pPr>
            <a:r>
              <a:t/>
            </a:r>
            <a:endParaRPr b="1" sz="2500">
              <a:solidFill>
                <a:schemeClr val="accent2"/>
              </a:solidFill>
              <a:latin typeface="Calibri"/>
              <a:ea typeface="Calibri"/>
              <a:cs typeface="Calibri"/>
              <a:sym typeface="Calibri"/>
            </a:endParaRPr>
          </a:p>
          <a:p>
            <a:pPr indent="0" lvl="0" marL="0" rtl="0" algn="l">
              <a:lnSpc>
                <a:spcPct val="85000"/>
              </a:lnSpc>
              <a:spcBef>
                <a:spcPts val="0"/>
              </a:spcBef>
              <a:spcAft>
                <a:spcPts val="0"/>
              </a:spcAft>
              <a:buClr>
                <a:srgbClr val="3F3F3F"/>
              </a:buClr>
              <a:buSzPts val="3600"/>
              <a:buFont typeface="Calibri"/>
              <a:buNone/>
            </a:pPr>
            <a:r>
              <a:rPr b="1" lang="en" sz="2500">
                <a:solidFill>
                  <a:schemeClr val="accent2"/>
                </a:solidFill>
                <a:latin typeface="Calibri"/>
                <a:ea typeface="Calibri"/>
                <a:cs typeface="Calibri"/>
                <a:sym typeface="Calibri"/>
              </a:rPr>
              <a:t>Step 1: School Team Conference </a:t>
            </a:r>
            <a:endParaRPr b="1" sz="2500">
              <a:solidFill>
                <a:schemeClr val="accent2"/>
              </a:solidFill>
              <a:latin typeface="Calibri"/>
              <a:ea typeface="Calibri"/>
              <a:cs typeface="Calibri"/>
              <a:sym typeface="Calibri"/>
            </a:endParaRPr>
          </a:p>
        </p:txBody>
      </p:sp>
      <p:sp>
        <p:nvSpPr>
          <p:cNvPr id="83" name="Google Shape;83;p17"/>
          <p:cNvSpPr/>
          <p:nvPr/>
        </p:nvSpPr>
        <p:spPr>
          <a:xfrm>
            <a:off x="1214175" y="1586363"/>
            <a:ext cx="3258300" cy="2251500"/>
          </a:xfrm>
          <a:prstGeom prst="rect">
            <a:avLst/>
          </a:prstGeom>
          <a:solidFill>
            <a:srgbClr val="C9DAF8"/>
          </a:solidFill>
          <a:ln cap="flat" cmpd="sng" w="7150">
            <a:solidFill>
              <a:schemeClr val="dk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en" sz="1400">
                <a:solidFill>
                  <a:schemeClr val="dk1"/>
                </a:solidFill>
                <a:latin typeface="Calibri"/>
                <a:ea typeface="Calibri"/>
                <a:cs typeface="Calibri"/>
                <a:sym typeface="Calibri"/>
              </a:rPr>
              <a:t>The first conference should be with the school team to determine a safety plan. </a:t>
            </a:r>
            <a:endParaRPr sz="1400">
              <a:solidFill>
                <a:schemeClr val="dk1"/>
              </a:solidFill>
              <a:latin typeface="Calibri"/>
              <a:ea typeface="Calibri"/>
              <a:cs typeface="Calibri"/>
              <a:sym typeface="Calibri"/>
            </a:endParaRPr>
          </a:p>
          <a:p>
            <a:pPr indent="0" lvl="0" marL="0" rtl="0" algn="ctr">
              <a:spcBef>
                <a:spcPts val="0"/>
              </a:spcBef>
              <a:spcAft>
                <a:spcPts val="0"/>
              </a:spcAft>
              <a:buNone/>
            </a:pPr>
            <a:r>
              <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If the safety plan proposes a change of placement for the student beyond 10 days, that decision must be made at a conference with the Superintendent Designee. </a:t>
            </a:r>
            <a:endParaRPr sz="1400">
              <a:solidFill>
                <a:schemeClr val="dk1"/>
              </a:solidFill>
              <a:latin typeface="Calibri"/>
              <a:ea typeface="Calibri"/>
              <a:cs typeface="Calibri"/>
              <a:sym typeface="Calibri"/>
            </a:endParaRPr>
          </a:p>
        </p:txBody>
      </p:sp>
      <p:sp>
        <p:nvSpPr>
          <p:cNvPr id="84" name="Google Shape;84;p17"/>
          <p:cNvSpPr/>
          <p:nvPr/>
        </p:nvSpPr>
        <p:spPr>
          <a:xfrm>
            <a:off x="4838438" y="1647563"/>
            <a:ext cx="3258300" cy="2190300"/>
          </a:xfrm>
          <a:prstGeom prst="rect">
            <a:avLst/>
          </a:prstGeom>
          <a:solidFill>
            <a:srgbClr val="B6D7A8"/>
          </a:solidFill>
          <a:ln cap="flat" cmpd="sng" w="7150">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lnSpc>
                <a:spcPct val="90000"/>
              </a:lnSpc>
              <a:spcBef>
                <a:spcPts val="0"/>
              </a:spcBef>
              <a:spcAft>
                <a:spcPts val="0"/>
              </a:spcAft>
              <a:buNone/>
            </a:pPr>
            <a:r>
              <a:rPr lang="en" sz="1400">
                <a:solidFill>
                  <a:schemeClr val="dk1"/>
                </a:solidFill>
                <a:latin typeface="Calibri"/>
                <a:ea typeface="Calibri"/>
                <a:cs typeface="Calibri"/>
                <a:sym typeface="Calibri"/>
              </a:rPr>
              <a:t>The school staff  should NOT question the student or parent, require them to give a statement, or investigate the alleged offense beyond the information the school system already has.</a:t>
            </a:r>
            <a:endParaRPr sz="1400">
              <a:solidFill>
                <a:schemeClr val="dk1"/>
              </a:solidFill>
              <a:latin typeface="Calibri"/>
              <a:ea typeface="Calibri"/>
              <a:cs typeface="Calibri"/>
              <a:sym typeface="Calibri"/>
            </a:endParaRPr>
          </a:p>
          <a:p>
            <a:pPr indent="0" lvl="0" marL="0" rtl="0" algn="ctr">
              <a:lnSpc>
                <a:spcPct val="90000"/>
              </a:lnSpc>
              <a:spcBef>
                <a:spcPts val="0"/>
              </a:spcBef>
              <a:spcAft>
                <a:spcPts val="0"/>
              </a:spcAft>
              <a:buClr>
                <a:schemeClr val="dk1"/>
              </a:buClr>
              <a:buSzPts val="1300"/>
              <a:buFont typeface="Arial"/>
              <a:buNone/>
            </a:pPr>
            <a:r>
              <a:rPr lang="en" sz="1400">
                <a:solidFill>
                  <a:schemeClr val="dk1"/>
                </a:solidFill>
                <a:latin typeface="Calibri"/>
                <a:ea typeface="Calibri"/>
                <a:cs typeface="Calibri"/>
                <a:sym typeface="Calibri"/>
              </a:rPr>
              <a:t>They may consider other information they know about the student ie discipline history, etc.</a:t>
            </a:r>
            <a:r>
              <a:rPr lang="en" sz="1400">
                <a:solidFill>
                  <a:schemeClr val="lt1"/>
                </a:solidFill>
                <a:latin typeface="Calibri"/>
                <a:ea typeface="Calibri"/>
                <a:cs typeface="Calibri"/>
                <a:sym typeface="Calibri"/>
              </a:rPr>
              <a:t> </a:t>
            </a:r>
            <a:endParaRPr sz="1400">
              <a:solidFill>
                <a:schemeClr val="lt1"/>
              </a:solidFill>
              <a:latin typeface="Calibri"/>
              <a:ea typeface="Calibri"/>
              <a:cs typeface="Calibri"/>
              <a:sym typeface="Calibri"/>
            </a:endParaRPr>
          </a:p>
        </p:txBody>
      </p:sp>
      <p:sp>
        <p:nvSpPr>
          <p:cNvPr id="85" name="Google Shape;85;p17"/>
          <p:cNvSpPr txBox="1"/>
          <p:nvPr/>
        </p:nvSpPr>
        <p:spPr>
          <a:xfrm>
            <a:off x="665063" y="3837938"/>
            <a:ext cx="7962300" cy="7011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1700">
                <a:solidFill>
                  <a:schemeClr val="dk1"/>
                </a:solidFill>
              </a:rPr>
              <a:t>The student’s attorney </a:t>
            </a:r>
            <a:r>
              <a:rPr lang="en" sz="1700" u="sng">
                <a:solidFill>
                  <a:schemeClr val="dk1"/>
                </a:solidFill>
              </a:rPr>
              <a:t>must</a:t>
            </a:r>
            <a:r>
              <a:rPr lang="en" sz="1700">
                <a:solidFill>
                  <a:schemeClr val="dk1"/>
                </a:solidFill>
              </a:rPr>
              <a:t> be invited to all meetings that address the safety plan and placement issues </a:t>
            </a:r>
            <a:endParaRPr sz="1800">
              <a:solidFill>
                <a:srgbClr val="3F3F3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822960" y="214952"/>
            <a:ext cx="7543800" cy="1088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Clr>
                <a:srgbClr val="3F3F3F"/>
              </a:buClr>
              <a:buSzPts val="3600"/>
              <a:buFont typeface="Calibri"/>
              <a:buNone/>
            </a:pPr>
            <a:r>
              <a:rPr b="1" lang="en" sz="2500">
                <a:solidFill>
                  <a:schemeClr val="accent2"/>
                </a:solidFill>
              </a:rPr>
              <a:t>Step 2: Superintendent’s Designee Conference</a:t>
            </a:r>
            <a:endParaRPr/>
          </a:p>
        </p:txBody>
      </p:sp>
      <p:sp>
        <p:nvSpPr>
          <p:cNvPr id="91" name="Google Shape;91;p18"/>
          <p:cNvSpPr txBox="1"/>
          <p:nvPr/>
        </p:nvSpPr>
        <p:spPr>
          <a:xfrm>
            <a:off x="497150" y="1739075"/>
            <a:ext cx="2398800" cy="1113300"/>
          </a:xfrm>
          <a:prstGeom prst="rect">
            <a:avLst/>
          </a:prstGeom>
          <a:solidFill>
            <a:srgbClr val="D0E0E3"/>
          </a:solidFill>
          <a:ln cap="flat" cmpd="sng" w="9525">
            <a:solidFill>
              <a:srgbClr val="4A86E8"/>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90000"/>
              </a:lnSpc>
              <a:spcBef>
                <a:spcPts val="0"/>
              </a:spcBef>
              <a:spcAft>
                <a:spcPts val="0"/>
              </a:spcAft>
              <a:buClr>
                <a:schemeClr val="dk1"/>
              </a:buClr>
              <a:buSzPts val="1300"/>
              <a:buFont typeface="Arial"/>
              <a:buNone/>
            </a:pPr>
            <a:r>
              <a:rPr lang="en" sz="1300">
                <a:solidFill>
                  <a:schemeClr val="dk1"/>
                </a:solidFill>
              </a:rPr>
              <a:t>If the school is proposing a change in placement beyond 10 days, a conference with the superintendent’s designee must take place. </a:t>
            </a:r>
            <a:endParaRPr>
              <a:solidFill>
                <a:schemeClr val="dk1"/>
              </a:solidFill>
            </a:endParaRPr>
          </a:p>
        </p:txBody>
      </p:sp>
      <p:sp>
        <p:nvSpPr>
          <p:cNvPr id="92" name="Google Shape;92;p18"/>
          <p:cNvSpPr txBox="1"/>
          <p:nvPr/>
        </p:nvSpPr>
        <p:spPr>
          <a:xfrm>
            <a:off x="3227950" y="1739075"/>
            <a:ext cx="2282400" cy="1141800"/>
          </a:xfrm>
          <a:prstGeom prst="rect">
            <a:avLst/>
          </a:prstGeom>
          <a:solidFill>
            <a:srgbClr val="B6D7A8"/>
          </a:solidFill>
          <a:ln cap="flat" cmpd="sng" w="9525">
            <a:solidFill>
              <a:srgbClr val="4A86E8"/>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90000"/>
              </a:lnSpc>
              <a:spcBef>
                <a:spcPts val="0"/>
              </a:spcBef>
              <a:spcAft>
                <a:spcPts val="0"/>
              </a:spcAft>
              <a:buClr>
                <a:schemeClr val="dk1"/>
              </a:buClr>
              <a:buSzPts val="1400"/>
              <a:buFont typeface="Arial"/>
              <a:buNone/>
            </a:pPr>
            <a:r>
              <a:rPr lang="en" sz="1300">
                <a:solidFill>
                  <a:schemeClr val="dk1"/>
                </a:solidFill>
              </a:rPr>
              <a:t>The designee must hold the conference with the student and parent </a:t>
            </a:r>
            <a:r>
              <a:rPr lang="en" sz="1300" u="sng">
                <a:solidFill>
                  <a:schemeClr val="dk1"/>
                </a:solidFill>
              </a:rPr>
              <a:t>within 10 school days </a:t>
            </a:r>
            <a:r>
              <a:rPr lang="en" sz="1300">
                <a:solidFill>
                  <a:schemeClr val="dk1"/>
                </a:solidFill>
              </a:rPr>
              <a:t>of the initial removal.</a:t>
            </a:r>
            <a:endParaRPr sz="1700">
              <a:solidFill>
                <a:schemeClr val="dk1"/>
              </a:solidFill>
            </a:endParaRPr>
          </a:p>
        </p:txBody>
      </p:sp>
      <p:sp>
        <p:nvSpPr>
          <p:cNvPr id="93" name="Google Shape;93;p18"/>
          <p:cNvSpPr txBox="1"/>
          <p:nvPr/>
        </p:nvSpPr>
        <p:spPr>
          <a:xfrm>
            <a:off x="5805100" y="1739075"/>
            <a:ext cx="2837400" cy="1085100"/>
          </a:xfrm>
          <a:prstGeom prst="rect">
            <a:avLst/>
          </a:prstGeom>
          <a:solidFill>
            <a:srgbClr val="FFE599"/>
          </a:solidFill>
          <a:ln cap="flat" cmpd="sng" w="9525">
            <a:solidFill>
              <a:srgbClr val="4A86E8"/>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90000"/>
              </a:lnSpc>
              <a:spcBef>
                <a:spcPts val="0"/>
              </a:spcBef>
              <a:spcAft>
                <a:spcPts val="0"/>
              </a:spcAft>
              <a:buClr>
                <a:schemeClr val="dk1"/>
              </a:buClr>
              <a:buSzPts val="1300"/>
              <a:buFont typeface="Arial"/>
              <a:buNone/>
            </a:pPr>
            <a:r>
              <a:rPr lang="en" sz="1300">
                <a:solidFill>
                  <a:schemeClr val="dk1"/>
                </a:solidFill>
              </a:rPr>
              <a:t>The designee must consider whether returning the student to their regular school program would cause “imminent threat of serious harm.” </a:t>
            </a:r>
            <a:endParaRPr sz="1800">
              <a:solidFill>
                <a:schemeClr val="dk2"/>
              </a:solidFill>
            </a:endParaRPr>
          </a:p>
        </p:txBody>
      </p:sp>
      <p:sp>
        <p:nvSpPr>
          <p:cNvPr id="94" name="Google Shape;94;p18"/>
          <p:cNvSpPr txBox="1"/>
          <p:nvPr/>
        </p:nvSpPr>
        <p:spPr>
          <a:xfrm>
            <a:off x="990525" y="3173825"/>
            <a:ext cx="3266400" cy="1085100"/>
          </a:xfrm>
          <a:prstGeom prst="rect">
            <a:avLst/>
          </a:prstGeom>
          <a:solidFill>
            <a:srgbClr val="EAD1DC"/>
          </a:solidFill>
          <a:ln cap="flat" cmpd="sng" w="9525">
            <a:solidFill>
              <a:srgbClr val="4A86E8"/>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lang="en" sz="1300">
                <a:solidFill>
                  <a:schemeClr val="dk1"/>
                </a:solidFill>
              </a:rPr>
              <a:t>The designee should NOT question the student or parent, require them to give a statement, or investigate the alleged offense beyond the information the school system already has.</a:t>
            </a:r>
            <a:endParaRPr sz="1800">
              <a:solidFill>
                <a:schemeClr val="dk2"/>
              </a:solidFill>
            </a:endParaRPr>
          </a:p>
        </p:txBody>
      </p:sp>
      <p:sp>
        <p:nvSpPr>
          <p:cNvPr id="95" name="Google Shape;95;p18"/>
          <p:cNvSpPr txBox="1"/>
          <p:nvPr/>
        </p:nvSpPr>
        <p:spPr>
          <a:xfrm>
            <a:off x="4824050" y="3173825"/>
            <a:ext cx="3493200" cy="1265100"/>
          </a:xfrm>
          <a:prstGeom prst="rect">
            <a:avLst/>
          </a:prstGeom>
          <a:solidFill>
            <a:srgbClr val="B7B7B7"/>
          </a:solidFill>
          <a:ln cap="flat" cmpd="sng" w="9525">
            <a:solidFill>
              <a:srgbClr val="4A86E8"/>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90000"/>
              </a:lnSpc>
              <a:spcBef>
                <a:spcPts val="0"/>
              </a:spcBef>
              <a:spcAft>
                <a:spcPts val="0"/>
              </a:spcAft>
              <a:buClr>
                <a:schemeClr val="dk1"/>
              </a:buClr>
              <a:buSzPts val="1300"/>
              <a:buFont typeface="Arial"/>
              <a:buNone/>
            </a:pPr>
            <a:r>
              <a:rPr lang="en" sz="1300">
                <a:solidFill>
                  <a:schemeClr val="dk1"/>
                </a:solidFill>
              </a:rPr>
              <a:t>If the designee is proposing a change in placement, they must explain why any “imminent threat” would persist </a:t>
            </a:r>
            <a:r>
              <a:rPr lang="en" sz="1300" u="sng">
                <a:solidFill>
                  <a:schemeClr val="dk1"/>
                </a:solidFill>
              </a:rPr>
              <a:t>throughout</a:t>
            </a:r>
            <a:r>
              <a:rPr lang="en" sz="1300">
                <a:solidFill>
                  <a:schemeClr val="dk1"/>
                </a:solidFill>
              </a:rPr>
              <a:t> the proposed period of removal. Removals should be for the shortest extent practicable and reviewed every 45 days.</a:t>
            </a:r>
            <a:endParaRPr sz="1800">
              <a:solidFill>
                <a:schemeClr val="dk2"/>
              </a:solidFill>
            </a:endParaRPr>
          </a:p>
        </p:txBody>
      </p:sp>
      <p:sp>
        <p:nvSpPr>
          <p:cNvPr id="96" name="Google Shape;96;p18"/>
          <p:cNvSpPr txBox="1"/>
          <p:nvPr/>
        </p:nvSpPr>
        <p:spPr>
          <a:xfrm>
            <a:off x="990525" y="4644450"/>
            <a:ext cx="68619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800"/>
              </a:spcAft>
              <a:buClr>
                <a:schemeClr val="dk1"/>
              </a:buClr>
              <a:buSzPts val="1100"/>
              <a:buFont typeface="Arial"/>
              <a:buNone/>
            </a:pPr>
            <a:r>
              <a:rPr lang="en">
                <a:solidFill>
                  <a:schemeClr val="dk1"/>
                </a:solidFill>
                <a:latin typeface="Calibri"/>
                <a:ea typeface="Calibri"/>
                <a:cs typeface="Calibri"/>
                <a:sym typeface="Calibri"/>
              </a:rPr>
              <a:t>The student’s attorney </a:t>
            </a:r>
            <a:r>
              <a:rPr lang="en" u="sng">
                <a:solidFill>
                  <a:schemeClr val="dk1"/>
                </a:solidFill>
                <a:latin typeface="Calibri"/>
                <a:ea typeface="Calibri"/>
                <a:cs typeface="Calibri"/>
                <a:sym typeface="Calibri"/>
              </a:rPr>
              <a:t>must</a:t>
            </a:r>
            <a:r>
              <a:rPr lang="en">
                <a:solidFill>
                  <a:schemeClr val="dk1"/>
                </a:solidFill>
                <a:latin typeface="Calibri"/>
                <a:ea typeface="Calibri"/>
                <a:cs typeface="Calibri"/>
                <a:sym typeface="Calibri"/>
              </a:rPr>
              <a:t> be invited to the Superintendent’s Designee Conference. </a:t>
            </a:r>
            <a:endParaRPr sz="18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311700" y="445025"/>
            <a:ext cx="8520600" cy="81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500">
                <a:latin typeface="Calibri"/>
                <a:ea typeface="Calibri"/>
                <a:cs typeface="Calibri"/>
                <a:sym typeface="Calibri"/>
              </a:rPr>
              <a:t>Determining “Imminent Threat of Serious Harm”</a:t>
            </a:r>
            <a:endParaRPr b="1" sz="2500">
              <a:latin typeface="Calibri"/>
              <a:ea typeface="Calibri"/>
              <a:cs typeface="Calibri"/>
              <a:sym typeface="Calibri"/>
            </a:endParaRPr>
          </a:p>
        </p:txBody>
      </p:sp>
      <p:sp>
        <p:nvSpPr>
          <p:cNvPr id="102" name="Google Shape;102;p19"/>
          <p:cNvSpPr txBox="1"/>
          <p:nvPr>
            <p:ph idx="1" type="body"/>
          </p:nvPr>
        </p:nvSpPr>
        <p:spPr>
          <a:xfrm>
            <a:off x="311700" y="1003450"/>
            <a:ext cx="8520600" cy="39510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1350">
                <a:solidFill>
                  <a:schemeClr val="dk1"/>
                </a:solidFill>
              </a:rPr>
              <a:t>The seriousness of the charge alone can not be the basis for an imminent threat determination.</a:t>
            </a:r>
            <a:endParaRPr b="1" sz="1350">
              <a:solidFill>
                <a:schemeClr val="dk1"/>
              </a:solidFill>
            </a:endParaRPr>
          </a:p>
          <a:p>
            <a:pPr indent="0" lvl="0" marL="0" rtl="0" algn="l">
              <a:lnSpc>
                <a:spcPct val="90000"/>
              </a:lnSpc>
              <a:spcBef>
                <a:spcPts val="0"/>
              </a:spcBef>
              <a:spcAft>
                <a:spcPts val="0"/>
              </a:spcAft>
              <a:buNone/>
            </a:pPr>
            <a:r>
              <a:rPr lang="en" sz="1350">
                <a:solidFill>
                  <a:schemeClr val="dk1"/>
                </a:solidFill>
              </a:rPr>
              <a:t>Gun charge alone is not sufficient basis to change a student’s regular school program. See </a:t>
            </a:r>
            <a:r>
              <a:rPr i="1" lang="en" sz="1350">
                <a:solidFill>
                  <a:schemeClr val="dk1"/>
                </a:solidFill>
                <a:uFill>
                  <a:noFill/>
                </a:uFill>
                <a:hlinkClick r:id="rId3">
                  <a:extLst>
                    <a:ext uri="{A12FA001-AC4F-418D-AE19-62706E023703}">
                      <ahyp:hlinkClr val="tx"/>
                    </a:ext>
                  </a:extLst>
                </a:hlinkClick>
              </a:rPr>
              <a:t>T.R. and B.J. v. Caroline County Bd. of Educ</a:t>
            </a:r>
            <a:r>
              <a:rPr lang="en" sz="1350">
                <a:solidFill>
                  <a:schemeClr val="dk1"/>
                </a:solidFill>
                <a:uFill>
                  <a:noFill/>
                </a:uFill>
                <a:hlinkClick r:id="rId4">
                  <a:extLst>
                    <a:ext uri="{A12FA001-AC4F-418D-AE19-62706E023703}">
                      <ahyp:hlinkClr val="tx"/>
                    </a:ext>
                  </a:extLst>
                </a:hlinkClick>
              </a:rPr>
              <a:t>., MSBE Op. No. 20-06 (2020)</a:t>
            </a:r>
            <a:endParaRPr sz="1350">
              <a:solidFill>
                <a:schemeClr val="dk1"/>
              </a:solidFill>
            </a:endParaRPr>
          </a:p>
          <a:p>
            <a:pPr indent="0" lvl="0" marL="0" rtl="0" algn="l">
              <a:lnSpc>
                <a:spcPct val="60000"/>
              </a:lnSpc>
              <a:spcBef>
                <a:spcPts val="0"/>
              </a:spcBef>
              <a:spcAft>
                <a:spcPts val="0"/>
              </a:spcAft>
              <a:buNone/>
            </a:pPr>
            <a:r>
              <a:t/>
            </a:r>
            <a:endParaRPr sz="1350">
              <a:solidFill>
                <a:schemeClr val="dk1"/>
              </a:solidFill>
            </a:endParaRPr>
          </a:p>
          <a:p>
            <a:pPr indent="0" lvl="0" marL="0" rtl="0" algn="l">
              <a:lnSpc>
                <a:spcPct val="90000"/>
              </a:lnSpc>
              <a:spcBef>
                <a:spcPts val="1000"/>
              </a:spcBef>
              <a:spcAft>
                <a:spcPts val="0"/>
              </a:spcAft>
              <a:buNone/>
            </a:pPr>
            <a:r>
              <a:rPr b="1" lang="en" sz="1350">
                <a:solidFill>
                  <a:schemeClr val="dk1"/>
                </a:solidFill>
              </a:rPr>
              <a:t>School systems must conduct a thorough investigation and make an </a:t>
            </a:r>
            <a:r>
              <a:rPr b="1" lang="en" sz="1350" u="sng">
                <a:solidFill>
                  <a:schemeClr val="dk1"/>
                </a:solidFill>
              </a:rPr>
              <a:t>individualized</a:t>
            </a:r>
            <a:r>
              <a:rPr b="1" lang="en" sz="1350">
                <a:solidFill>
                  <a:schemeClr val="dk1"/>
                </a:solidFill>
              </a:rPr>
              <a:t> determination about any safety threat</a:t>
            </a:r>
            <a:r>
              <a:rPr lang="en" sz="1350">
                <a:solidFill>
                  <a:schemeClr val="dk1"/>
                </a:solidFill>
              </a:rPr>
              <a:t>.  School systems must make a finding that the student “actually presented an imminent threat of serious harm to other students or staff” </a:t>
            </a:r>
            <a:r>
              <a:rPr i="1" lang="en" sz="1350">
                <a:solidFill>
                  <a:schemeClr val="dk1"/>
                </a:solidFill>
              </a:rPr>
              <a:t>F.W. v. Baltimore County Public Schools</a:t>
            </a:r>
            <a:r>
              <a:rPr lang="en" sz="1350">
                <a:solidFill>
                  <a:schemeClr val="dk1"/>
                </a:solidFill>
              </a:rPr>
              <a:t>, MSBE Op. No. 23-22 (2023).   </a:t>
            </a:r>
            <a:endParaRPr sz="1350">
              <a:solidFill>
                <a:schemeClr val="dk1"/>
              </a:solidFill>
            </a:endParaRPr>
          </a:p>
          <a:p>
            <a:pPr indent="0" lvl="0" marL="457200" rtl="0" algn="l">
              <a:lnSpc>
                <a:spcPct val="90000"/>
              </a:lnSpc>
              <a:spcBef>
                <a:spcPts val="1000"/>
              </a:spcBef>
              <a:spcAft>
                <a:spcPts val="0"/>
              </a:spcAft>
              <a:buNone/>
            </a:pPr>
            <a:r>
              <a:rPr lang="en" sz="1350"/>
              <a:t>MSDE Reportable Offense Guidance Document lists factors to consider in an individualized review and asks</a:t>
            </a:r>
            <a:r>
              <a:rPr lang="en" sz="1350">
                <a:solidFill>
                  <a:schemeClr val="dk1"/>
                </a:solidFill>
              </a:rPr>
              <a:t> </a:t>
            </a:r>
            <a:r>
              <a:rPr lang="en" sz="1350"/>
              <a:t>“If a court has decided not to detain a student for a reportable offense, did the court engage in a risk analysis related to releasing the student back into the community?” </a:t>
            </a:r>
            <a:endParaRPr sz="1350"/>
          </a:p>
          <a:p>
            <a:pPr indent="0" lvl="0" marL="457200" rtl="0" algn="l">
              <a:lnSpc>
                <a:spcPct val="70000"/>
              </a:lnSpc>
              <a:spcBef>
                <a:spcPts val="1000"/>
              </a:spcBef>
              <a:spcAft>
                <a:spcPts val="0"/>
              </a:spcAft>
              <a:buNone/>
            </a:pPr>
            <a:r>
              <a:t/>
            </a:r>
            <a:endParaRPr sz="1350"/>
          </a:p>
          <a:p>
            <a:pPr indent="0" lvl="0" marL="0" rtl="0" algn="l">
              <a:lnSpc>
                <a:spcPct val="90000"/>
              </a:lnSpc>
              <a:spcBef>
                <a:spcPts val="1000"/>
              </a:spcBef>
              <a:spcAft>
                <a:spcPts val="0"/>
              </a:spcAft>
              <a:buNone/>
            </a:pPr>
            <a:r>
              <a:rPr b="1" lang="en" sz="1350">
                <a:solidFill>
                  <a:schemeClr val="dk1"/>
                </a:solidFill>
              </a:rPr>
              <a:t>“Imminent threat” does not mean a mere </a:t>
            </a:r>
            <a:r>
              <a:rPr b="1" lang="en" sz="1350">
                <a:solidFill>
                  <a:schemeClr val="dk1"/>
                </a:solidFill>
              </a:rPr>
              <a:t>possibility</a:t>
            </a:r>
            <a:r>
              <a:rPr b="1" lang="en" sz="1350">
                <a:solidFill>
                  <a:schemeClr val="dk1"/>
                </a:solidFill>
              </a:rPr>
              <a:t>, but means “likely to occur.”</a:t>
            </a:r>
            <a:r>
              <a:rPr lang="en" sz="1350">
                <a:solidFill>
                  <a:schemeClr val="dk1"/>
                </a:solidFill>
              </a:rPr>
              <a:t> </a:t>
            </a:r>
            <a:r>
              <a:rPr i="1" lang="en" sz="1350">
                <a:solidFill>
                  <a:schemeClr val="dk1"/>
                </a:solidFill>
              </a:rPr>
              <a:t>K.S. v. Baltimore County Board of Ed</a:t>
            </a:r>
            <a:r>
              <a:rPr lang="en" sz="1350">
                <a:solidFill>
                  <a:schemeClr val="dk1"/>
                </a:solidFill>
              </a:rPr>
              <a:t> </a:t>
            </a:r>
            <a:r>
              <a:rPr lang="en" sz="1350">
                <a:solidFill>
                  <a:schemeClr val="dk1"/>
                </a:solidFill>
              </a:rPr>
              <a:t>MSBE, Op. 25-06 </a:t>
            </a:r>
            <a:r>
              <a:rPr lang="en" sz="1350">
                <a:solidFill>
                  <a:schemeClr val="dk1"/>
                </a:solidFill>
              </a:rPr>
              <a:t>(2025)</a:t>
            </a:r>
            <a:endParaRPr sz="1350">
              <a:solidFill>
                <a:schemeClr val="dk1"/>
              </a:solidFill>
            </a:endParaRPr>
          </a:p>
          <a:p>
            <a:pPr indent="0" lvl="0" marL="0" rtl="0" algn="l">
              <a:lnSpc>
                <a:spcPct val="70000"/>
              </a:lnSpc>
              <a:spcBef>
                <a:spcPts val="1000"/>
              </a:spcBef>
              <a:spcAft>
                <a:spcPts val="0"/>
              </a:spcAft>
              <a:buNone/>
            </a:pPr>
            <a:r>
              <a:t/>
            </a:r>
            <a:endParaRPr sz="1350">
              <a:solidFill>
                <a:schemeClr val="dk1"/>
              </a:solidFill>
            </a:endParaRPr>
          </a:p>
          <a:p>
            <a:pPr indent="0" lvl="0" marL="0" rtl="0" algn="l">
              <a:lnSpc>
                <a:spcPct val="90000"/>
              </a:lnSpc>
              <a:spcBef>
                <a:spcPts val="1000"/>
              </a:spcBef>
              <a:spcAft>
                <a:spcPts val="0"/>
              </a:spcAft>
              <a:buNone/>
            </a:pPr>
            <a:r>
              <a:rPr b="1" lang="en" sz="1350">
                <a:solidFill>
                  <a:schemeClr val="dk1"/>
                </a:solidFill>
              </a:rPr>
              <a:t>“Serious harm”</a:t>
            </a:r>
            <a:r>
              <a:rPr lang="en" sz="1350">
                <a:solidFill>
                  <a:schemeClr val="dk1"/>
                </a:solidFill>
              </a:rPr>
              <a:t> </a:t>
            </a:r>
            <a:r>
              <a:rPr b="1" lang="en" sz="1350">
                <a:solidFill>
                  <a:schemeClr val="dk1"/>
                </a:solidFill>
              </a:rPr>
              <a:t>means </a:t>
            </a:r>
            <a:r>
              <a:rPr b="1" lang="en" sz="1350">
                <a:solidFill>
                  <a:schemeClr val="dk1"/>
                </a:solidFill>
              </a:rPr>
              <a:t>“likely and immediate danger of significant physical injury.</a:t>
            </a:r>
            <a:r>
              <a:rPr lang="en" sz="1350">
                <a:solidFill>
                  <a:schemeClr val="dk1"/>
                </a:solidFill>
              </a:rPr>
              <a:t>” </a:t>
            </a:r>
            <a:r>
              <a:rPr i="1" lang="en" sz="1350">
                <a:solidFill>
                  <a:schemeClr val="dk1"/>
                </a:solidFill>
              </a:rPr>
              <a:t>K.S. v. Balt. Cnty. Bd. of Educ.</a:t>
            </a:r>
            <a:r>
              <a:rPr lang="en" sz="1350">
                <a:solidFill>
                  <a:schemeClr val="dk1"/>
                </a:solidFill>
              </a:rPr>
              <a:t>, MSBE Op. 25-06 (2025). </a:t>
            </a:r>
            <a:endParaRPr sz="1350">
              <a:solidFill>
                <a:schemeClr val="dk1"/>
              </a:solidFill>
            </a:endParaRPr>
          </a:p>
          <a:p>
            <a:pPr indent="0" lvl="0" marL="0" rtl="0" algn="l">
              <a:lnSpc>
                <a:spcPct val="90000"/>
              </a:lnSpc>
              <a:spcBef>
                <a:spcPts val="1000"/>
              </a:spcBef>
              <a:spcAft>
                <a:spcPts val="0"/>
              </a:spcAft>
              <a:buNone/>
            </a:pPr>
            <a:r>
              <a:t/>
            </a:r>
            <a:endParaRPr sz="1350">
              <a:solidFill>
                <a:schemeClr val="dk1"/>
              </a:solidFill>
            </a:endParaRPr>
          </a:p>
          <a:p>
            <a:pPr indent="0" lvl="0" marL="0" rtl="0" algn="l">
              <a:lnSpc>
                <a:spcPct val="90000"/>
              </a:lnSpc>
              <a:spcBef>
                <a:spcPts val="100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90000"/>
              </a:lnSpc>
              <a:spcBef>
                <a:spcPts val="1400"/>
              </a:spcBef>
              <a:spcAft>
                <a:spcPts val="0"/>
              </a:spcAft>
              <a:buNone/>
            </a:pPr>
            <a:r>
              <a:t/>
            </a:r>
            <a:endParaRPr sz="1500">
              <a:latin typeface="Calibri"/>
              <a:ea typeface="Calibri"/>
              <a:cs typeface="Calibri"/>
              <a:sym typeface="Calibri"/>
            </a:endParaRPr>
          </a:p>
          <a:p>
            <a:pPr indent="0" lvl="0" marL="0" rtl="0" algn="l">
              <a:lnSpc>
                <a:spcPct val="90000"/>
              </a:lnSpc>
              <a:spcBef>
                <a:spcPts val="1400"/>
              </a:spcBef>
              <a:spcAft>
                <a:spcPts val="0"/>
              </a:spcAft>
              <a:buNone/>
            </a:pPr>
            <a:r>
              <a:t/>
            </a:r>
            <a:endParaRPr sz="1500">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p>
          <a:p>
            <a:pPr indent="0" lvl="0" marL="0" rtl="0" algn="l">
              <a:lnSpc>
                <a:spcPct val="90000"/>
              </a:lnSpc>
              <a:spcBef>
                <a:spcPts val="140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657625" y="450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Calibri"/>
                <a:ea typeface="Calibri"/>
                <a:cs typeface="Calibri"/>
                <a:sym typeface="Calibri"/>
              </a:rPr>
              <a:t>Concerns About Removals in </a:t>
            </a:r>
            <a:r>
              <a:rPr b="1" lang="en">
                <a:latin typeface="Calibri"/>
                <a:ea typeface="Calibri"/>
                <a:cs typeface="Calibri"/>
                <a:sym typeface="Calibri"/>
              </a:rPr>
              <a:t>Practice</a:t>
            </a:r>
            <a:endParaRPr b="1">
              <a:latin typeface="Calibri"/>
              <a:ea typeface="Calibri"/>
              <a:cs typeface="Calibri"/>
              <a:sym typeface="Calibri"/>
            </a:endParaRPr>
          </a:p>
        </p:txBody>
      </p:sp>
      <p:sp>
        <p:nvSpPr>
          <p:cNvPr id="108" name="Google Shape;108;p20"/>
          <p:cNvSpPr txBox="1"/>
          <p:nvPr>
            <p:ph idx="1" type="body"/>
          </p:nvPr>
        </p:nvSpPr>
        <p:spPr>
          <a:xfrm>
            <a:off x="385500" y="1106825"/>
            <a:ext cx="8572500" cy="3598200"/>
          </a:xfrm>
          <a:prstGeom prst="rect">
            <a:avLst/>
          </a:prstGeom>
        </p:spPr>
        <p:txBody>
          <a:bodyPr anchorCtr="0" anchor="t" bIns="91425" lIns="91425" spcFirstLastPara="1" rIns="91425" wrap="square" tIns="91425">
            <a:noAutofit/>
          </a:bodyPr>
          <a:lstStyle/>
          <a:p>
            <a:pPr indent="-311150" lvl="0" marL="457200" rtl="0" algn="l">
              <a:lnSpc>
                <a:spcPct val="90000"/>
              </a:lnSpc>
              <a:spcBef>
                <a:spcPts val="1200"/>
              </a:spcBef>
              <a:spcAft>
                <a:spcPts val="0"/>
              </a:spcAft>
              <a:buClr>
                <a:schemeClr val="dk1"/>
              </a:buClr>
              <a:buSzPts val="1300"/>
              <a:buChar char="●"/>
            </a:pPr>
            <a:r>
              <a:rPr lang="en" sz="1300">
                <a:solidFill>
                  <a:schemeClr val="dk1"/>
                </a:solidFill>
              </a:rPr>
              <a:t>I</a:t>
            </a:r>
            <a:r>
              <a:rPr lang="en" sz="1300">
                <a:solidFill>
                  <a:schemeClr val="dk1"/>
                </a:solidFill>
              </a:rPr>
              <a:t>n some jurisdictions</a:t>
            </a:r>
            <a:r>
              <a:rPr lang="en" sz="1300">
                <a:solidFill>
                  <a:schemeClr val="dk1"/>
                </a:solidFill>
              </a:rPr>
              <a:t> meetings focus solely on removal and do not consider other safety plan options. </a:t>
            </a:r>
            <a:endParaRPr sz="1300">
              <a:solidFill>
                <a:schemeClr val="dk1"/>
              </a:solidFill>
            </a:endParaRPr>
          </a:p>
          <a:p>
            <a:pPr indent="-311150" lvl="0" marL="457200" rtl="0" algn="l">
              <a:lnSpc>
                <a:spcPct val="90000"/>
              </a:lnSpc>
              <a:spcBef>
                <a:spcPts val="1000"/>
              </a:spcBef>
              <a:spcAft>
                <a:spcPts val="0"/>
              </a:spcAft>
              <a:buClr>
                <a:schemeClr val="dk1"/>
              </a:buClr>
              <a:buSzPts val="1300"/>
              <a:buChar char="●"/>
            </a:pPr>
            <a:r>
              <a:rPr lang="en" sz="1300">
                <a:solidFill>
                  <a:schemeClr val="dk1"/>
                </a:solidFill>
              </a:rPr>
              <a:t>Some jurisdictions are </a:t>
            </a:r>
            <a:r>
              <a:rPr lang="en" sz="1300">
                <a:solidFill>
                  <a:schemeClr val="dk1"/>
                </a:solidFill>
              </a:rPr>
              <a:t>removing</a:t>
            </a:r>
            <a:r>
              <a:rPr lang="en" sz="1300">
                <a:solidFill>
                  <a:schemeClr val="dk1"/>
                </a:solidFill>
              </a:rPr>
              <a:t> students for years and not applying the “imminent threat” standard. </a:t>
            </a:r>
            <a:r>
              <a:rPr lang="en" sz="1300">
                <a:solidFill>
                  <a:schemeClr val="dk1"/>
                </a:solidFill>
              </a:rPr>
              <a:t>Here are some statements from determination letters in our cases: </a:t>
            </a:r>
            <a:endParaRPr sz="1300">
              <a:solidFill>
                <a:schemeClr val="dk1"/>
              </a:solidFill>
            </a:endParaRPr>
          </a:p>
          <a:p>
            <a:pPr indent="-311150" lvl="1" marL="914400" rtl="0" algn="l">
              <a:lnSpc>
                <a:spcPct val="90000"/>
              </a:lnSpc>
              <a:spcBef>
                <a:spcPts val="1000"/>
              </a:spcBef>
              <a:spcAft>
                <a:spcPts val="0"/>
              </a:spcAft>
              <a:buClr>
                <a:schemeClr val="dk1"/>
              </a:buClr>
              <a:buSzPts val="1300"/>
              <a:buChar char="○"/>
            </a:pPr>
            <a:r>
              <a:rPr lang="en" sz="1300">
                <a:solidFill>
                  <a:schemeClr val="dk1"/>
                </a:solidFill>
              </a:rPr>
              <a:t>Student is being “removed from ….. through graduation”  </a:t>
            </a:r>
            <a:endParaRPr sz="1300">
              <a:solidFill>
                <a:schemeClr val="dk1"/>
              </a:solidFill>
            </a:endParaRPr>
          </a:p>
          <a:p>
            <a:pPr indent="-311150" lvl="1" marL="914400" rtl="0" algn="l">
              <a:lnSpc>
                <a:spcPct val="90000"/>
              </a:lnSpc>
              <a:spcBef>
                <a:spcPts val="1000"/>
              </a:spcBef>
              <a:spcAft>
                <a:spcPts val="0"/>
              </a:spcAft>
              <a:buClr>
                <a:schemeClr val="dk1"/>
              </a:buClr>
              <a:buSzPts val="1300"/>
              <a:buChar char="○"/>
            </a:pPr>
            <a:r>
              <a:rPr lang="en" sz="1300">
                <a:solidFill>
                  <a:schemeClr val="dk1"/>
                </a:solidFill>
              </a:rPr>
              <a:t>If the student's “case results in any finding of delinquency, then he will continue at the [virtual program] through graduation with the conditions cited below.”</a:t>
            </a:r>
            <a:endParaRPr sz="1300">
              <a:solidFill>
                <a:schemeClr val="dk1"/>
              </a:solidFill>
            </a:endParaRPr>
          </a:p>
          <a:p>
            <a:pPr indent="-311150" lvl="1" marL="914400" rtl="0" algn="l">
              <a:lnSpc>
                <a:spcPct val="90000"/>
              </a:lnSpc>
              <a:spcBef>
                <a:spcPts val="1000"/>
              </a:spcBef>
              <a:spcAft>
                <a:spcPts val="0"/>
              </a:spcAft>
              <a:buClr>
                <a:schemeClr val="dk1"/>
              </a:buClr>
              <a:buSzPts val="1300"/>
              <a:buChar char="○"/>
            </a:pPr>
            <a:r>
              <a:rPr lang="en" sz="1300">
                <a:solidFill>
                  <a:schemeClr val="dk1"/>
                </a:solidFill>
              </a:rPr>
              <a:t>“Due to the upcoming adjudicatory hearing [student] … will receive education services through home and hospital teaching.” </a:t>
            </a:r>
            <a:endParaRPr sz="1300">
              <a:solidFill>
                <a:schemeClr val="dk1"/>
              </a:solidFill>
            </a:endParaRPr>
          </a:p>
          <a:p>
            <a:pPr indent="-311150" lvl="1" marL="914400" rtl="0" algn="l">
              <a:lnSpc>
                <a:spcPct val="90000"/>
              </a:lnSpc>
              <a:spcBef>
                <a:spcPts val="1000"/>
              </a:spcBef>
              <a:spcAft>
                <a:spcPts val="0"/>
              </a:spcAft>
              <a:buClr>
                <a:schemeClr val="dk1"/>
              </a:buClr>
              <a:buSzPts val="1300"/>
              <a:buChar char="○"/>
            </a:pPr>
            <a:r>
              <a:rPr lang="en" sz="1300">
                <a:solidFill>
                  <a:schemeClr val="dk1"/>
                </a:solidFill>
              </a:rPr>
              <a:t>“</a:t>
            </a:r>
            <a:r>
              <a:rPr lang="en" sz="1300">
                <a:solidFill>
                  <a:schemeClr val="dk1"/>
                </a:solidFill>
              </a:rPr>
              <a:t>The Superintendent considers findings of "innocent" most compelling for reentry to in-person learning…In the absence of innocence findings, without documentation of the lawful rationale for the court decision, a negative inference may be inferred of continued risk to school safety and order.”</a:t>
            </a:r>
            <a:endParaRPr sz="1300">
              <a:solidFill>
                <a:schemeClr val="dk1"/>
              </a:solidFill>
            </a:endParaRPr>
          </a:p>
          <a:p>
            <a:pPr indent="-311150" lvl="1" marL="914400" rtl="0" algn="l">
              <a:lnSpc>
                <a:spcPct val="90000"/>
              </a:lnSpc>
              <a:spcBef>
                <a:spcPts val="1000"/>
              </a:spcBef>
              <a:spcAft>
                <a:spcPts val="0"/>
              </a:spcAft>
              <a:buClr>
                <a:schemeClr val="dk1"/>
              </a:buClr>
              <a:buSzPts val="1300"/>
              <a:buChar char="○"/>
            </a:pPr>
            <a:r>
              <a:rPr lang="en" sz="1300">
                <a:solidFill>
                  <a:schemeClr val="dk1"/>
                </a:solidFill>
              </a:rPr>
              <a:t>When deciding whether the student can ever return to in-person learning, the Superintendent’s designee will consider their virtual school performance and “no further legal charges in school or the community, and completion of probationary conditions.” </a:t>
            </a:r>
            <a:endParaRPr sz="1300">
              <a:solidFill>
                <a:schemeClr val="dk1"/>
              </a:solidFill>
            </a:endParaRPr>
          </a:p>
          <a:p>
            <a:pPr indent="0" lvl="0" marL="0" rtl="0" algn="ctr">
              <a:spcBef>
                <a:spcPts val="1000"/>
              </a:spcBef>
              <a:spcAft>
                <a:spcPts val="1200"/>
              </a:spcAft>
              <a:buNone/>
            </a:pPr>
            <a:r>
              <a:rPr lang="en" sz="1300">
                <a:solidFill>
                  <a:srgbClr val="FF0000"/>
                </a:solidFill>
              </a:rPr>
              <a:t>Removal should be a last resort, for the shortest extent practicable, and only for the duration of the t</a:t>
            </a:r>
            <a:r>
              <a:rPr lang="en" sz="1300">
                <a:solidFill>
                  <a:srgbClr val="FF0000"/>
                </a:solidFill>
              </a:rPr>
              <a:t>hreat</a:t>
            </a:r>
            <a:r>
              <a:rPr lang="en" sz="1300">
                <a:solidFill>
                  <a:srgbClr val="FF0000"/>
                </a:solidFill>
              </a:rPr>
              <a:t>.</a:t>
            </a:r>
            <a:endParaRPr sz="130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type="title"/>
          </p:nvPr>
        </p:nvSpPr>
        <p:spPr>
          <a:xfrm>
            <a:off x="311700" y="252025"/>
            <a:ext cx="8520600" cy="599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Inconsistent Implementation </a:t>
            </a:r>
            <a:r>
              <a:rPr b="1" lang="en">
                <a:latin typeface="Calibri"/>
                <a:ea typeface="Calibri"/>
                <a:cs typeface="Calibri"/>
                <a:sym typeface="Calibri"/>
              </a:rPr>
              <a:t>	</a:t>
            </a:r>
            <a:endParaRPr b="1">
              <a:latin typeface="Calibri"/>
              <a:ea typeface="Calibri"/>
              <a:cs typeface="Calibri"/>
              <a:sym typeface="Calibri"/>
            </a:endParaRPr>
          </a:p>
        </p:txBody>
      </p:sp>
      <p:sp>
        <p:nvSpPr>
          <p:cNvPr id="114" name="Google Shape;114;p21"/>
          <p:cNvSpPr txBox="1"/>
          <p:nvPr>
            <p:ph idx="1" type="body"/>
          </p:nvPr>
        </p:nvSpPr>
        <p:spPr>
          <a:xfrm>
            <a:off x="135900" y="720200"/>
            <a:ext cx="8760000" cy="43080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358"/>
              <a:buNone/>
            </a:pPr>
            <a:r>
              <a:rPr b="1" lang="en" sz="1200">
                <a:solidFill>
                  <a:schemeClr val="dk1"/>
                </a:solidFill>
              </a:rPr>
              <a:t>Attorney Notification and Participation: </a:t>
            </a:r>
            <a:endParaRPr b="1" sz="1200">
              <a:solidFill>
                <a:schemeClr val="dk1"/>
              </a:solidFill>
            </a:endParaRPr>
          </a:p>
          <a:p>
            <a:pPr indent="-304800" lvl="0" marL="457200" rtl="0" algn="l">
              <a:lnSpc>
                <a:spcPct val="95000"/>
              </a:lnSpc>
              <a:spcBef>
                <a:spcPts val="0"/>
              </a:spcBef>
              <a:spcAft>
                <a:spcPts val="0"/>
              </a:spcAft>
              <a:buClr>
                <a:schemeClr val="dk1"/>
              </a:buClr>
              <a:buSzPts val="1200"/>
              <a:buChar char="●"/>
            </a:pPr>
            <a:r>
              <a:rPr lang="en" sz="1200">
                <a:solidFill>
                  <a:schemeClr val="dk1"/>
                </a:solidFill>
              </a:rPr>
              <a:t>Student attorneys (often from OPD) are frequently not invited to meetings. (In many cases, OPD not yet appointed.)</a:t>
            </a:r>
            <a:endParaRPr sz="1200">
              <a:solidFill>
                <a:schemeClr val="dk1"/>
              </a:solidFill>
            </a:endParaRPr>
          </a:p>
          <a:p>
            <a:pPr indent="-304800" lvl="1" marL="914400" rtl="0" algn="l">
              <a:lnSpc>
                <a:spcPct val="95000"/>
              </a:lnSpc>
              <a:spcBef>
                <a:spcPts val="0"/>
              </a:spcBef>
              <a:spcAft>
                <a:spcPts val="0"/>
              </a:spcAft>
              <a:buClr>
                <a:schemeClr val="dk1"/>
              </a:buClr>
              <a:buSzPts val="1200"/>
              <a:buChar char="○"/>
            </a:pPr>
            <a:r>
              <a:rPr lang="en" sz="1200">
                <a:solidFill>
                  <a:schemeClr val="dk1"/>
                </a:solidFill>
              </a:rPr>
              <a:t>Baltimore City Schools appears to be the only district consistently notifying OPD to invite attorneys to meeting</a:t>
            </a:r>
            <a:endParaRPr sz="1200">
              <a:solidFill>
                <a:schemeClr val="dk1"/>
              </a:solidFill>
            </a:endParaRPr>
          </a:p>
          <a:p>
            <a:pPr indent="0" lvl="0" marL="0" rtl="0" algn="l">
              <a:lnSpc>
                <a:spcPct val="95000"/>
              </a:lnSpc>
              <a:spcBef>
                <a:spcPts val="1000"/>
              </a:spcBef>
              <a:spcAft>
                <a:spcPts val="0"/>
              </a:spcAft>
              <a:buNone/>
            </a:pPr>
            <a:r>
              <a:rPr b="1" lang="en" sz="1200">
                <a:solidFill>
                  <a:schemeClr val="dk1"/>
                </a:solidFill>
              </a:rPr>
              <a:t>Communication Breakdowns with the Juvenile Justice System</a:t>
            </a:r>
            <a:endParaRPr b="1" sz="1200">
              <a:solidFill>
                <a:schemeClr val="dk1"/>
              </a:solidFill>
            </a:endParaRPr>
          </a:p>
          <a:p>
            <a:pPr indent="-304800" lvl="0" marL="457200" rtl="0" algn="l">
              <a:lnSpc>
                <a:spcPct val="95000"/>
              </a:lnSpc>
              <a:spcBef>
                <a:spcPts val="0"/>
              </a:spcBef>
              <a:spcAft>
                <a:spcPts val="0"/>
              </a:spcAft>
              <a:buClr>
                <a:schemeClr val="dk1"/>
              </a:buClr>
              <a:buSzPts val="1200"/>
              <a:buChar char="●"/>
            </a:pPr>
            <a:r>
              <a:rPr lang="en" sz="1200">
                <a:solidFill>
                  <a:schemeClr val="dk1"/>
                </a:solidFill>
              </a:rPr>
              <a:t>Delayed notification from State’s Attorney re: case outcomes - students left longer in virtual or alternative placements </a:t>
            </a:r>
            <a:endParaRPr sz="1200">
              <a:solidFill>
                <a:schemeClr val="dk1"/>
              </a:solidFill>
            </a:endParaRPr>
          </a:p>
          <a:p>
            <a:pPr indent="-304800" lvl="0" marL="457200" rtl="0" algn="l">
              <a:lnSpc>
                <a:spcPct val="95000"/>
              </a:lnSpc>
              <a:spcBef>
                <a:spcPts val="0"/>
              </a:spcBef>
              <a:spcAft>
                <a:spcPts val="0"/>
              </a:spcAft>
              <a:buClr>
                <a:schemeClr val="dk1"/>
              </a:buClr>
              <a:buSzPts val="1200"/>
              <a:buChar char="●"/>
            </a:pPr>
            <a:r>
              <a:rPr lang="en" sz="1200">
                <a:solidFill>
                  <a:schemeClr val="dk1"/>
                </a:solidFill>
              </a:rPr>
              <a:t>Cases resolved at intake are often not reported back to schools, leaving districts unaware that the matter has resolved </a:t>
            </a:r>
            <a:endParaRPr sz="1200">
              <a:solidFill>
                <a:schemeClr val="dk1"/>
              </a:solidFill>
            </a:endParaRPr>
          </a:p>
          <a:p>
            <a:pPr indent="0" lvl="0" marL="0" rtl="0" algn="l">
              <a:lnSpc>
                <a:spcPct val="95000"/>
              </a:lnSpc>
              <a:spcBef>
                <a:spcPts val="0"/>
              </a:spcBef>
              <a:spcAft>
                <a:spcPts val="0"/>
              </a:spcAft>
              <a:buNone/>
            </a:pPr>
            <a:r>
              <a:t/>
            </a:r>
            <a:endParaRPr sz="1200">
              <a:solidFill>
                <a:schemeClr val="dk1"/>
              </a:solidFill>
            </a:endParaRPr>
          </a:p>
          <a:p>
            <a:pPr indent="0" lvl="0" marL="0" rtl="0" algn="l">
              <a:lnSpc>
                <a:spcPct val="95000"/>
              </a:lnSpc>
              <a:spcBef>
                <a:spcPts val="0"/>
              </a:spcBef>
              <a:spcAft>
                <a:spcPts val="0"/>
              </a:spcAft>
              <a:buNone/>
            </a:pPr>
            <a:r>
              <a:rPr b="1" lang="en" sz="1200">
                <a:solidFill>
                  <a:schemeClr val="dk1"/>
                </a:solidFill>
              </a:rPr>
              <a:t>Inconsistent Use of Removal and Placement</a:t>
            </a:r>
            <a:endParaRPr b="1" sz="1200">
              <a:solidFill>
                <a:schemeClr val="dk1"/>
              </a:solidFill>
            </a:endParaRPr>
          </a:p>
          <a:p>
            <a:pPr indent="-304800" lvl="0" marL="457200" rtl="0" algn="l">
              <a:lnSpc>
                <a:spcPct val="95000"/>
              </a:lnSpc>
              <a:spcBef>
                <a:spcPts val="0"/>
              </a:spcBef>
              <a:spcAft>
                <a:spcPts val="0"/>
              </a:spcAft>
              <a:buClr>
                <a:schemeClr val="dk1"/>
              </a:buClr>
              <a:buSzPts val="1200"/>
              <a:buChar char="●"/>
            </a:pPr>
            <a:r>
              <a:rPr lang="en" sz="1200">
                <a:solidFill>
                  <a:schemeClr val="dk1"/>
                </a:solidFill>
              </a:rPr>
              <a:t>The requirement that removal lasts only for the “shortest period practicable” is not consistently followed</a:t>
            </a:r>
            <a:endParaRPr sz="1200">
              <a:solidFill>
                <a:schemeClr val="dk1"/>
              </a:solidFill>
            </a:endParaRPr>
          </a:p>
          <a:p>
            <a:pPr indent="-304800" lvl="0" marL="457200" rtl="0" algn="l">
              <a:lnSpc>
                <a:spcPct val="95000"/>
              </a:lnSpc>
              <a:spcBef>
                <a:spcPts val="0"/>
              </a:spcBef>
              <a:spcAft>
                <a:spcPts val="0"/>
              </a:spcAft>
              <a:buClr>
                <a:schemeClr val="dk1"/>
              </a:buClr>
              <a:buSzPts val="1200"/>
              <a:buChar char="●"/>
            </a:pPr>
            <a:r>
              <a:rPr lang="en" sz="1200">
                <a:solidFill>
                  <a:schemeClr val="dk1"/>
                </a:solidFill>
              </a:rPr>
              <a:t>MSDE data shows </a:t>
            </a:r>
            <a:r>
              <a:rPr lang="en" sz="1200">
                <a:solidFill>
                  <a:schemeClr val="dk1"/>
                </a:solidFill>
              </a:rPr>
              <a:t>overuse of </a:t>
            </a:r>
            <a:r>
              <a:rPr lang="en" sz="1200">
                <a:solidFill>
                  <a:schemeClr val="dk1"/>
                </a:solidFill>
              </a:rPr>
              <a:t>Home and Hospital programs - </a:t>
            </a:r>
            <a:r>
              <a:rPr lang="en" sz="1200">
                <a:solidFill>
                  <a:schemeClr val="dk1"/>
                </a:solidFill>
              </a:rPr>
              <a:t> likely not appropriate</a:t>
            </a:r>
            <a:endParaRPr sz="1200">
              <a:solidFill>
                <a:schemeClr val="dk1"/>
              </a:solidFill>
            </a:endParaRPr>
          </a:p>
          <a:p>
            <a:pPr indent="-304800" lvl="0" marL="457200" rtl="0" algn="l">
              <a:lnSpc>
                <a:spcPct val="95000"/>
              </a:lnSpc>
              <a:spcBef>
                <a:spcPts val="0"/>
              </a:spcBef>
              <a:spcAft>
                <a:spcPts val="0"/>
              </a:spcAft>
              <a:buClr>
                <a:schemeClr val="dk1"/>
              </a:buClr>
              <a:buSzPts val="1200"/>
              <a:buChar char="●"/>
            </a:pPr>
            <a:r>
              <a:rPr lang="en" sz="1200">
                <a:solidFill>
                  <a:schemeClr val="dk1"/>
                </a:solidFill>
              </a:rPr>
              <a:t>Geographic disparities in how districts use removal: Some districts remove very few students while others remove large numbers of students. Placement becomes more a function of where a student resides rather than on actual threat</a:t>
            </a:r>
            <a:r>
              <a:rPr lang="en" sz="1200">
                <a:solidFill>
                  <a:schemeClr val="dk1"/>
                </a:solidFill>
              </a:rPr>
              <a:t>.</a:t>
            </a:r>
            <a:r>
              <a:rPr lang="en" sz="1200">
                <a:solidFill>
                  <a:schemeClr val="dk1"/>
                </a:solidFill>
              </a:rPr>
              <a:t> </a:t>
            </a:r>
            <a:endParaRPr b="1" sz="1200">
              <a:solidFill>
                <a:schemeClr val="dk1"/>
              </a:solidFill>
            </a:endParaRPr>
          </a:p>
          <a:p>
            <a:pPr indent="0" lvl="0" marL="0" rtl="0" algn="l">
              <a:lnSpc>
                <a:spcPct val="95000"/>
              </a:lnSpc>
              <a:spcBef>
                <a:spcPts val="0"/>
              </a:spcBef>
              <a:spcAft>
                <a:spcPts val="0"/>
              </a:spcAft>
              <a:buNone/>
            </a:pPr>
            <a:r>
              <a:t/>
            </a:r>
            <a:endParaRPr b="1" sz="1200">
              <a:solidFill>
                <a:schemeClr val="dk1"/>
              </a:solidFill>
            </a:endParaRPr>
          </a:p>
          <a:p>
            <a:pPr indent="0" lvl="0" marL="0" rtl="0" algn="l">
              <a:lnSpc>
                <a:spcPct val="95000"/>
              </a:lnSpc>
              <a:spcBef>
                <a:spcPts val="0"/>
              </a:spcBef>
              <a:spcAft>
                <a:spcPts val="0"/>
              </a:spcAft>
              <a:buNone/>
            </a:pPr>
            <a:r>
              <a:rPr b="1" lang="en" sz="1200">
                <a:solidFill>
                  <a:schemeClr val="dk1"/>
                </a:solidFill>
              </a:rPr>
              <a:t>Decision-making based primarily on charge in some jurisdictions</a:t>
            </a:r>
            <a:endParaRPr b="1" sz="1200">
              <a:solidFill>
                <a:schemeClr val="dk1"/>
              </a:solidFill>
            </a:endParaRPr>
          </a:p>
          <a:p>
            <a:pPr indent="-304800" lvl="0" marL="457200" rtl="0" algn="l">
              <a:lnSpc>
                <a:spcPct val="95000"/>
              </a:lnSpc>
              <a:spcBef>
                <a:spcPts val="0"/>
              </a:spcBef>
              <a:spcAft>
                <a:spcPts val="0"/>
              </a:spcAft>
              <a:buClr>
                <a:schemeClr val="dk1"/>
              </a:buClr>
              <a:buSzPts val="1200"/>
              <a:buChar char="●"/>
            </a:pPr>
            <a:r>
              <a:rPr lang="en" sz="1200">
                <a:solidFill>
                  <a:schemeClr val="dk1"/>
                </a:solidFill>
              </a:rPr>
              <a:t>Firearm charges often preclude individualized </a:t>
            </a:r>
            <a:r>
              <a:rPr lang="en" sz="1200">
                <a:solidFill>
                  <a:schemeClr val="dk1"/>
                </a:solidFill>
              </a:rPr>
              <a:t>determinations about safety </a:t>
            </a:r>
            <a:r>
              <a:rPr lang="en" sz="1200">
                <a:solidFill>
                  <a:schemeClr val="dk1"/>
                </a:solidFill>
              </a:rPr>
              <a:t>threat</a:t>
            </a:r>
            <a:r>
              <a:rPr lang="en" sz="1200">
                <a:solidFill>
                  <a:schemeClr val="dk1"/>
                </a:solidFill>
              </a:rPr>
              <a:t> leading to automatic removals  </a:t>
            </a:r>
            <a:endParaRPr sz="1200">
              <a:solidFill>
                <a:schemeClr val="dk1"/>
              </a:solidFill>
            </a:endParaRPr>
          </a:p>
          <a:p>
            <a:pPr indent="0" lvl="0" marL="0" rtl="0" algn="l">
              <a:lnSpc>
                <a:spcPct val="95000"/>
              </a:lnSpc>
              <a:spcBef>
                <a:spcPts val="1200"/>
              </a:spcBef>
              <a:spcAft>
                <a:spcPts val="0"/>
              </a:spcAft>
              <a:buClr>
                <a:schemeClr val="dk1"/>
              </a:buClr>
              <a:buSzPts val="358"/>
              <a:buFont typeface="Arial"/>
              <a:buNone/>
            </a:pPr>
            <a:r>
              <a:rPr b="1" lang="en" sz="1200">
                <a:solidFill>
                  <a:schemeClr val="dk1"/>
                </a:solidFill>
              </a:rPr>
              <a:t>Special Education and Manifestation Determinations</a:t>
            </a:r>
            <a:endParaRPr b="1" sz="1200">
              <a:solidFill>
                <a:schemeClr val="dk1"/>
              </a:solidFill>
            </a:endParaRPr>
          </a:p>
          <a:p>
            <a:pPr indent="-304800" lvl="0" marL="457200" rtl="0" algn="l">
              <a:lnSpc>
                <a:spcPct val="95000"/>
              </a:lnSpc>
              <a:spcBef>
                <a:spcPts val="0"/>
              </a:spcBef>
              <a:spcAft>
                <a:spcPts val="0"/>
              </a:spcAft>
              <a:buClr>
                <a:schemeClr val="dk1"/>
              </a:buClr>
              <a:buSzPts val="1200"/>
              <a:buChar char="●"/>
            </a:pPr>
            <a:r>
              <a:rPr lang="en" sz="1200">
                <a:solidFill>
                  <a:schemeClr val="dk1"/>
                </a:solidFill>
              </a:rPr>
              <a:t>There is a question as to whether districts are conducting manifestation determinations correctly. </a:t>
            </a:r>
            <a:endParaRPr sz="1200">
              <a:solidFill>
                <a:schemeClr val="dk1"/>
              </a:solidFill>
            </a:endParaRPr>
          </a:p>
          <a:p>
            <a:pPr indent="-304800" lvl="0" marL="457200" rtl="0" algn="l">
              <a:lnSpc>
                <a:spcPct val="95000"/>
              </a:lnSpc>
              <a:spcBef>
                <a:spcPts val="0"/>
              </a:spcBef>
              <a:spcAft>
                <a:spcPts val="0"/>
              </a:spcAft>
              <a:buClr>
                <a:schemeClr val="dk1"/>
              </a:buClr>
              <a:buSzPts val="1200"/>
              <a:buChar char="●"/>
            </a:pPr>
            <a:r>
              <a:rPr lang="en" sz="1200">
                <a:solidFill>
                  <a:schemeClr val="dk1"/>
                </a:solidFill>
              </a:rPr>
              <a:t>Inconsistent placement decisions for students with disabilities: Some districts maintain in-person placements, while others place students in virtual programs, which is contrary to the provision that says that the education setting for a child removed for school discipline cannot be the home (COMAR 12A.15.01.19(C)(6)). </a:t>
            </a:r>
            <a:endParaRPr sz="1200">
              <a:solidFill>
                <a:schemeClr val="dk1"/>
              </a:solidFill>
            </a:endParaRPr>
          </a:p>
          <a:p>
            <a:pPr indent="0" lvl="0" marL="0" rtl="0" algn="l">
              <a:lnSpc>
                <a:spcPct val="95000"/>
              </a:lnSpc>
              <a:spcBef>
                <a:spcPts val="0"/>
              </a:spcBef>
              <a:spcAft>
                <a:spcPts val="0"/>
              </a:spcAft>
              <a:buNone/>
            </a:pPr>
            <a:r>
              <a:t/>
            </a:r>
            <a:endParaRPr sz="12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Calibri"/>
                <a:ea typeface="Calibri"/>
                <a:cs typeface="Calibri"/>
                <a:sym typeface="Calibri"/>
              </a:rPr>
              <a:t>Virtual Instruction/Programming Is Harming Our Clients</a:t>
            </a:r>
            <a:endParaRPr b="1">
              <a:latin typeface="Calibri"/>
              <a:ea typeface="Calibri"/>
              <a:cs typeface="Calibri"/>
              <a:sym typeface="Calibri"/>
            </a:endParaRPr>
          </a:p>
        </p:txBody>
      </p:sp>
      <p:sp>
        <p:nvSpPr>
          <p:cNvPr id="120" name="Google Shape;120;p22"/>
          <p:cNvSpPr txBox="1"/>
          <p:nvPr>
            <p:ph idx="1" type="body"/>
          </p:nvPr>
        </p:nvSpPr>
        <p:spPr>
          <a:xfrm>
            <a:off x="311700" y="1152475"/>
            <a:ext cx="8520600" cy="38700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1300">
                <a:solidFill>
                  <a:schemeClr val="dk1"/>
                </a:solidFill>
              </a:rPr>
              <a:t>D</a:t>
            </a:r>
            <a:r>
              <a:rPr b="1" lang="en" sz="1350">
                <a:solidFill>
                  <a:schemeClr val="dk1"/>
                </a:solidFill>
              </a:rPr>
              <a:t>efault placement, not a last resort:</a:t>
            </a:r>
            <a:r>
              <a:rPr lang="en" sz="1350">
                <a:solidFill>
                  <a:schemeClr val="dk1"/>
                </a:solidFill>
              </a:rPr>
              <a:t> Many districts automatically place removed students in virtual programs due to a lack of in-person alternatives—often for administrative convenience rather than student need.</a:t>
            </a:r>
            <a:br>
              <a:rPr lang="en" sz="1350">
                <a:solidFill>
                  <a:schemeClr val="dk1"/>
                </a:solidFill>
              </a:rPr>
            </a:br>
            <a:endParaRPr sz="1350">
              <a:solidFill>
                <a:schemeClr val="dk1"/>
              </a:solidFill>
            </a:endParaRPr>
          </a:p>
          <a:p>
            <a:pPr indent="0" lvl="0" marL="0" rtl="0" algn="l">
              <a:lnSpc>
                <a:spcPct val="100000"/>
              </a:lnSpc>
              <a:spcBef>
                <a:spcPts val="0"/>
              </a:spcBef>
              <a:spcAft>
                <a:spcPts val="0"/>
              </a:spcAft>
              <a:buNone/>
            </a:pPr>
            <a:r>
              <a:rPr b="1" lang="en" sz="1350">
                <a:solidFill>
                  <a:schemeClr val="dk1"/>
                </a:solidFill>
              </a:rPr>
              <a:t>Worse academic and mental health outcomes:</a:t>
            </a:r>
            <a:r>
              <a:rPr lang="en" sz="1350">
                <a:solidFill>
                  <a:schemeClr val="dk1"/>
                </a:solidFill>
              </a:rPr>
              <a:t> Remote learning is linked to lower academic performance and negative social, emotional, and mental health impacts.</a:t>
            </a:r>
            <a:br>
              <a:rPr lang="en" sz="1350">
                <a:solidFill>
                  <a:schemeClr val="dk1"/>
                </a:solidFill>
              </a:rPr>
            </a:br>
            <a:endParaRPr sz="1350">
              <a:solidFill>
                <a:schemeClr val="dk1"/>
              </a:solidFill>
            </a:endParaRPr>
          </a:p>
          <a:p>
            <a:pPr indent="0" lvl="0" marL="0" rtl="0" algn="l">
              <a:lnSpc>
                <a:spcPct val="100000"/>
              </a:lnSpc>
              <a:spcBef>
                <a:spcPts val="0"/>
              </a:spcBef>
              <a:spcAft>
                <a:spcPts val="0"/>
              </a:spcAft>
              <a:buNone/>
            </a:pPr>
            <a:r>
              <a:rPr b="1" lang="en" sz="1350">
                <a:solidFill>
                  <a:schemeClr val="dk1"/>
                </a:solidFill>
              </a:rPr>
              <a:t>Disengagement and system consequences:</a:t>
            </a:r>
            <a:r>
              <a:rPr lang="en" sz="1350">
                <a:solidFill>
                  <a:schemeClr val="dk1"/>
                </a:solidFill>
              </a:rPr>
              <a:t> System-involved youth frequently stop logging in, increasing risk of course failure, dropout, and even probation violations.</a:t>
            </a:r>
            <a:br>
              <a:rPr lang="en" sz="1350">
                <a:solidFill>
                  <a:schemeClr val="dk1"/>
                </a:solidFill>
              </a:rPr>
            </a:br>
            <a:endParaRPr sz="1350">
              <a:solidFill>
                <a:schemeClr val="dk1"/>
              </a:solidFill>
            </a:endParaRPr>
          </a:p>
          <a:p>
            <a:pPr indent="0" lvl="0" marL="0" rtl="0" algn="l">
              <a:lnSpc>
                <a:spcPct val="100000"/>
              </a:lnSpc>
              <a:spcBef>
                <a:spcPts val="0"/>
              </a:spcBef>
              <a:spcAft>
                <a:spcPts val="0"/>
              </a:spcAft>
              <a:buNone/>
            </a:pPr>
            <a:r>
              <a:rPr b="1" lang="en" sz="1350">
                <a:solidFill>
                  <a:schemeClr val="dk1"/>
                </a:solidFill>
              </a:rPr>
              <a:t>Supervision and access barriers:</a:t>
            </a:r>
            <a:r>
              <a:rPr lang="en" sz="1350">
                <a:solidFill>
                  <a:schemeClr val="dk1"/>
                </a:solidFill>
              </a:rPr>
              <a:t> Students are often home alone during the day, and many families lack reliable Wi-Fi, devices, or capacity to support virtual learning.</a:t>
            </a:r>
            <a:br>
              <a:rPr lang="en" sz="1350">
                <a:solidFill>
                  <a:schemeClr val="dk1"/>
                </a:solidFill>
              </a:rPr>
            </a:br>
            <a:endParaRPr sz="1350">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en" sz="1350">
                <a:solidFill>
                  <a:schemeClr val="dk1"/>
                </a:solidFill>
              </a:rPr>
              <a:t>Legal concerns; no safety benefit:</a:t>
            </a:r>
            <a:r>
              <a:rPr lang="en" sz="1350">
                <a:solidFill>
                  <a:schemeClr val="dk1"/>
                </a:solidFill>
              </a:rPr>
              <a:t> Virtual learning functions as home-based instruction, which we contend is not permitted for disciplinary removals for students with disabilities under COMAR 13A.05.01.10(C)(6).  Virtual learning doesn’t make communities safer. </a:t>
            </a:r>
            <a:endParaRPr sz="1350">
              <a:solidFill>
                <a:schemeClr val="dk1"/>
              </a:solidFill>
            </a:endParaRPr>
          </a:p>
          <a:p>
            <a:pPr indent="0" lvl="0" marL="0" rtl="0" algn="l">
              <a:spcBef>
                <a:spcPts val="0"/>
              </a:spcBef>
              <a:spcAft>
                <a:spcPts val="1200"/>
              </a:spcAft>
              <a:buClr>
                <a:schemeClr val="dk1"/>
              </a:buClr>
              <a:buSzPts val="1100"/>
              <a:buFont typeface="Arial"/>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