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6858000" cx="9144000"/>
  <p:notesSz cx="6858000" cy="9144000"/>
  <p:embeddedFontLst>
    <p:embeddedFont>
      <p:font typeface="Montserrat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37FBB78-F176-4C56-9080-CEC2F256EBD5}">
  <a:tblStyle styleId="{D37FBB78-F176-4C56-9080-CEC2F256EBD5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Montserrat-regular.fntdata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Montserrat-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Montserrat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351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1143918" y="685800"/>
            <a:ext cx="4571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c7a2bb7552_0_41:notes"/>
          <p:cNvSpPr/>
          <p:nvPr>
            <p:ph idx="2" type="sldImg"/>
          </p:nvPr>
        </p:nvSpPr>
        <p:spPr>
          <a:xfrm>
            <a:off x="1143918" y="685800"/>
            <a:ext cx="4571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g3c7a2bb7552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c7a2bb7552_0_15:notes"/>
          <p:cNvSpPr/>
          <p:nvPr>
            <p:ph idx="2" type="sldImg"/>
          </p:nvPr>
        </p:nvSpPr>
        <p:spPr>
          <a:xfrm>
            <a:off x="1143918" y="685800"/>
            <a:ext cx="4571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g3c7a2bb7552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:notes"/>
          <p:cNvSpPr/>
          <p:nvPr>
            <p:ph idx="2" type="sldImg"/>
          </p:nvPr>
        </p:nvSpPr>
        <p:spPr>
          <a:xfrm>
            <a:off x="1143918" y="685800"/>
            <a:ext cx="4571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c7a2bb7552_0_4:notes"/>
          <p:cNvSpPr/>
          <p:nvPr>
            <p:ph idx="2" type="sldImg"/>
          </p:nvPr>
        </p:nvSpPr>
        <p:spPr>
          <a:xfrm>
            <a:off x="1143918" y="685800"/>
            <a:ext cx="4571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g3c7a2bb7552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c7a2bb7552_0_29:notes"/>
          <p:cNvSpPr/>
          <p:nvPr>
            <p:ph idx="2" type="sldImg"/>
          </p:nvPr>
        </p:nvSpPr>
        <p:spPr>
          <a:xfrm>
            <a:off x="1143918" y="685800"/>
            <a:ext cx="4571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g3c7a2bb7552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c7a2bb7552_0_69:notes"/>
          <p:cNvSpPr/>
          <p:nvPr>
            <p:ph idx="2" type="sldImg"/>
          </p:nvPr>
        </p:nvSpPr>
        <p:spPr>
          <a:xfrm>
            <a:off x="1143918" y="685800"/>
            <a:ext cx="4571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g3c7a2bb7552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c7a2bb7552_0_78:notes"/>
          <p:cNvSpPr/>
          <p:nvPr>
            <p:ph idx="2" type="sldImg"/>
          </p:nvPr>
        </p:nvSpPr>
        <p:spPr>
          <a:xfrm>
            <a:off x="1143918" y="685800"/>
            <a:ext cx="4571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g3c7a2bb7552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c7a2bb7552_0_49:notes"/>
          <p:cNvSpPr/>
          <p:nvPr>
            <p:ph idx="2" type="sldImg"/>
          </p:nvPr>
        </p:nvSpPr>
        <p:spPr>
          <a:xfrm>
            <a:off x="1143918" y="685800"/>
            <a:ext cx="4571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g3c7a2bb7552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c7a2bb7552_0_60:notes"/>
          <p:cNvSpPr/>
          <p:nvPr>
            <p:ph idx="2" type="sldImg"/>
          </p:nvPr>
        </p:nvSpPr>
        <p:spPr>
          <a:xfrm>
            <a:off x="1143918" y="685800"/>
            <a:ext cx="4571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g3c7a2bb7552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6217623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311700" y="5640766"/>
            <a:ext cx="59988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6217623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6217623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472458" y="6217623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8472458" y="6217623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472458" y="6217623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6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72458" y="6217623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472458" y="6217623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8472458" y="6217623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490251" y="600200"/>
            <a:ext cx="6367800" cy="545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8472458" y="6217623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4572000" y="-166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0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10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10"/>
          <p:cNvSpPr txBox="1"/>
          <p:nvPr>
            <p:ph idx="2" type="body"/>
          </p:nvPr>
        </p:nvSpPr>
        <p:spPr>
          <a:xfrm>
            <a:off x="4939500" y="965433"/>
            <a:ext cx="3837300" cy="49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72458" y="6217623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6217623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13.png"/><Relationship Id="rId5" Type="http://schemas.openxmlformats.org/officeDocument/2006/relationships/image" Target="../media/image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7.pn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6478" y="-29356"/>
            <a:ext cx="9172155" cy="1259772"/>
          </a:xfrm>
          <a:custGeom>
            <a:rect b="b" l="l" r="r" t="t"/>
            <a:pathLst>
              <a:path extrusionOk="0" h="1482085" w="7337724">
                <a:moveTo>
                  <a:pt x="0" y="10620"/>
                </a:moveTo>
                <a:cubicBezTo>
                  <a:pt x="479322" y="-21022"/>
                  <a:pt x="4746753" y="29142"/>
                  <a:pt x="7336803" y="18768"/>
                </a:cubicBezTo>
                <a:cubicBezTo>
                  <a:pt x="7333613" y="404143"/>
                  <a:pt x="7339994" y="797666"/>
                  <a:pt x="7336804" y="1183041"/>
                </a:cubicBezTo>
                <a:cubicBezTo>
                  <a:pt x="4894393" y="1980227"/>
                  <a:pt x="2502509" y="886220"/>
                  <a:pt x="0" y="1281516"/>
                </a:cubicBezTo>
                <a:lnTo>
                  <a:pt x="0" y="1062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92" l="0" r="-610" t="-29998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3"/>
          <p:cNvSpPr txBox="1"/>
          <p:nvPr>
            <p:ph type="ctrTitle"/>
          </p:nvPr>
        </p:nvSpPr>
        <p:spPr>
          <a:xfrm>
            <a:off x="336900" y="474552"/>
            <a:ext cx="6540900" cy="4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b="1" lang="en-US" sz="2000">
                <a:solidFill>
                  <a:srgbClr val="CC0000"/>
                </a:solidFill>
                <a:latin typeface="Montserrat"/>
                <a:ea typeface="Montserrat"/>
                <a:cs typeface="Montserrat"/>
                <a:sym typeface="Montserrat"/>
              </a:rPr>
              <a:t>Juvenile Complaints with Reportable Offenses</a:t>
            </a:r>
            <a:endParaRPr b="1" sz="2000">
              <a:solidFill>
                <a:srgbClr val="CC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336901" y="213533"/>
            <a:ext cx="2110200" cy="265500"/>
          </a:xfrm>
          <a:prstGeom prst="roundRect">
            <a:avLst>
              <a:gd fmla="val 50000" name="adj"/>
            </a:avLst>
          </a:prstGeom>
          <a:solidFill>
            <a:srgbClr val="FFC2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DJS DATA </a:t>
            </a:r>
            <a:r>
              <a:rPr b="1" lang="en-US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FY</a:t>
            </a: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2025 </a:t>
            </a: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3104575" y="1383046"/>
            <a:ext cx="5129700" cy="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5200" lIns="75200" spcFirstLastPara="1" rIns="75200" wrap="square" tIns="752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Youth were</a:t>
            </a:r>
            <a:r>
              <a:rPr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referred to DJS with a </a:t>
            </a:r>
            <a:r>
              <a:rPr b="1"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reportable offense</a:t>
            </a:r>
            <a:r>
              <a:rPr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in FY2025</a:t>
            </a:r>
            <a:r>
              <a:rPr b="0" i="0" lang="en-US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(July 1, 2024 - June 30 2025). This was </a:t>
            </a:r>
            <a:r>
              <a:rPr b="1" i="0" lang="en-US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15% </a:t>
            </a:r>
            <a:r>
              <a:rPr i="0" lang="en-US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of all c</a:t>
            </a:r>
            <a:r>
              <a:rPr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omplaints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938789" y="1326189"/>
            <a:ext cx="1238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C50C3D"/>
                </a:solidFill>
                <a:latin typeface="Montserrat"/>
                <a:ea typeface="Montserrat"/>
                <a:cs typeface="Montserrat"/>
                <a:sym typeface="Montserrat"/>
              </a:rPr>
              <a:t>1,934</a:t>
            </a:r>
            <a:endParaRPr/>
          </a:p>
        </p:txBody>
      </p:sp>
      <p:pic>
        <p:nvPicPr>
          <p:cNvPr descr="A logo with a group of people&#10;&#10;AI-generated content may be incorrect." id="59" name="Google Shape;5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94204" y="132809"/>
            <a:ext cx="909868" cy="79633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" name="Google Shape;60;p13"/>
          <p:cNvCxnSpPr/>
          <p:nvPr/>
        </p:nvCxnSpPr>
        <p:spPr>
          <a:xfrm>
            <a:off x="1693514" y="2150596"/>
            <a:ext cx="70707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61" name="Google Shape;61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5932" y="1235112"/>
            <a:ext cx="748638" cy="748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 title="Screen Shot 2026-02-12 at 10.14.12 A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11250" y="2451800"/>
            <a:ext cx="2784250" cy="40401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/>
        </p:nvSpPr>
        <p:spPr>
          <a:xfrm>
            <a:off x="4371725" y="2332400"/>
            <a:ext cx="3492600" cy="3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-US" sz="1800">
                <a:solidFill>
                  <a:srgbClr val="CC0000"/>
                </a:solidFill>
              </a:rPr>
              <a:t>92%</a:t>
            </a:r>
            <a:r>
              <a:rPr lang="en-US" sz="1800">
                <a:solidFill>
                  <a:schemeClr val="dk2"/>
                </a:solidFill>
              </a:rPr>
              <a:t> were youth of color, which is a  higher proportion that the 78% of all complaints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US" sz="1800">
                <a:solidFill>
                  <a:schemeClr val="dk2"/>
                </a:solidFill>
              </a:rPr>
              <a:t>Age profile is very similar to overall complaints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/>
          <p:nvPr/>
        </p:nvSpPr>
        <p:spPr>
          <a:xfrm>
            <a:off x="-6478" y="-29355"/>
            <a:ext cx="9163500" cy="715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7068" l="69" r="-679" t="-103378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2"/>
          <p:cNvSpPr txBox="1"/>
          <p:nvPr/>
        </p:nvSpPr>
        <p:spPr>
          <a:xfrm>
            <a:off x="318200" y="182125"/>
            <a:ext cx="49974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C0000"/>
                </a:solidFill>
                <a:latin typeface="Montserrat"/>
                <a:ea typeface="Montserrat"/>
                <a:cs typeface="Montserrat"/>
                <a:sym typeface="Montserrat"/>
              </a:rPr>
              <a:t>Process Overview 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140" name="Google Shape;140;p22"/>
          <p:cNvSpPr/>
          <p:nvPr/>
        </p:nvSpPr>
        <p:spPr>
          <a:xfrm>
            <a:off x="6640665" y="213533"/>
            <a:ext cx="2110200" cy="265500"/>
          </a:xfrm>
          <a:prstGeom prst="roundRect">
            <a:avLst>
              <a:gd fmla="val 50000" name="adj"/>
            </a:avLst>
          </a:prstGeom>
          <a:solidFill>
            <a:srgbClr val="FFC2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DJS DATA </a:t>
            </a:r>
            <a:r>
              <a:rPr b="1" lang="en-US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FY</a:t>
            </a: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2025 </a:t>
            </a:r>
            <a:endParaRPr/>
          </a:p>
        </p:txBody>
      </p:sp>
      <p:grpSp>
        <p:nvGrpSpPr>
          <p:cNvPr id="141" name="Google Shape;141;p22"/>
          <p:cNvGrpSpPr/>
          <p:nvPr/>
        </p:nvGrpSpPr>
        <p:grpSpPr>
          <a:xfrm>
            <a:off x="397225" y="1548303"/>
            <a:ext cx="9425453" cy="3761375"/>
            <a:chOff x="834974" y="1434800"/>
            <a:chExt cx="6804890" cy="2715598"/>
          </a:xfrm>
        </p:grpSpPr>
        <p:pic>
          <p:nvPicPr>
            <p:cNvPr descr="The hammer judges the icon vector. Isolated contour symbol illustration (Provided by Getty Images)" id="142" name="Google Shape;142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81975" y="1434800"/>
              <a:ext cx="936325" cy="9363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" name="Google Shape;143;p22"/>
            <p:cNvSpPr txBox="1"/>
            <p:nvPr/>
          </p:nvSpPr>
          <p:spPr>
            <a:xfrm>
              <a:off x="2040000" y="1513850"/>
              <a:ext cx="5556900" cy="77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6625" lIns="126625" spcFirstLastPara="1" rIns="126625" wrap="square" tIns="1266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24">
                  <a:solidFill>
                    <a:schemeClr val="dk1"/>
                  </a:solidFill>
                </a:rPr>
                <a:t>Information Sharing</a:t>
              </a:r>
              <a:r>
                <a:rPr lang="en-US" sz="2493">
                  <a:solidFill>
                    <a:schemeClr val="dk2"/>
                  </a:solidFill>
                </a:rPr>
                <a:t> </a:t>
              </a:r>
              <a:endParaRPr sz="2493">
                <a:solidFill>
                  <a:schemeClr val="dk2"/>
                </a:solidFill>
              </a:endParaRPr>
            </a:p>
          </p:txBody>
        </p:sp>
        <p:pic>
          <p:nvPicPr>
            <p:cNvPr descr="instructions to use the vector icon. Isolated contour symbol illustration (Provided by Getty Images)" id="144" name="Google Shape;144;p2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34974" y="3120075"/>
              <a:ext cx="1030323" cy="10303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" name="Google Shape;145;p22"/>
            <p:cNvSpPr txBox="1"/>
            <p:nvPr/>
          </p:nvSpPr>
          <p:spPr>
            <a:xfrm>
              <a:off x="2082964" y="3210516"/>
              <a:ext cx="5556900" cy="77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6625" lIns="126625" spcFirstLastPara="1" rIns="126625" wrap="square" tIns="1266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24">
                  <a:solidFill>
                    <a:schemeClr val="dk1"/>
                  </a:solidFill>
                </a:rPr>
                <a:t>Information Gaps</a:t>
              </a:r>
              <a:endParaRPr sz="2493">
                <a:solidFill>
                  <a:schemeClr val="dk2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/>
          <p:nvPr/>
        </p:nvSpPr>
        <p:spPr>
          <a:xfrm>
            <a:off x="-6478" y="-29355"/>
            <a:ext cx="9163500" cy="715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7068" l="69" r="-679" t="-103378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318200" y="182125"/>
            <a:ext cx="49974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C0000"/>
                </a:solidFill>
                <a:latin typeface="Montserrat"/>
                <a:ea typeface="Montserrat"/>
                <a:cs typeface="Montserrat"/>
                <a:sym typeface="Montserrat"/>
              </a:rPr>
              <a:t>Complaints by Source and Category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6640665" y="213533"/>
            <a:ext cx="2110200" cy="265500"/>
          </a:xfrm>
          <a:prstGeom prst="roundRect">
            <a:avLst>
              <a:gd fmla="val 50000" name="adj"/>
            </a:avLst>
          </a:prstGeom>
          <a:solidFill>
            <a:srgbClr val="FFC2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DJS DATA </a:t>
            </a:r>
            <a:r>
              <a:rPr b="1" lang="en-US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FY</a:t>
            </a: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2025 </a:t>
            </a:r>
            <a:endParaRPr/>
          </a:p>
        </p:txBody>
      </p:sp>
      <p:pic>
        <p:nvPicPr>
          <p:cNvPr id="71" name="Google Shape;71;p14" title="Screen Shot 2026-02-12 at 10.13.06 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275" y="3697650"/>
            <a:ext cx="3848974" cy="119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 title="Screen Shot 2026-02-12 at 10.27.46 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8200" y="1584039"/>
            <a:ext cx="4351866" cy="119917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 txBox="1"/>
          <p:nvPr/>
        </p:nvSpPr>
        <p:spPr>
          <a:xfrm>
            <a:off x="4707802" y="1487380"/>
            <a:ext cx="4122600" cy="3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-US" sz="1800">
                <a:solidFill>
                  <a:srgbClr val="CC0000"/>
                </a:solidFill>
              </a:rPr>
              <a:t>28</a:t>
            </a:r>
            <a:r>
              <a:rPr b="1" lang="en-US" sz="1800">
                <a:solidFill>
                  <a:srgbClr val="CC0000"/>
                </a:solidFill>
              </a:rPr>
              <a:t>%</a:t>
            </a:r>
            <a:r>
              <a:rPr lang="en-US" sz="1800">
                <a:solidFill>
                  <a:schemeClr val="dk2"/>
                </a:solidFill>
              </a:rPr>
              <a:t> of complaints began as adult court charges which were subsequently transferred to juvenile court jurisdiction. This compares with 4.6% of all complaints.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US" sz="1800">
                <a:solidFill>
                  <a:schemeClr val="dk2"/>
                </a:solidFill>
              </a:rPr>
              <a:t>This count </a:t>
            </a:r>
            <a:r>
              <a:rPr lang="en-US" sz="1800" u="sng">
                <a:solidFill>
                  <a:schemeClr val="dk2"/>
                </a:solidFill>
              </a:rPr>
              <a:t>excludes</a:t>
            </a:r>
            <a:r>
              <a:rPr lang="en-US" sz="1800">
                <a:solidFill>
                  <a:schemeClr val="dk2"/>
                </a:solidFill>
              </a:rPr>
              <a:t> those not </a:t>
            </a:r>
            <a:r>
              <a:rPr lang="en-US" sz="1800">
                <a:solidFill>
                  <a:schemeClr val="dk2"/>
                </a:solidFill>
              </a:rPr>
              <a:t>transferred</a:t>
            </a:r>
            <a:r>
              <a:rPr lang="en-US" sz="1800">
                <a:solidFill>
                  <a:schemeClr val="dk2"/>
                </a:solidFill>
              </a:rPr>
              <a:t> to juvenile court.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-US" sz="1800">
                <a:solidFill>
                  <a:srgbClr val="CC0000"/>
                </a:solidFill>
              </a:rPr>
              <a:t>79</a:t>
            </a:r>
            <a:r>
              <a:rPr b="1" lang="en-US" sz="1800">
                <a:solidFill>
                  <a:srgbClr val="CC0000"/>
                </a:solidFill>
              </a:rPr>
              <a:t>%</a:t>
            </a:r>
            <a:r>
              <a:rPr lang="en-US" sz="1800">
                <a:solidFill>
                  <a:schemeClr val="dk2"/>
                </a:solidFill>
              </a:rPr>
              <a:t> are for crimes of violence, compared to 14% of all complaints.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/>
          <p:nvPr/>
        </p:nvSpPr>
        <p:spPr>
          <a:xfrm>
            <a:off x="-6478" y="-29355"/>
            <a:ext cx="9163500" cy="715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7065" l="72" r="-682" t="-103375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5"/>
          <p:cNvSpPr txBox="1"/>
          <p:nvPr/>
        </p:nvSpPr>
        <p:spPr>
          <a:xfrm>
            <a:off x="318200" y="182125"/>
            <a:ext cx="49974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C0000"/>
                </a:solidFill>
                <a:latin typeface="Montserrat"/>
                <a:ea typeface="Montserrat"/>
                <a:cs typeface="Montserrat"/>
                <a:sym typeface="Montserrat"/>
              </a:rPr>
              <a:t>Complaints by Most Serious Offense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6640665" y="213533"/>
            <a:ext cx="2110200" cy="265500"/>
          </a:xfrm>
          <a:prstGeom prst="roundRect">
            <a:avLst>
              <a:gd fmla="val 50000" name="adj"/>
            </a:avLst>
          </a:prstGeom>
          <a:solidFill>
            <a:srgbClr val="FFC2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DJS DATA </a:t>
            </a:r>
            <a:r>
              <a:rPr b="1" lang="en-US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FY</a:t>
            </a: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2025 </a:t>
            </a:r>
            <a:endParaRPr/>
          </a:p>
        </p:txBody>
      </p:sp>
      <p:pic>
        <p:nvPicPr>
          <p:cNvPr id="81" name="Google Shape;81;p15" title="Screen Shot 2026-02-12 at 9.28.32 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838250"/>
            <a:ext cx="8911724" cy="5867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/>
          <p:nvPr/>
        </p:nvSpPr>
        <p:spPr>
          <a:xfrm>
            <a:off x="-6478" y="-29355"/>
            <a:ext cx="9163500" cy="715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7068" l="69" r="-679" t="-103378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318200" y="182125"/>
            <a:ext cx="49974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C0000"/>
                </a:solidFill>
                <a:latin typeface="Montserrat"/>
                <a:ea typeface="Montserrat"/>
                <a:cs typeface="Montserrat"/>
                <a:sym typeface="Montserrat"/>
              </a:rPr>
              <a:t>Complaints by Jurisdiction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88" name="Google Shape;88;p16"/>
          <p:cNvSpPr/>
          <p:nvPr/>
        </p:nvSpPr>
        <p:spPr>
          <a:xfrm>
            <a:off x="6640665" y="213533"/>
            <a:ext cx="2110200" cy="265500"/>
          </a:xfrm>
          <a:prstGeom prst="roundRect">
            <a:avLst>
              <a:gd fmla="val 50000" name="adj"/>
            </a:avLst>
          </a:prstGeom>
          <a:solidFill>
            <a:srgbClr val="FFC2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DJS DATA </a:t>
            </a:r>
            <a:r>
              <a:rPr b="1" lang="en-US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FY</a:t>
            </a: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2025 </a:t>
            </a:r>
            <a:endParaRPr/>
          </a:p>
        </p:txBody>
      </p:sp>
      <p:graphicFrame>
        <p:nvGraphicFramePr>
          <p:cNvPr id="89" name="Google Shape;89;p16"/>
          <p:cNvGraphicFramePr/>
          <p:nvPr/>
        </p:nvGraphicFramePr>
        <p:xfrm>
          <a:off x="209025" y="1048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{D37FBB78-F176-4C56-9080-CEC2F256EBD5}</a:tableStyleId>
              </a:tblPr>
              <a:tblGrid>
                <a:gridCol w="2304450"/>
                <a:gridCol w="840825"/>
                <a:gridCol w="934225"/>
                <a:gridCol w="382850"/>
                <a:gridCol w="2304450"/>
                <a:gridCol w="840825"/>
                <a:gridCol w="934225"/>
              </a:tblGrid>
              <a:tr h="487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County of Jurisdiction</a:t>
                      </a:r>
                      <a:endParaRPr b="1" sz="11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Complaints</a:t>
                      </a:r>
                      <a:endParaRPr b="1" sz="11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County of Jurisdiction</a:t>
                      </a:r>
                      <a:endParaRPr b="1" sz="11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Complaints</a:t>
                      </a:r>
                      <a:endParaRPr b="1" sz="11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 hMerge="1"/>
              </a:tr>
              <a:tr h="345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Allegany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0.6%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Harford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37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1.9%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Anne Arundel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4.9%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Howard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56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2.9%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Baltimore City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610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31.5%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Kent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0.2%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Baltimore County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383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19.8%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Montgomery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236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12.2%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Calvert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0.3%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Prince George`s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312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16.1%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Caroline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0.4%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Queen Anne`s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Carroll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0.4%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Somerset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0.3%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Cecil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0.7%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St. Mary`s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0.7%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Charles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55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2.8%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Talbot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0.2%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Dorchester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0.8%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Washington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0.8%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Frederick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0.9%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Wicomico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0.9%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Garrett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0.2%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Worcester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0.4%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R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/>
          <p:nvPr/>
        </p:nvSpPr>
        <p:spPr>
          <a:xfrm>
            <a:off x="-6478" y="-29355"/>
            <a:ext cx="9163500" cy="715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7068" l="69" r="-679" t="-103378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318200" y="182125"/>
            <a:ext cx="49974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C0000"/>
                </a:solidFill>
                <a:latin typeface="Montserrat"/>
                <a:ea typeface="Montserrat"/>
                <a:cs typeface="Montserrat"/>
                <a:sym typeface="Montserrat"/>
              </a:rPr>
              <a:t>Complaints by Days Detained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96" name="Google Shape;96;p17"/>
          <p:cNvSpPr/>
          <p:nvPr/>
        </p:nvSpPr>
        <p:spPr>
          <a:xfrm>
            <a:off x="6640665" y="213533"/>
            <a:ext cx="2110200" cy="265500"/>
          </a:xfrm>
          <a:prstGeom prst="roundRect">
            <a:avLst>
              <a:gd fmla="val 50000" name="adj"/>
            </a:avLst>
          </a:prstGeom>
          <a:solidFill>
            <a:srgbClr val="FFC2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DJS DATA </a:t>
            </a:r>
            <a:r>
              <a:rPr b="1" lang="en-US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FY</a:t>
            </a: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2025 </a:t>
            </a:r>
            <a:endParaRPr/>
          </a:p>
        </p:txBody>
      </p:sp>
      <p:pic>
        <p:nvPicPr>
          <p:cNvPr id="97" name="Google Shape;97;p17" title="Screen Shot 2026-02-12 at 10.12.14 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4425" y="1316875"/>
            <a:ext cx="4122600" cy="306155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 txBox="1"/>
          <p:nvPr/>
        </p:nvSpPr>
        <p:spPr>
          <a:xfrm>
            <a:off x="4572000" y="1147875"/>
            <a:ext cx="3976200" cy="38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-US" sz="1800">
                <a:solidFill>
                  <a:srgbClr val="CC0000"/>
                </a:solidFill>
              </a:rPr>
              <a:t>70</a:t>
            </a:r>
            <a:r>
              <a:rPr b="1" lang="en-US" sz="1800">
                <a:solidFill>
                  <a:srgbClr val="CC0000"/>
                </a:solidFill>
              </a:rPr>
              <a:t>%</a:t>
            </a:r>
            <a:r>
              <a:rPr lang="en-US" sz="1800">
                <a:solidFill>
                  <a:schemeClr val="dk2"/>
                </a:solidFill>
              </a:rPr>
              <a:t> of youth are not detained at the time of the juvenile complaint.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US" sz="1800">
                <a:solidFill>
                  <a:schemeClr val="dk2"/>
                </a:solidFill>
              </a:rPr>
              <a:t>This count </a:t>
            </a:r>
            <a:r>
              <a:rPr lang="en-US" sz="1800">
                <a:solidFill>
                  <a:schemeClr val="dk2"/>
                </a:solidFill>
              </a:rPr>
              <a:t>includes days spent in DJS detention while awaiting adult court transfers, but only for those transferred.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-US" sz="1800">
                <a:solidFill>
                  <a:srgbClr val="CC0000"/>
                </a:solidFill>
              </a:rPr>
              <a:t>30</a:t>
            </a:r>
            <a:r>
              <a:rPr b="1" lang="en-US" sz="1800">
                <a:solidFill>
                  <a:srgbClr val="CC0000"/>
                </a:solidFill>
              </a:rPr>
              <a:t>%</a:t>
            </a:r>
            <a:r>
              <a:rPr lang="en-US" sz="1800">
                <a:solidFill>
                  <a:schemeClr val="dk2"/>
                </a:solidFill>
              </a:rPr>
              <a:t> of youth are detained at the time of complaint, with a broad range of lengths of stay.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/>
          <p:nvPr/>
        </p:nvSpPr>
        <p:spPr>
          <a:xfrm>
            <a:off x="-6478" y="-29355"/>
            <a:ext cx="9163500" cy="715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7068" l="69" r="-679" t="-103378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8"/>
          <p:cNvSpPr txBox="1"/>
          <p:nvPr/>
        </p:nvSpPr>
        <p:spPr>
          <a:xfrm>
            <a:off x="318200" y="182125"/>
            <a:ext cx="49974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C0000"/>
                </a:solidFill>
                <a:latin typeface="Montserrat"/>
                <a:ea typeface="Montserrat"/>
                <a:cs typeface="Montserrat"/>
                <a:sym typeface="Montserrat"/>
              </a:rPr>
              <a:t>Complaints by Case Outcomes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105" name="Google Shape;105;p18"/>
          <p:cNvSpPr/>
          <p:nvPr/>
        </p:nvSpPr>
        <p:spPr>
          <a:xfrm>
            <a:off x="6640665" y="213533"/>
            <a:ext cx="2110200" cy="265500"/>
          </a:xfrm>
          <a:prstGeom prst="roundRect">
            <a:avLst>
              <a:gd fmla="val 50000" name="adj"/>
            </a:avLst>
          </a:prstGeom>
          <a:solidFill>
            <a:srgbClr val="FFC2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DJS DATA </a:t>
            </a:r>
            <a:r>
              <a:rPr b="1" lang="en-US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FY</a:t>
            </a: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2025 </a:t>
            </a:r>
            <a:endParaRPr/>
          </a:p>
        </p:txBody>
      </p:sp>
      <p:sp>
        <p:nvSpPr>
          <p:cNvPr id="106" name="Google Shape;106;p18"/>
          <p:cNvSpPr txBox="1"/>
          <p:nvPr/>
        </p:nvSpPr>
        <p:spPr>
          <a:xfrm>
            <a:off x="5822550" y="1147875"/>
            <a:ext cx="2725800" cy="38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-US" sz="1800">
                <a:solidFill>
                  <a:srgbClr val="CC0000"/>
                </a:solidFill>
              </a:rPr>
              <a:t>98.4</a:t>
            </a:r>
            <a:r>
              <a:rPr b="1" lang="en-US" sz="1800">
                <a:solidFill>
                  <a:srgbClr val="CC0000"/>
                </a:solidFill>
              </a:rPr>
              <a:t>%</a:t>
            </a:r>
            <a:r>
              <a:rPr lang="en-US" sz="1800">
                <a:solidFill>
                  <a:schemeClr val="dk2"/>
                </a:solidFill>
              </a:rPr>
              <a:t> of cases were forwarded to court by DJS Intake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2"/>
                </a:solidFill>
              </a:rPr>
              <a:t>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-US" sz="1800">
                <a:solidFill>
                  <a:srgbClr val="CC0000"/>
                </a:solidFill>
              </a:rPr>
              <a:t>13%</a:t>
            </a:r>
            <a:r>
              <a:rPr lang="en-US" sz="1800">
                <a:solidFill>
                  <a:schemeClr val="dk2"/>
                </a:solidFill>
              </a:rPr>
              <a:t> of cases were still pending at the time this data was run.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US" sz="1800">
                <a:solidFill>
                  <a:schemeClr val="dk2"/>
                </a:solidFill>
              </a:rPr>
              <a:t>Of the cases not pending,</a:t>
            </a:r>
            <a:r>
              <a:rPr b="1" lang="en-US" sz="1800">
                <a:solidFill>
                  <a:srgbClr val="CC0000"/>
                </a:solidFill>
              </a:rPr>
              <a:t> 36%</a:t>
            </a:r>
            <a:r>
              <a:rPr lang="en-US" sz="1800">
                <a:solidFill>
                  <a:schemeClr val="dk2"/>
                </a:solidFill>
              </a:rPr>
              <a:t> did not have a disposition.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07" name="Google Shape;107;p18" title="Screen Shot 2026-02-12 at 11.00.05 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3125" y="1044675"/>
            <a:ext cx="5470425" cy="506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/>
          <p:nvPr/>
        </p:nvSpPr>
        <p:spPr>
          <a:xfrm>
            <a:off x="-6478" y="-29355"/>
            <a:ext cx="9163500" cy="715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7068" l="69" r="-679" t="-103378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9"/>
          <p:cNvSpPr txBox="1"/>
          <p:nvPr/>
        </p:nvSpPr>
        <p:spPr>
          <a:xfrm>
            <a:off x="318200" y="182125"/>
            <a:ext cx="6103500" cy="4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C0000"/>
                </a:solidFill>
                <a:latin typeface="Montserrat"/>
                <a:ea typeface="Montserrat"/>
                <a:cs typeface="Montserrat"/>
                <a:sym typeface="Montserrat"/>
              </a:rPr>
              <a:t>Detained Youth</a:t>
            </a:r>
            <a:r>
              <a:rPr b="1" lang="en-US" sz="2000">
                <a:solidFill>
                  <a:srgbClr val="CC0000"/>
                </a:solidFill>
                <a:latin typeface="Montserrat"/>
                <a:ea typeface="Montserrat"/>
                <a:cs typeface="Montserrat"/>
                <a:sym typeface="Montserrat"/>
              </a:rPr>
              <a:t> Case Outcomes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114" name="Google Shape;114;p19"/>
          <p:cNvSpPr/>
          <p:nvPr/>
        </p:nvSpPr>
        <p:spPr>
          <a:xfrm>
            <a:off x="6640665" y="213533"/>
            <a:ext cx="2110200" cy="265500"/>
          </a:xfrm>
          <a:prstGeom prst="roundRect">
            <a:avLst>
              <a:gd fmla="val 50000" name="adj"/>
            </a:avLst>
          </a:prstGeom>
          <a:solidFill>
            <a:srgbClr val="FFC2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DJS DATA </a:t>
            </a:r>
            <a:r>
              <a:rPr b="1" lang="en-US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FY</a:t>
            </a: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2025 </a:t>
            </a:r>
            <a:endParaRPr/>
          </a:p>
        </p:txBody>
      </p:sp>
      <p:sp>
        <p:nvSpPr>
          <p:cNvPr id="115" name="Google Shape;115;p19"/>
          <p:cNvSpPr txBox="1"/>
          <p:nvPr/>
        </p:nvSpPr>
        <p:spPr>
          <a:xfrm>
            <a:off x="6523750" y="1147875"/>
            <a:ext cx="2227200" cy="46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-US" sz="1800">
                <a:solidFill>
                  <a:srgbClr val="CC0000"/>
                </a:solidFill>
              </a:rPr>
              <a:t>All </a:t>
            </a:r>
            <a:r>
              <a:rPr lang="en-US" sz="1800">
                <a:solidFill>
                  <a:schemeClr val="dk2"/>
                </a:solidFill>
              </a:rPr>
              <a:t>cases were forwarded to court by DJS Intake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2"/>
                </a:solidFill>
              </a:rPr>
              <a:t>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-US" sz="1800">
                <a:solidFill>
                  <a:srgbClr val="CC0000"/>
                </a:solidFill>
              </a:rPr>
              <a:t>9.9</a:t>
            </a:r>
            <a:r>
              <a:rPr b="1" lang="en-US" sz="1800">
                <a:solidFill>
                  <a:srgbClr val="CC0000"/>
                </a:solidFill>
              </a:rPr>
              <a:t>%</a:t>
            </a:r>
            <a:r>
              <a:rPr lang="en-US" sz="1800">
                <a:solidFill>
                  <a:schemeClr val="dk2"/>
                </a:solidFill>
              </a:rPr>
              <a:t> of cases were still pending at the time this data was run.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US" sz="1800">
                <a:solidFill>
                  <a:schemeClr val="dk2"/>
                </a:solidFill>
              </a:rPr>
              <a:t>Of the cases not pending,</a:t>
            </a:r>
            <a:r>
              <a:rPr b="1" lang="en-US" sz="1800">
                <a:solidFill>
                  <a:srgbClr val="CC0000"/>
                </a:solidFill>
              </a:rPr>
              <a:t> 25</a:t>
            </a:r>
            <a:r>
              <a:rPr b="1" lang="en-US" sz="1800">
                <a:solidFill>
                  <a:srgbClr val="CC0000"/>
                </a:solidFill>
              </a:rPr>
              <a:t>%</a:t>
            </a:r>
            <a:r>
              <a:rPr lang="en-US" sz="1800">
                <a:solidFill>
                  <a:schemeClr val="dk2"/>
                </a:solidFill>
              </a:rPr>
              <a:t> did not have a disposition.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16" name="Google Shape;116;p19" title="Screen Shot 2026-02-12 at 12.41.53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8500" y="1147875"/>
            <a:ext cx="6223201" cy="4752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/>
          <p:nvPr/>
        </p:nvSpPr>
        <p:spPr>
          <a:xfrm>
            <a:off x="-6478" y="-29355"/>
            <a:ext cx="9163500" cy="715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7068" l="69" r="-679" t="-103378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0"/>
          <p:cNvSpPr txBox="1"/>
          <p:nvPr/>
        </p:nvSpPr>
        <p:spPr>
          <a:xfrm>
            <a:off x="318200" y="182125"/>
            <a:ext cx="60114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C0000"/>
                </a:solidFill>
                <a:latin typeface="Montserrat"/>
                <a:ea typeface="Montserrat"/>
                <a:cs typeface="Montserrat"/>
                <a:sym typeface="Montserrat"/>
              </a:rPr>
              <a:t>Intake Needs Assessment Information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123" name="Google Shape;123;p20"/>
          <p:cNvSpPr/>
          <p:nvPr/>
        </p:nvSpPr>
        <p:spPr>
          <a:xfrm>
            <a:off x="6640665" y="213533"/>
            <a:ext cx="2110200" cy="265500"/>
          </a:xfrm>
          <a:prstGeom prst="roundRect">
            <a:avLst>
              <a:gd fmla="val 50000" name="adj"/>
            </a:avLst>
          </a:prstGeom>
          <a:solidFill>
            <a:srgbClr val="FFC2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DJS DATA </a:t>
            </a:r>
            <a:r>
              <a:rPr b="1" lang="en-US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FY</a:t>
            </a: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2025 </a:t>
            </a:r>
            <a:endParaRPr/>
          </a:p>
        </p:txBody>
      </p:sp>
      <p:pic>
        <p:nvPicPr>
          <p:cNvPr id="124" name="Google Shape;124;p20" title="Screen Shot 2026-02-12 at 10.52.03 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771075"/>
            <a:ext cx="5086350" cy="5524476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0"/>
          <p:cNvSpPr txBox="1"/>
          <p:nvPr/>
        </p:nvSpPr>
        <p:spPr>
          <a:xfrm>
            <a:off x="5346300" y="1147875"/>
            <a:ext cx="3201900" cy="44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-US" sz="1800">
                <a:solidFill>
                  <a:srgbClr val="CC0000"/>
                </a:solidFill>
              </a:rPr>
              <a:t>66</a:t>
            </a:r>
            <a:r>
              <a:rPr b="1" lang="en-US" sz="1800">
                <a:solidFill>
                  <a:srgbClr val="CC0000"/>
                </a:solidFill>
              </a:rPr>
              <a:t>%</a:t>
            </a:r>
            <a:r>
              <a:rPr lang="en-US" sz="1800">
                <a:solidFill>
                  <a:schemeClr val="dk2"/>
                </a:solidFill>
              </a:rPr>
              <a:t> of complaints had an Intake Decision Tool risk/needs assessment done. (Not completed for TOJ, VOP, or FTA cases)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US" sz="1800">
                <a:solidFill>
                  <a:schemeClr val="dk2"/>
                </a:solidFill>
              </a:rPr>
              <a:t>Even when completed, there are often answers of “unknown” or questions may be left blank.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/>
          <p:nvPr/>
        </p:nvSpPr>
        <p:spPr>
          <a:xfrm>
            <a:off x="-6478" y="-29355"/>
            <a:ext cx="9163500" cy="715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7068" l="69" r="-679" t="-103378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1"/>
          <p:cNvSpPr txBox="1"/>
          <p:nvPr/>
        </p:nvSpPr>
        <p:spPr>
          <a:xfrm>
            <a:off x="318200" y="182125"/>
            <a:ext cx="6026700" cy="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C0000"/>
                </a:solidFill>
                <a:latin typeface="Montserrat"/>
                <a:ea typeface="Montserrat"/>
                <a:cs typeface="Montserrat"/>
                <a:sym typeface="Montserrat"/>
              </a:rPr>
              <a:t>Intake Needs Assessment Information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132" name="Google Shape;132;p21"/>
          <p:cNvSpPr/>
          <p:nvPr/>
        </p:nvSpPr>
        <p:spPr>
          <a:xfrm>
            <a:off x="6640665" y="213533"/>
            <a:ext cx="2110200" cy="265500"/>
          </a:xfrm>
          <a:prstGeom prst="roundRect">
            <a:avLst>
              <a:gd fmla="val 50000" name="adj"/>
            </a:avLst>
          </a:prstGeom>
          <a:solidFill>
            <a:srgbClr val="FFC2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DJS DATA </a:t>
            </a:r>
            <a:r>
              <a:rPr b="1" lang="en-US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FY</a:t>
            </a:r>
            <a:r>
              <a:rPr b="1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2025 </a:t>
            </a:r>
            <a:endParaRPr/>
          </a:p>
        </p:txBody>
      </p:sp>
      <p:pic>
        <p:nvPicPr>
          <p:cNvPr id="133" name="Google Shape;133;p21" title="Screen Shot 2026-02-12 at 10.50.09 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67075" y="1310700"/>
            <a:ext cx="5253775" cy="458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