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256" r:id="rId5"/>
    <p:sldId id="3862" r:id="rId6"/>
    <p:sldId id="3854" r:id="rId7"/>
    <p:sldId id="3853" r:id="rId8"/>
    <p:sldId id="3855" r:id="rId9"/>
    <p:sldId id="3856" r:id="rId10"/>
    <p:sldId id="3857" r:id="rId11"/>
    <p:sldId id="3858" r:id="rId12"/>
    <p:sldId id="3859" r:id="rId13"/>
    <p:sldId id="3860" r:id="rId14"/>
    <p:sldId id="3861" r:id="rId15"/>
    <p:sldId id="3849" r:id="rId16"/>
    <p:sldId id="268" r:id="rId17"/>
    <p:sldId id="3863" r:id="rId18"/>
    <p:sldId id="3866" r:id="rId19"/>
    <p:sldId id="3851" r:id="rId20"/>
    <p:sldId id="38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5D9"/>
    <a:srgbClr val="FF9900"/>
    <a:srgbClr val="B4E5A2"/>
    <a:srgbClr val="A6C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2833802-FEF1-4C79-8D5D-14CF1EAF98D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94" autoAdjust="0"/>
  </p:normalViewPr>
  <p:slideViewPr>
    <p:cSldViewPr snapToGrid="0">
      <p:cViewPr varScale="1">
        <p:scale>
          <a:sx n="105" d="100"/>
          <a:sy n="105" d="100"/>
        </p:scale>
        <p:origin x="834" y="96"/>
      </p:cViewPr>
      <p:guideLst/>
    </p:cSldViewPr>
  </p:slideViewPr>
  <p:outlineViewPr>
    <p:cViewPr>
      <p:scale>
        <a:sx n="33" d="100"/>
        <a:sy n="33" d="100"/>
      </p:scale>
      <p:origin x="0" y="-374"/>
    </p:cViewPr>
  </p:outlineViewPr>
  <p:notesTextViewPr>
    <p:cViewPr>
      <p:scale>
        <a:sx n="1" d="1"/>
        <a:sy n="1" d="1"/>
      </p:scale>
      <p:origin x="0" y="0"/>
    </p:cViewPr>
  </p:notesTextViewPr>
  <p:sorterViewPr>
    <p:cViewPr>
      <p:scale>
        <a:sx n="100" d="100"/>
        <a:sy n="100" d="100"/>
      </p:scale>
      <p:origin x="0" y="-1757"/>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moench\Documents\MLDSC%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moench\Documents\MLDSC%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moench\Documents\MLDSC%20Data.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'Post-Release Employment'!$B$2</c:f>
              <c:strCache>
                <c:ptCount val="1"/>
                <c:pt idx="0">
                  <c:v>Wages in Any Fiscal Quarter, First Year After Release</c:v>
                </c:pt>
              </c:strCache>
            </c:strRef>
          </c:tx>
          <c:spPr>
            <a:solidFill>
              <a:srgbClr val="4E95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'Post-Release Employment'!$A$3:$A$8</c:f>
              <c:strCache>
                <c:ptCount val="6"/>
                <c:pt idx="0">
                  <c:v>Transitional Only (With or Without Correctional Education GED)</c:v>
                </c:pt>
                <c:pt idx="1">
                  <c:v>National/Occupation Only (With or Without Correctional Education GED)</c:v>
                </c:pt>
                <c:pt idx="2">
                  <c:v>Transitional AND National/Occupational (With or Without Correctional Education GED)</c:v>
                </c:pt>
                <c:pt idx="3">
                  <c:v>Correctional Education GED Only</c:v>
                </c:pt>
                <c:pt idx="4">
                  <c:v>No Correctional Education Completion Record</c:v>
                </c:pt>
                <c:pt idx="5">
                  <c:v>Overall</c:v>
                </c:pt>
              </c:strCache>
            </c:strRef>
          </c:cat>
          <c:val>
            <c:numRef>
              <c:f>'Post-Release Employment'!$B$3:$B$8</c:f>
              <c:numCache>
                <c:formatCode>0%</c:formatCode>
                <c:ptCount val="6"/>
                <c:pt idx="0">
                  <c:v>0.46</c:v>
                </c:pt>
                <c:pt idx="1">
                  <c:v>0.5</c:v>
                </c:pt>
                <c:pt idx="2">
                  <c:v>0.56999999999999995</c:v>
                </c:pt>
                <c:pt idx="3">
                  <c:v>0.51</c:v>
                </c:pt>
                <c:pt idx="4">
                  <c:v>0.35</c:v>
                </c:pt>
                <c:pt idx="5">
                  <c:v>0.41</c:v>
                </c:pt>
              </c:numCache>
            </c:numRef>
          </c:val>
          <c:extLst>
            <c:ext xmlns:c16="http://schemas.microsoft.com/office/drawing/2014/chart" uri="{C3380CC4-5D6E-409C-BE32-E72D297353CC}">
              <c16:uniqueId val="{00000000-117D-48A4-96C7-791C20EEE932}"/>
            </c:ext>
          </c:extLst>
        </c:ser>
        <c:ser>
          <c:idx val="1"/>
          <c:order val="1"/>
          <c:tx>
            <c:strRef>
              <c:f>'Post-Release Employment'!$C$2</c:f>
              <c:strCache>
                <c:ptCount val="1"/>
                <c:pt idx="0">
                  <c:v>Wages in All Four Fiscal Quarters After Release</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'Post-Release Employment'!$A$3:$A$8</c:f>
              <c:strCache>
                <c:ptCount val="6"/>
                <c:pt idx="0">
                  <c:v>Transitional Only (With or Without Correctional Education GED)</c:v>
                </c:pt>
                <c:pt idx="1">
                  <c:v>National/Occupation Only (With or Without Correctional Education GED)</c:v>
                </c:pt>
                <c:pt idx="2">
                  <c:v>Transitional AND National/Occupational (With or Without Correctional Education GED)</c:v>
                </c:pt>
                <c:pt idx="3">
                  <c:v>Correctional Education GED Only</c:v>
                </c:pt>
                <c:pt idx="4">
                  <c:v>No Correctional Education Completion Record</c:v>
                </c:pt>
                <c:pt idx="5">
                  <c:v>Overall</c:v>
                </c:pt>
              </c:strCache>
            </c:strRef>
          </c:cat>
          <c:val>
            <c:numRef>
              <c:f>'Post-Release Employment'!$C$3:$C$8</c:f>
              <c:numCache>
                <c:formatCode>0%</c:formatCode>
                <c:ptCount val="6"/>
                <c:pt idx="0">
                  <c:v>0.14000000000000001</c:v>
                </c:pt>
                <c:pt idx="1">
                  <c:v>0.16</c:v>
                </c:pt>
                <c:pt idx="2">
                  <c:v>0.21</c:v>
                </c:pt>
                <c:pt idx="3">
                  <c:v>0.15</c:v>
                </c:pt>
                <c:pt idx="4">
                  <c:v>0.09</c:v>
                </c:pt>
                <c:pt idx="5">
                  <c:v>0.12</c:v>
                </c:pt>
              </c:numCache>
            </c:numRef>
          </c:val>
          <c:extLst>
            <c:ext xmlns:c16="http://schemas.microsoft.com/office/drawing/2014/chart" uri="{C3380CC4-5D6E-409C-BE32-E72D297353CC}">
              <c16:uniqueId val="{00000001-117D-48A4-96C7-791C20EEE932}"/>
            </c:ext>
          </c:extLst>
        </c:ser>
        <c:dLbls>
          <c:dLblPos val="outEnd"/>
          <c:showLegendKey val="0"/>
          <c:showVal val="1"/>
          <c:showCatName val="0"/>
          <c:showSerName val="0"/>
          <c:showPercent val="0"/>
          <c:showBubbleSize val="0"/>
        </c:dLbls>
        <c:gapWidth val="219"/>
        <c:overlap val="-27"/>
        <c:axId val="1956404959"/>
        <c:axId val="180452239"/>
      </c:barChart>
      <c:catAx>
        <c:axId val="1956404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Arial" panose="020B0604020202020204" pitchFamily="34" charset="0"/>
              </a:defRPr>
            </a:pPr>
            <a:endParaRPr lang="en-US"/>
          </a:p>
        </c:txPr>
        <c:crossAx val="180452239"/>
        <c:crosses val="autoZero"/>
        <c:auto val="1"/>
        <c:lblAlgn val="ctr"/>
        <c:lblOffset val="100"/>
        <c:noMultiLvlLbl val="0"/>
      </c:catAx>
      <c:valAx>
        <c:axId val="1804522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6404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'Post-Release Employment'!$B$12</c:f>
              <c:strCache>
                <c:ptCount val="1"/>
                <c:pt idx="0">
                  <c:v>Wages in Any Fiscal Quarter, Three Years After Release</c:v>
                </c:pt>
              </c:strCache>
            </c:strRef>
          </c:tx>
          <c:spPr>
            <a:solidFill>
              <a:srgbClr val="4E95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'Post-Release Employment'!$A$13:$A$18</c:f>
              <c:strCache>
                <c:ptCount val="6"/>
                <c:pt idx="0">
                  <c:v>Transitional Only (With or Without Correctional Education GED)</c:v>
                </c:pt>
                <c:pt idx="1">
                  <c:v>National/Occupation Only (With or Without Correctional Education GED)</c:v>
                </c:pt>
                <c:pt idx="2">
                  <c:v>Transitional AND National/Occupational (With or Without Correctional Education GED)</c:v>
                </c:pt>
                <c:pt idx="3">
                  <c:v>Correctional Education GED Only</c:v>
                </c:pt>
                <c:pt idx="4">
                  <c:v>No Correctional Education Completion Record</c:v>
                </c:pt>
                <c:pt idx="5">
                  <c:v>Overall</c:v>
                </c:pt>
              </c:strCache>
            </c:strRef>
          </c:cat>
          <c:val>
            <c:numRef>
              <c:f>'Post-Release Employment'!$B$13:$B$18</c:f>
              <c:numCache>
                <c:formatCode>0%</c:formatCode>
                <c:ptCount val="6"/>
                <c:pt idx="0">
                  <c:v>0.32</c:v>
                </c:pt>
                <c:pt idx="1">
                  <c:v>0.34</c:v>
                </c:pt>
                <c:pt idx="2">
                  <c:v>0.38</c:v>
                </c:pt>
                <c:pt idx="3">
                  <c:v>0.34</c:v>
                </c:pt>
                <c:pt idx="4">
                  <c:v>0.25</c:v>
                </c:pt>
                <c:pt idx="5">
                  <c:v>0.28999999999999998</c:v>
                </c:pt>
              </c:numCache>
            </c:numRef>
          </c:val>
          <c:extLst>
            <c:ext xmlns:c16="http://schemas.microsoft.com/office/drawing/2014/chart" uri="{C3380CC4-5D6E-409C-BE32-E72D297353CC}">
              <c16:uniqueId val="{00000000-C907-4269-BD68-5A7C4E309424}"/>
            </c:ext>
          </c:extLst>
        </c:ser>
        <c:ser>
          <c:idx val="1"/>
          <c:order val="1"/>
          <c:tx>
            <c:strRef>
              <c:f>'Post-Release Employment'!$C$12</c:f>
              <c:strCache>
                <c:ptCount val="1"/>
                <c:pt idx="0">
                  <c:v>Wages in All Four Fiscal Quarters Three Years After Release</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'Post-Release Employment'!$A$13:$A$18</c:f>
              <c:strCache>
                <c:ptCount val="6"/>
                <c:pt idx="0">
                  <c:v>Transitional Only (With or Without Correctional Education GED)</c:v>
                </c:pt>
                <c:pt idx="1">
                  <c:v>National/Occupation Only (With or Without Correctional Education GED)</c:v>
                </c:pt>
                <c:pt idx="2">
                  <c:v>Transitional AND National/Occupational (With or Without Correctional Education GED)</c:v>
                </c:pt>
                <c:pt idx="3">
                  <c:v>Correctional Education GED Only</c:v>
                </c:pt>
                <c:pt idx="4">
                  <c:v>No Correctional Education Completion Record</c:v>
                </c:pt>
                <c:pt idx="5">
                  <c:v>Overall</c:v>
                </c:pt>
              </c:strCache>
            </c:strRef>
          </c:cat>
          <c:val>
            <c:numRef>
              <c:f>'Post-Release Employment'!$C$13:$C$18</c:f>
              <c:numCache>
                <c:formatCode>0%</c:formatCode>
                <c:ptCount val="6"/>
                <c:pt idx="0">
                  <c:v>0.11</c:v>
                </c:pt>
                <c:pt idx="1">
                  <c:v>0.14000000000000001</c:v>
                </c:pt>
                <c:pt idx="2">
                  <c:v>0.17</c:v>
                </c:pt>
                <c:pt idx="3">
                  <c:v>0.15</c:v>
                </c:pt>
                <c:pt idx="4">
                  <c:v>0.08</c:v>
                </c:pt>
                <c:pt idx="5">
                  <c:v>0.1</c:v>
                </c:pt>
              </c:numCache>
            </c:numRef>
          </c:val>
          <c:extLst>
            <c:ext xmlns:c16="http://schemas.microsoft.com/office/drawing/2014/chart" uri="{C3380CC4-5D6E-409C-BE32-E72D297353CC}">
              <c16:uniqueId val="{00000001-C907-4269-BD68-5A7C4E309424}"/>
            </c:ext>
          </c:extLst>
        </c:ser>
        <c:dLbls>
          <c:dLblPos val="outEnd"/>
          <c:showLegendKey val="0"/>
          <c:showVal val="1"/>
          <c:showCatName val="0"/>
          <c:showSerName val="0"/>
          <c:showPercent val="0"/>
          <c:showBubbleSize val="0"/>
        </c:dLbls>
        <c:gapWidth val="219"/>
        <c:overlap val="-27"/>
        <c:axId val="2042877311"/>
        <c:axId val="2042875391"/>
      </c:barChart>
      <c:catAx>
        <c:axId val="2042877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crossAx val="2042875391"/>
        <c:crosses val="autoZero"/>
        <c:auto val="1"/>
        <c:lblAlgn val="ctr"/>
        <c:lblOffset val="100"/>
        <c:noMultiLvlLbl val="0"/>
      </c:catAx>
      <c:valAx>
        <c:axId val="204287539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crossAx val="2042877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Sheet1!$D$25</c:f>
              <c:strCache>
                <c:ptCount val="1"/>
                <c:pt idx="0">
                  <c:v>Wages in Any Fiscal Quarter (Darker Color)</c:v>
                </c:pt>
              </c:strCache>
            </c:strRef>
          </c:tx>
          <c:spPr>
            <a:solidFill>
              <a:schemeClr val="bg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9164-4B4F-9EE4-A80AC788B13A}"/>
              </c:ext>
            </c:extLst>
          </c:dPt>
          <c:dPt>
            <c:idx val="1"/>
            <c:invertIfNegative val="0"/>
            <c:bubble3D val="0"/>
            <c:spPr>
              <a:solidFill>
                <a:srgbClr val="00B050"/>
              </a:solidFill>
              <a:ln>
                <a:noFill/>
              </a:ln>
              <a:effectLst/>
            </c:spPr>
            <c:extLst>
              <c:ext xmlns:c16="http://schemas.microsoft.com/office/drawing/2014/chart" uri="{C3380CC4-5D6E-409C-BE32-E72D297353CC}">
                <c16:uniqueId val="{00000003-9164-4B4F-9EE4-A80AC788B13A}"/>
              </c:ext>
            </c:extLst>
          </c:dPt>
          <c:dPt>
            <c:idx val="2"/>
            <c:invertIfNegative val="0"/>
            <c:bubble3D val="0"/>
            <c:spPr>
              <a:solidFill>
                <a:srgbClr val="4E95D9"/>
              </a:solidFill>
              <a:ln>
                <a:noFill/>
              </a:ln>
              <a:effectLst/>
            </c:spPr>
            <c:extLst>
              <c:ext xmlns:c16="http://schemas.microsoft.com/office/drawing/2014/chart" uri="{C3380CC4-5D6E-409C-BE32-E72D297353CC}">
                <c16:uniqueId val="{00000005-9164-4B4F-9EE4-A80AC788B13A}"/>
              </c:ext>
            </c:extLst>
          </c:dPt>
          <c:dPt>
            <c:idx val="3"/>
            <c:invertIfNegative val="0"/>
            <c:bubble3D val="0"/>
            <c:spPr>
              <a:solidFill>
                <a:srgbClr val="4E95D9"/>
              </a:solidFill>
              <a:ln>
                <a:noFill/>
              </a:ln>
              <a:effectLst/>
            </c:spPr>
            <c:extLst>
              <c:ext xmlns:c16="http://schemas.microsoft.com/office/drawing/2014/chart" uri="{C3380CC4-5D6E-409C-BE32-E72D297353CC}">
                <c16:uniqueId val="{00000007-9164-4B4F-9EE4-A80AC788B13A}"/>
              </c:ext>
            </c:extLst>
          </c:dPt>
          <c:dPt>
            <c:idx val="4"/>
            <c:invertIfNegative val="0"/>
            <c:bubble3D val="0"/>
            <c:spPr>
              <a:solidFill>
                <a:srgbClr val="7030A0"/>
              </a:solidFill>
              <a:ln>
                <a:noFill/>
              </a:ln>
              <a:effectLst/>
            </c:spPr>
            <c:extLst>
              <c:ext xmlns:c16="http://schemas.microsoft.com/office/drawing/2014/chart" uri="{C3380CC4-5D6E-409C-BE32-E72D297353CC}">
                <c16:uniqueId val="{00000009-9164-4B4F-9EE4-A80AC788B13A}"/>
              </c:ext>
            </c:extLst>
          </c:dPt>
          <c:dPt>
            <c:idx val="5"/>
            <c:invertIfNegative val="0"/>
            <c:bubble3D val="0"/>
            <c:spPr>
              <a:solidFill>
                <a:srgbClr val="7030A0"/>
              </a:solidFill>
              <a:ln>
                <a:noFill/>
              </a:ln>
              <a:effectLst/>
            </c:spPr>
            <c:extLst>
              <c:ext xmlns:c16="http://schemas.microsoft.com/office/drawing/2014/chart" uri="{C3380CC4-5D6E-409C-BE32-E72D297353CC}">
                <c16:uniqueId val="{0000000B-9164-4B4F-9EE4-A80AC788B13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Sheet1!$B$26:$C$31</c:f>
              <c:multiLvlStrCache>
                <c:ptCount val="6"/>
                <c:lvl>
                  <c:pt idx="0">
                    <c:v>Obtained Correctional Education GED</c:v>
                  </c:pt>
                  <c:pt idx="1">
                    <c:v>No Record of Correctional Education GED</c:v>
                  </c:pt>
                  <c:pt idx="2">
                    <c:v>Obtained Correctional Education GED</c:v>
                  </c:pt>
                  <c:pt idx="3">
                    <c:v>No Record of Correctional Education GED</c:v>
                  </c:pt>
                  <c:pt idx="4">
                    <c:v>Obtained Correctional Education GED</c:v>
                  </c:pt>
                  <c:pt idx="5">
                    <c:v>No Record of Correctional Education GED</c:v>
                  </c:pt>
                </c:lvl>
                <c:lvl>
                  <c:pt idx="0">
                    <c:v>Transitional Only</c:v>
                  </c:pt>
                  <c:pt idx="2">
                    <c:v>National/Occupational Only</c:v>
                  </c:pt>
                  <c:pt idx="4">
                    <c:v>Transitional AND National/Occupational Only</c:v>
                  </c:pt>
                </c:lvl>
              </c:multiLvlStrCache>
            </c:multiLvlStrRef>
          </c:cat>
          <c:val>
            <c:numRef>
              <c:f>Sheet1!$D$26:$D$31</c:f>
              <c:numCache>
                <c:formatCode>0%</c:formatCode>
                <c:ptCount val="6"/>
                <c:pt idx="0">
                  <c:v>0.55000000000000004</c:v>
                </c:pt>
                <c:pt idx="1">
                  <c:v>0.44</c:v>
                </c:pt>
                <c:pt idx="2">
                  <c:v>0.52</c:v>
                </c:pt>
                <c:pt idx="3">
                  <c:v>0.49</c:v>
                </c:pt>
                <c:pt idx="4">
                  <c:v>0.61</c:v>
                </c:pt>
                <c:pt idx="5">
                  <c:v>0.56000000000000005</c:v>
                </c:pt>
              </c:numCache>
            </c:numRef>
          </c:val>
          <c:extLst>
            <c:ext xmlns:c16="http://schemas.microsoft.com/office/drawing/2014/chart" uri="{C3380CC4-5D6E-409C-BE32-E72D297353CC}">
              <c16:uniqueId val="{0000000C-9164-4B4F-9EE4-A80AC788B13A}"/>
            </c:ext>
          </c:extLst>
        </c:ser>
        <c:ser>
          <c:idx val="1"/>
          <c:order val="1"/>
          <c:tx>
            <c:strRef>
              <c:f>Sheet1!$E$25</c:f>
              <c:strCache>
                <c:ptCount val="1"/>
                <c:pt idx="0">
                  <c:v>Wages in All Four Fiscal Quarters After Release (Lighter Color)</c:v>
                </c:pt>
              </c:strCache>
            </c:strRef>
          </c:tx>
          <c:spPr>
            <a:solidFill>
              <a:schemeClr val="bg1"/>
            </a:solidFill>
            <a:ln>
              <a:noFill/>
            </a:ln>
            <a:effectLst/>
          </c:spPr>
          <c:invertIfNegative val="0"/>
          <c:dPt>
            <c:idx val="0"/>
            <c:invertIfNegative val="0"/>
            <c:bubble3D val="0"/>
            <c:spPr>
              <a:solidFill>
                <a:srgbClr val="B4E5A2"/>
              </a:solidFill>
              <a:ln>
                <a:noFill/>
              </a:ln>
              <a:effectLst/>
            </c:spPr>
            <c:extLst>
              <c:ext xmlns:c16="http://schemas.microsoft.com/office/drawing/2014/chart" uri="{C3380CC4-5D6E-409C-BE32-E72D297353CC}">
                <c16:uniqueId val="{0000000E-9164-4B4F-9EE4-A80AC788B13A}"/>
              </c:ext>
            </c:extLst>
          </c:dPt>
          <c:dPt>
            <c:idx val="1"/>
            <c:invertIfNegative val="0"/>
            <c:bubble3D val="0"/>
            <c:spPr>
              <a:solidFill>
                <a:srgbClr val="B4E5A2"/>
              </a:solidFill>
              <a:ln>
                <a:noFill/>
              </a:ln>
              <a:effectLst/>
            </c:spPr>
            <c:extLst>
              <c:ext xmlns:c16="http://schemas.microsoft.com/office/drawing/2014/chart" uri="{C3380CC4-5D6E-409C-BE32-E72D297353CC}">
                <c16:uniqueId val="{00000010-9164-4B4F-9EE4-A80AC788B13A}"/>
              </c:ext>
            </c:extLst>
          </c:dPt>
          <c:dPt>
            <c:idx val="2"/>
            <c:invertIfNegative val="0"/>
            <c:bubble3D val="0"/>
            <c:spPr>
              <a:solidFill>
                <a:srgbClr val="A6CAEC"/>
              </a:solidFill>
              <a:ln>
                <a:noFill/>
              </a:ln>
              <a:effectLst/>
            </c:spPr>
            <c:extLst>
              <c:ext xmlns:c16="http://schemas.microsoft.com/office/drawing/2014/chart" uri="{C3380CC4-5D6E-409C-BE32-E72D297353CC}">
                <c16:uniqueId val="{00000012-9164-4B4F-9EE4-A80AC788B13A}"/>
              </c:ext>
            </c:extLst>
          </c:dPt>
          <c:dPt>
            <c:idx val="3"/>
            <c:invertIfNegative val="0"/>
            <c:bubble3D val="0"/>
            <c:spPr>
              <a:solidFill>
                <a:srgbClr val="A6CAEC"/>
              </a:solidFill>
              <a:ln>
                <a:noFill/>
              </a:ln>
              <a:effectLst/>
            </c:spPr>
            <c:extLst>
              <c:ext xmlns:c16="http://schemas.microsoft.com/office/drawing/2014/chart" uri="{C3380CC4-5D6E-409C-BE32-E72D297353CC}">
                <c16:uniqueId val="{00000014-9164-4B4F-9EE4-A80AC788B13A}"/>
              </c:ext>
            </c:extLst>
          </c:dPt>
          <c:dPt>
            <c:idx val="4"/>
            <c:invertIfNegative val="0"/>
            <c:bubble3D val="0"/>
            <c:spPr>
              <a:solidFill>
                <a:srgbClr val="AD80C6"/>
              </a:solidFill>
              <a:ln>
                <a:noFill/>
              </a:ln>
              <a:effectLst/>
            </c:spPr>
            <c:extLst>
              <c:ext xmlns:c16="http://schemas.microsoft.com/office/drawing/2014/chart" uri="{C3380CC4-5D6E-409C-BE32-E72D297353CC}">
                <c16:uniqueId val="{00000016-9164-4B4F-9EE4-A80AC788B13A}"/>
              </c:ext>
            </c:extLst>
          </c:dPt>
          <c:dPt>
            <c:idx val="5"/>
            <c:invertIfNegative val="0"/>
            <c:bubble3D val="0"/>
            <c:spPr>
              <a:solidFill>
                <a:srgbClr val="AD80C6"/>
              </a:solidFill>
              <a:ln>
                <a:noFill/>
              </a:ln>
              <a:effectLst/>
            </c:spPr>
            <c:extLst>
              <c:ext xmlns:c16="http://schemas.microsoft.com/office/drawing/2014/chart" uri="{C3380CC4-5D6E-409C-BE32-E72D297353CC}">
                <c16:uniqueId val="{00000018-9164-4B4F-9EE4-A80AC788B13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Sheet1!$B$26:$C$31</c:f>
              <c:multiLvlStrCache>
                <c:ptCount val="6"/>
                <c:lvl>
                  <c:pt idx="0">
                    <c:v>Obtained Correctional Education GED</c:v>
                  </c:pt>
                  <c:pt idx="1">
                    <c:v>No Record of Correctional Education GED</c:v>
                  </c:pt>
                  <c:pt idx="2">
                    <c:v>Obtained Correctional Education GED</c:v>
                  </c:pt>
                  <c:pt idx="3">
                    <c:v>No Record of Correctional Education GED</c:v>
                  </c:pt>
                  <c:pt idx="4">
                    <c:v>Obtained Correctional Education GED</c:v>
                  </c:pt>
                  <c:pt idx="5">
                    <c:v>No Record of Correctional Education GED</c:v>
                  </c:pt>
                </c:lvl>
                <c:lvl>
                  <c:pt idx="0">
                    <c:v>Transitional Only</c:v>
                  </c:pt>
                  <c:pt idx="2">
                    <c:v>National/Occupational Only</c:v>
                  </c:pt>
                  <c:pt idx="4">
                    <c:v>Transitional AND National/Occupational Only</c:v>
                  </c:pt>
                </c:lvl>
              </c:multiLvlStrCache>
            </c:multiLvlStrRef>
          </c:cat>
          <c:val>
            <c:numRef>
              <c:f>Sheet1!$E$26:$E$31</c:f>
              <c:numCache>
                <c:formatCode>0%</c:formatCode>
                <c:ptCount val="6"/>
                <c:pt idx="0">
                  <c:v>0.17</c:v>
                </c:pt>
                <c:pt idx="1">
                  <c:v>0.14000000000000001</c:v>
                </c:pt>
                <c:pt idx="2">
                  <c:v>0.18</c:v>
                </c:pt>
                <c:pt idx="3">
                  <c:v>0.16</c:v>
                </c:pt>
                <c:pt idx="4">
                  <c:v>0.21</c:v>
                </c:pt>
                <c:pt idx="5">
                  <c:v>0.21</c:v>
                </c:pt>
              </c:numCache>
            </c:numRef>
          </c:val>
          <c:extLst>
            <c:ext xmlns:c16="http://schemas.microsoft.com/office/drawing/2014/chart" uri="{C3380CC4-5D6E-409C-BE32-E72D297353CC}">
              <c16:uniqueId val="{00000019-9164-4B4F-9EE4-A80AC788B13A}"/>
            </c:ext>
          </c:extLst>
        </c:ser>
        <c:dLbls>
          <c:dLblPos val="outEnd"/>
          <c:showLegendKey val="0"/>
          <c:showVal val="1"/>
          <c:showCatName val="0"/>
          <c:showSerName val="0"/>
          <c:showPercent val="0"/>
          <c:showBubbleSize val="0"/>
        </c:dLbls>
        <c:gapWidth val="219"/>
        <c:overlap val="-27"/>
        <c:axId val="2134942576"/>
        <c:axId val="2134940176"/>
      </c:barChart>
      <c:catAx>
        <c:axId val="2134942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ptos Display" panose="020B0004020202020204" pitchFamily="34" charset="0"/>
                <a:ea typeface="+mn-ea"/>
                <a:cs typeface="+mn-cs"/>
              </a:defRPr>
            </a:pPr>
            <a:endParaRPr lang="en-US"/>
          </a:p>
        </c:txPr>
        <c:crossAx val="2134940176"/>
        <c:crosses val="autoZero"/>
        <c:auto val="1"/>
        <c:lblAlgn val="ctr"/>
        <c:lblOffset val="100"/>
        <c:noMultiLvlLbl val="0"/>
      </c:catAx>
      <c:valAx>
        <c:axId val="2134940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crossAx val="2134942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ptos Display" panose="020B00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Sheet1!$C$1</c:f>
              <c:strCache>
                <c:ptCount val="1"/>
                <c:pt idx="0">
                  <c:v>Wages in Any Fiscal Quarter (Darker Color)</c:v>
                </c:pt>
              </c:strCache>
            </c:strRef>
          </c:tx>
          <c:spPr>
            <a:solidFill>
              <a:schemeClr val="bg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4263-47F8-B352-AB664DE3FD92}"/>
              </c:ext>
            </c:extLst>
          </c:dPt>
          <c:dPt>
            <c:idx val="1"/>
            <c:invertIfNegative val="0"/>
            <c:bubble3D val="0"/>
            <c:spPr>
              <a:solidFill>
                <a:srgbClr val="00B050"/>
              </a:solidFill>
              <a:ln>
                <a:noFill/>
              </a:ln>
              <a:effectLst/>
            </c:spPr>
            <c:extLst>
              <c:ext xmlns:c16="http://schemas.microsoft.com/office/drawing/2014/chart" uri="{C3380CC4-5D6E-409C-BE32-E72D297353CC}">
                <c16:uniqueId val="{00000003-4263-47F8-B352-AB664DE3FD92}"/>
              </c:ext>
            </c:extLst>
          </c:dPt>
          <c:dPt>
            <c:idx val="2"/>
            <c:invertIfNegative val="0"/>
            <c:bubble3D val="0"/>
            <c:spPr>
              <a:solidFill>
                <a:srgbClr val="4E95D9"/>
              </a:solidFill>
              <a:ln>
                <a:noFill/>
              </a:ln>
              <a:effectLst/>
            </c:spPr>
            <c:extLst>
              <c:ext xmlns:c16="http://schemas.microsoft.com/office/drawing/2014/chart" uri="{C3380CC4-5D6E-409C-BE32-E72D297353CC}">
                <c16:uniqueId val="{00000005-4263-47F8-B352-AB664DE3FD92}"/>
              </c:ext>
            </c:extLst>
          </c:dPt>
          <c:dPt>
            <c:idx val="3"/>
            <c:invertIfNegative val="0"/>
            <c:bubble3D val="0"/>
            <c:spPr>
              <a:solidFill>
                <a:srgbClr val="4E95D9"/>
              </a:solidFill>
              <a:ln>
                <a:noFill/>
              </a:ln>
              <a:effectLst/>
            </c:spPr>
            <c:extLst>
              <c:ext xmlns:c16="http://schemas.microsoft.com/office/drawing/2014/chart" uri="{C3380CC4-5D6E-409C-BE32-E72D297353CC}">
                <c16:uniqueId val="{00000007-4263-47F8-B352-AB664DE3FD92}"/>
              </c:ext>
            </c:extLst>
          </c:dPt>
          <c:dPt>
            <c:idx val="4"/>
            <c:invertIfNegative val="0"/>
            <c:bubble3D val="0"/>
            <c:spPr>
              <a:solidFill>
                <a:srgbClr val="7030A0"/>
              </a:solidFill>
              <a:ln>
                <a:noFill/>
              </a:ln>
              <a:effectLst/>
            </c:spPr>
            <c:extLst>
              <c:ext xmlns:c16="http://schemas.microsoft.com/office/drawing/2014/chart" uri="{C3380CC4-5D6E-409C-BE32-E72D297353CC}">
                <c16:uniqueId val="{00000009-4263-47F8-B352-AB664DE3FD92}"/>
              </c:ext>
            </c:extLst>
          </c:dPt>
          <c:dPt>
            <c:idx val="5"/>
            <c:invertIfNegative val="0"/>
            <c:bubble3D val="0"/>
            <c:spPr>
              <a:solidFill>
                <a:srgbClr val="7030A0"/>
              </a:solidFill>
              <a:ln>
                <a:noFill/>
              </a:ln>
              <a:effectLst/>
            </c:spPr>
            <c:extLst>
              <c:ext xmlns:c16="http://schemas.microsoft.com/office/drawing/2014/chart" uri="{C3380CC4-5D6E-409C-BE32-E72D297353CC}">
                <c16:uniqueId val="{0000000B-4263-47F8-B352-AB664DE3FD9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Sheet1!$A$2:$B$7</c:f>
              <c:multiLvlStrCache>
                <c:ptCount val="6"/>
                <c:lvl>
                  <c:pt idx="0">
                    <c:v>Obtained Correctional Education GED</c:v>
                  </c:pt>
                  <c:pt idx="1">
                    <c:v>No Record of Correctional Education GED</c:v>
                  </c:pt>
                  <c:pt idx="2">
                    <c:v>Obtained Correctional Education GED</c:v>
                  </c:pt>
                  <c:pt idx="3">
                    <c:v>No Record of Correctional Education GED</c:v>
                  </c:pt>
                  <c:pt idx="4">
                    <c:v>Obtained Correctional Education GED</c:v>
                  </c:pt>
                  <c:pt idx="5">
                    <c:v>No Record of Correctional Education GED</c:v>
                  </c:pt>
                </c:lvl>
                <c:lvl>
                  <c:pt idx="0">
                    <c:v>Transitional Only</c:v>
                  </c:pt>
                  <c:pt idx="2">
                    <c:v>Occupational/National Only</c:v>
                  </c:pt>
                  <c:pt idx="4">
                    <c:v>Transitional AND Occupational/National</c:v>
                  </c:pt>
                </c:lvl>
              </c:multiLvlStrCache>
            </c:multiLvlStrRef>
          </c:cat>
          <c:val>
            <c:numRef>
              <c:f>Sheet1!$C$2:$C$7</c:f>
              <c:numCache>
                <c:formatCode>0%</c:formatCode>
                <c:ptCount val="6"/>
                <c:pt idx="0">
                  <c:v>0.37</c:v>
                </c:pt>
                <c:pt idx="1">
                  <c:v>0.31</c:v>
                </c:pt>
                <c:pt idx="2">
                  <c:v>0.38</c:v>
                </c:pt>
                <c:pt idx="3">
                  <c:v>0.32</c:v>
                </c:pt>
                <c:pt idx="4">
                  <c:v>0.37</c:v>
                </c:pt>
                <c:pt idx="5">
                  <c:v>0.39</c:v>
                </c:pt>
              </c:numCache>
            </c:numRef>
          </c:val>
          <c:extLst>
            <c:ext xmlns:c16="http://schemas.microsoft.com/office/drawing/2014/chart" uri="{C3380CC4-5D6E-409C-BE32-E72D297353CC}">
              <c16:uniqueId val="{0000000C-4263-47F8-B352-AB664DE3FD92}"/>
            </c:ext>
          </c:extLst>
        </c:ser>
        <c:ser>
          <c:idx val="1"/>
          <c:order val="1"/>
          <c:tx>
            <c:strRef>
              <c:f>Sheet1!$D$1</c:f>
              <c:strCache>
                <c:ptCount val="1"/>
                <c:pt idx="0">
                  <c:v>Wages in All Four Fiscal Quarters Three Years After Release (Lighter Color)</c:v>
                </c:pt>
              </c:strCache>
            </c:strRef>
          </c:tx>
          <c:spPr>
            <a:solidFill>
              <a:schemeClr val="bg1"/>
            </a:solidFill>
            <a:ln>
              <a:noFill/>
            </a:ln>
            <a:effectLst/>
          </c:spPr>
          <c:invertIfNegative val="0"/>
          <c:dPt>
            <c:idx val="0"/>
            <c:invertIfNegative val="0"/>
            <c:bubble3D val="0"/>
            <c:spPr>
              <a:solidFill>
                <a:srgbClr val="B4E5A2"/>
              </a:solidFill>
              <a:ln>
                <a:noFill/>
              </a:ln>
              <a:effectLst/>
            </c:spPr>
            <c:extLst>
              <c:ext xmlns:c16="http://schemas.microsoft.com/office/drawing/2014/chart" uri="{C3380CC4-5D6E-409C-BE32-E72D297353CC}">
                <c16:uniqueId val="{0000000E-4263-47F8-B352-AB664DE3FD92}"/>
              </c:ext>
            </c:extLst>
          </c:dPt>
          <c:dPt>
            <c:idx val="1"/>
            <c:invertIfNegative val="0"/>
            <c:bubble3D val="0"/>
            <c:spPr>
              <a:solidFill>
                <a:srgbClr val="B4E5A2"/>
              </a:solidFill>
              <a:ln>
                <a:noFill/>
              </a:ln>
              <a:effectLst/>
            </c:spPr>
            <c:extLst>
              <c:ext xmlns:c16="http://schemas.microsoft.com/office/drawing/2014/chart" uri="{C3380CC4-5D6E-409C-BE32-E72D297353CC}">
                <c16:uniqueId val="{00000010-4263-47F8-B352-AB664DE3FD92}"/>
              </c:ext>
            </c:extLst>
          </c:dPt>
          <c:dPt>
            <c:idx val="2"/>
            <c:invertIfNegative val="0"/>
            <c:bubble3D val="0"/>
            <c:spPr>
              <a:solidFill>
                <a:srgbClr val="A6CAEC"/>
              </a:solidFill>
              <a:ln>
                <a:noFill/>
              </a:ln>
              <a:effectLst/>
            </c:spPr>
            <c:extLst>
              <c:ext xmlns:c16="http://schemas.microsoft.com/office/drawing/2014/chart" uri="{C3380CC4-5D6E-409C-BE32-E72D297353CC}">
                <c16:uniqueId val="{00000012-4263-47F8-B352-AB664DE3FD92}"/>
              </c:ext>
            </c:extLst>
          </c:dPt>
          <c:dPt>
            <c:idx val="3"/>
            <c:invertIfNegative val="0"/>
            <c:bubble3D val="0"/>
            <c:spPr>
              <a:solidFill>
                <a:srgbClr val="A6CAEC"/>
              </a:solidFill>
              <a:ln>
                <a:noFill/>
              </a:ln>
              <a:effectLst/>
            </c:spPr>
            <c:extLst>
              <c:ext xmlns:c16="http://schemas.microsoft.com/office/drawing/2014/chart" uri="{C3380CC4-5D6E-409C-BE32-E72D297353CC}">
                <c16:uniqueId val="{00000014-4263-47F8-B352-AB664DE3FD92}"/>
              </c:ext>
            </c:extLst>
          </c:dPt>
          <c:dPt>
            <c:idx val="4"/>
            <c:invertIfNegative val="0"/>
            <c:bubble3D val="0"/>
            <c:spPr>
              <a:solidFill>
                <a:srgbClr val="AD80C6"/>
              </a:solidFill>
              <a:ln>
                <a:noFill/>
              </a:ln>
              <a:effectLst/>
            </c:spPr>
            <c:extLst>
              <c:ext xmlns:c16="http://schemas.microsoft.com/office/drawing/2014/chart" uri="{C3380CC4-5D6E-409C-BE32-E72D297353CC}">
                <c16:uniqueId val="{00000016-4263-47F8-B352-AB664DE3FD92}"/>
              </c:ext>
            </c:extLst>
          </c:dPt>
          <c:dPt>
            <c:idx val="5"/>
            <c:invertIfNegative val="0"/>
            <c:bubble3D val="0"/>
            <c:spPr>
              <a:solidFill>
                <a:srgbClr val="AD80C6"/>
              </a:solidFill>
              <a:ln>
                <a:noFill/>
              </a:ln>
              <a:effectLst/>
            </c:spPr>
            <c:extLst>
              <c:ext xmlns:c16="http://schemas.microsoft.com/office/drawing/2014/chart" uri="{C3380CC4-5D6E-409C-BE32-E72D297353CC}">
                <c16:uniqueId val="{00000018-4263-47F8-B352-AB664DE3FD9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Sheet1!$A$2:$B$7</c:f>
              <c:multiLvlStrCache>
                <c:ptCount val="6"/>
                <c:lvl>
                  <c:pt idx="0">
                    <c:v>Obtained Correctional Education GED</c:v>
                  </c:pt>
                  <c:pt idx="1">
                    <c:v>No Record of Correctional Education GED</c:v>
                  </c:pt>
                  <c:pt idx="2">
                    <c:v>Obtained Correctional Education GED</c:v>
                  </c:pt>
                  <c:pt idx="3">
                    <c:v>No Record of Correctional Education GED</c:v>
                  </c:pt>
                  <c:pt idx="4">
                    <c:v>Obtained Correctional Education GED</c:v>
                  </c:pt>
                  <c:pt idx="5">
                    <c:v>No Record of Correctional Education GED</c:v>
                  </c:pt>
                </c:lvl>
                <c:lvl>
                  <c:pt idx="0">
                    <c:v>Transitional Only</c:v>
                  </c:pt>
                  <c:pt idx="2">
                    <c:v>Occupational/National Only</c:v>
                  </c:pt>
                  <c:pt idx="4">
                    <c:v>Transitional AND Occupational/National</c:v>
                  </c:pt>
                </c:lvl>
              </c:multiLvlStrCache>
            </c:multiLvlStrRef>
          </c:cat>
          <c:val>
            <c:numRef>
              <c:f>Sheet1!$D$2:$D$7</c:f>
              <c:numCache>
                <c:formatCode>0%</c:formatCode>
                <c:ptCount val="6"/>
                <c:pt idx="0">
                  <c:v>0.16</c:v>
                </c:pt>
                <c:pt idx="1">
                  <c:v>0.11</c:v>
                </c:pt>
                <c:pt idx="2">
                  <c:v>0.14000000000000001</c:v>
                </c:pt>
                <c:pt idx="3">
                  <c:v>0.14000000000000001</c:v>
                </c:pt>
                <c:pt idx="4">
                  <c:v>0.16</c:v>
                </c:pt>
                <c:pt idx="5">
                  <c:v>0.17</c:v>
                </c:pt>
              </c:numCache>
            </c:numRef>
          </c:val>
          <c:extLst>
            <c:ext xmlns:c16="http://schemas.microsoft.com/office/drawing/2014/chart" uri="{C3380CC4-5D6E-409C-BE32-E72D297353CC}">
              <c16:uniqueId val="{00000019-4263-47F8-B352-AB664DE3FD92}"/>
            </c:ext>
          </c:extLst>
        </c:ser>
        <c:dLbls>
          <c:dLblPos val="outEnd"/>
          <c:showLegendKey val="0"/>
          <c:showVal val="1"/>
          <c:showCatName val="0"/>
          <c:showSerName val="0"/>
          <c:showPercent val="0"/>
          <c:showBubbleSize val="0"/>
        </c:dLbls>
        <c:gapWidth val="219"/>
        <c:overlap val="-27"/>
        <c:axId val="78427440"/>
        <c:axId val="78434160"/>
      </c:barChart>
      <c:catAx>
        <c:axId val="7842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ptos Display" panose="020B0004020202020204" pitchFamily="34" charset="0"/>
                <a:ea typeface="+mn-ea"/>
                <a:cs typeface="+mn-cs"/>
              </a:defRPr>
            </a:pPr>
            <a:endParaRPr lang="en-US"/>
          </a:p>
        </c:txPr>
        <c:crossAx val="78434160"/>
        <c:crosses val="autoZero"/>
        <c:auto val="1"/>
        <c:lblAlgn val="ctr"/>
        <c:lblOffset val="100"/>
        <c:noMultiLvlLbl val="0"/>
      </c:catAx>
      <c:valAx>
        <c:axId val="784341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crossAx val="7842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ptos Display" panose="020B00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Wages!$B$22</c:f>
              <c:strCache>
                <c:ptCount val="1"/>
                <c:pt idx="0">
                  <c:v>National or Occupational Certificate</c:v>
                </c:pt>
              </c:strCache>
            </c:strRef>
          </c:tx>
          <c:spPr>
            <a:solidFill>
              <a:srgbClr val="4E95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Wages!$A$23:$A$31</c:f>
              <c:strCache>
                <c:ptCount val="9"/>
                <c:pt idx="0">
                  <c:v>Construction</c:v>
                </c:pt>
                <c:pt idx="1">
                  <c:v>Manufacturing</c:v>
                </c:pt>
                <c:pt idx="2">
                  <c:v>Wholesale Trade</c:v>
                </c:pt>
                <c:pt idx="3">
                  <c:v>Retail Trade</c:v>
                </c:pt>
                <c:pt idx="4">
                  <c:v>Administrative &amp; Waste Management</c:v>
                </c:pt>
                <c:pt idx="5">
                  <c:v>Food Services</c:v>
                </c:pt>
                <c:pt idx="6">
                  <c:v>Other Services</c:v>
                </c:pt>
                <c:pt idx="7">
                  <c:v>All Other NAICS</c:v>
                </c:pt>
                <c:pt idx="8">
                  <c:v>Any NAICS</c:v>
                </c:pt>
              </c:strCache>
            </c:strRef>
          </c:cat>
          <c:val>
            <c:numRef>
              <c:f>Wages!$B$23:$B$31</c:f>
              <c:numCache>
                <c:formatCode>"$"#,##0_);[Red]\("$"#,##0\)</c:formatCode>
                <c:ptCount val="9"/>
                <c:pt idx="0">
                  <c:v>9394</c:v>
                </c:pt>
                <c:pt idx="1">
                  <c:v>9339</c:v>
                </c:pt>
                <c:pt idx="2">
                  <c:v>8744</c:v>
                </c:pt>
                <c:pt idx="3">
                  <c:v>6422</c:v>
                </c:pt>
                <c:pt idx="4">
                  <c:v>3864</c:v>
                </c:pt>
                <c:pt idx="5">
                  <c:v>3673</c:v>
                </c:pt>
                <c:pt idx="6">
                  <c:v>5798</c:v>
                </c:pt>
                <c:pt idx="7">
                  <c:v>6520</c:v>
                </c:pt>
                <c:pt idx="8">
                  <c:v>6289</c:v>
                </c:pt>
              </c:numCache>
            </c:numRef>
          </c:val>
          <c:extLst>
            <c:ext xmlns:c16="http://schemas.microsoft.com/office/drawing/2014/chart" uri="{C3380CC4-5D6E-409C-BE32-E72D297353CC}">
              <c16:uniqueId val="{00000000-DB54-4119-8359-1AC5AA8BC7DD}"/>
            </c:ext>
          </c:extLst>
        </c:ser>
        <c:ser>
          <c:idx val="1"/>
          <c:order val="1"/>
          <c:tx>
            <c:strRef>
              <c:f>Wages!$C$22</c:f>
              <c:strCache>
                <c:ptCount val="1"/>
                <c:pt idx="0">
                  <c:v>Transitional Certificate</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ptos Display"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Wages!$A$23:$A$31</c:f>
              <c:strCache>
                <c:ptCount val="9"/>
                <c:pt idx="0">
                  <c:v>Construction</c:v>
                </c:pt>
                <c:pt idx="1">
                  <c:v>Manufacturing</c:v>
                </c:pt>
                <c:pt idx="2">
                  <c:v>Wholesale Trade</c:v>
                </c:pt>
                <c:pt idx="3">
                  <c:v>Retail Trade</c:v>
                </c:pt>
                <c:pt idx="4">
                  <c:v>Administrative &amp; Waste Management</c:v>
                </c:pt>
                <c:pt idx="5">
                  <c:v>Food Services</c:v>
                </c:pt>
                <c:pt idx="6">
                  <c:v>Other Services</c:v>
                </c:pt>
                <c:pt idx="7">
                  <c:v>All Other NAICS</c:v>
                </c:pt>
                <c:pt idx="8">
                  <c:v>Any NAICS</c:v>
                </c:pt>
              </c:strCache>
            </c:strRef>
          </c:cat>
          <c:val>
            <c:numRef>
              <c:f>Wages!$C$23:$C$31</c:f>
              <c:numCache>
                <c:formatCode>"$"#,##0_);[Red]\("$"#,##0\)</c:formatCode>
                <c:ptCount val="9"/>
                <c:pt idx="0">
                  <c:v>7791</c:v>
                </c:pt>
                <c:pt idx="1">
                  <c:v>7406</c:v>
                </c:pt>
                <c:pt idx="2">
                  <c:v>11330</c:v>
                </c:pt>
                <c:pt idx="3">
                  <c:v>4729</c:v>
                </c:pt>
                <c:pt idx="4">
                  <c:v>3955</c:v>
                </c:pt>
                <c:pt idx="5">
                  <c:v>4063</c:v>
                </c:pt>
                <c:pt idx="6">
                  <c:v>4357</c:v>
                </c:pt>
                <c:pt idx="7">
                  <c:v>9111</c:v>
                </c:pt>
                <c:pt idx="8">
                  <c:v>5713</c:v>
                </c:pt>
              </c:numCache>
            </c:numRef>
          </c:val>
          <c:extLst>
            <c:ext xmlns:c16="http://schemas.microsoft.com/office/drawing/2014/chart" uri="{C3380CC4-5D6E-409C-BE32-E72D297353CC}">
              <c16:uniqueId val="{00000001-DB54-4119-8359-1AC5AA8BC7DD}"/>
            </c:ext>
          </c:extLst>
        </c:ser>
        <c:dLbls>
          <c:dLblPos val="outEnd"/>
          <c:showLegendKey val="0"/>
          <c:showVal val="1"/>
          <c:showCatName val="0"/>
          <c:showSerName val="0"/>
          <c:showPercent val="0"/>
          <c:showBubbleSize val="0"/>
        </c:dLbls>
        <c:gapWidth val="219"/>
        <c:overlap val="-27"/>
        <c:axId val="78455280"/>
        <c:axId val="78456720"/>
      </c:barChart>
      <c:catAx>
        <c:axId val="78455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crossAx val="78456720"/>
        <c:crosses val="autoZero"/>
        <c:auto val="1"/>
        <c:lblAlgn val="ctr"/>
        <c:lblOffset val="100"/>
        <c:noMultiLvlLbl val="0"/>
      </c:catAx>
      <c:valAx>
        <c:axId val="7845672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Display" panose="020B0004020202020204" pitchFamily="34" charset="0"/>
                <a:ea typeface="+mn-ea"/>
                <a:cs typeface="+mn-cs"/>
              </a:defRPr>
            </a:pPr>
            <a:endParaRPr lang="en-US"/>
          </a:p>
        </c:txPr>
        <c:crossAx val="78455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ptos Display" panose="020B00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76AB79-C677-3DB7-78CF-9305D58614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13AB137-CEA6-0244-F12B-1ECC21172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C994AA-C437-4EF4-8BEF-0B832D7FA420}" type="datetimeFigureOut">
              <a:rPr lang="en-US" smtClean="0"/>
              <a:t>3/21/2025</a:t>
            </a:fld>
            <a:endParaRPr lang="en-US" dirty="0"/>
          </a:p>
        </p:txBody>
      </p:sp>
      <p:sp>
        <p:nvSpPr>
          <p:cNvPr id="4" name="Footer Placeholder 3">
            <a:extLst>
              <a:ext uri="{FF2B5EF4-FFF2-40B4-BE49-F238E27FC236}">
                <a16:creationId xmlns:a16="http://schemas.microsoft.com/office/drawing/2014/main" id="{0868EC96-C6CC-F2AF-D90F-143F4D20A0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4F8EC8D-EF88-0275-F75C-A789924433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757874-EF65-4B61-B062-40C932C81294}" type="slidenum">
              <a:rPr lang="en-US" smtClean="0"/>
              <a:t>‹#›</a:t>
            </a:fld>
            <a:endParaRPr lang="en-US" dirty="0"/>
          </a:p>
        </p:txBody>
      </p:sp>
    </p:spTree>
    <p:extLst>
      <p:ext uri="{BB962C8B-B14F-4D97-AF65-F5344CB8AC3E}">
        <p14:creationId xmlns:p14="http://schemas.microsoft.com/office/powerpoint/2010/main" val="3472027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20CE03-6C3A-EB4D-A9B1-7EFD38B58412}" type="datetimeFigureOut">
              <a:rPr lang="en-US" smtClean="0"/>
              <a:t>3/21/2025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7D50D-BAA9-464B-B391-243138E078D8}" type="slidenum">
              <a:rPr lang="en-US" smtClean="0"/>
              <a:t>‹#›</a:t>
            </a:fld>
            <a:endParaRPr lang="en-US" dirty="0"/>
          </a:p>
        </p:txBody>
      </p:sp>
    </p:spTree>
    <p:extLst>
      <p:ext uri="{BB962C8B-B14F-4D97-AF65-F5344CB8AC3E}">
        <p14:creationId xmlns:p14="http://schemas.microsoft.com/office/powerpoint/2010/main" val="49092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a:t>
            </a:fld>
            <a:endParaRPr lang="en-US" dirty="0"/>
          </a:p>
        </p:txBody>
      </p:sp>
    </p:spTree>
    <p:extLst>
      <p:ext uri="{BB962C8B-B14F-4D97-AF65-F5344CB8AC3E}">
        <p14:creationId xmlns:p14="http://schemas.microsoft.com/office/powerpoint/2010/main" val="2388229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39595-79D7-6394-2DFF-549BD01870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FFCE9-5ABD-BEAB-768C-3DF9673EE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5AE5F7-CBB7-8F1F-AEAE-AAD301E06C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DAEECB-4DA0-FB96-1AF8-69B89A4E6683}"/>
              </a:ext>
            </a:extLst>
          </p:cNvPr>
          <p:cNvSpPr>
            <a:spLocks noGrp="1"/>
          </p:cNvSpPr>
          <p:nvPr>
            <p:ph type="sldNum" sz="quarter" idx="5"/>
          </p:nvPr>
        </p:nvSpPr>
        <p:spPr/>
        <p:txBody>
          <a:bodyPr/>
          <a:lstStyle/>
          <a:p>
            <a:fld id="{8B57D50D-BAA9-464B-B391-243138E078D8}" type="slidenum">
              <a:rPr lang="en-US" smtClean="0"/>
              <a:t>5</a:t>
            </a:fld>
            <a:endParaRPr lang="en-US" dirty="0"/>
          </a:p>
        </p:txBody>
      </p:sp>
    </p:spTree>
    <p:extLst>
      <p:ext uri="{BB962C8B-B14F-4D97-AF65-F5344CB8AC3E}">
        <p14:creationId xmlns:p14="http://schemas.microsoft.com/office/powerpoint/2010/main" val="2676788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5D638-AEB0-4FA1-7CDA-EFD9497B1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E963A-CACD-9219-636C-1947F1F119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C08FE3-303F-BE19-4EA5-C57EA2DE30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081397-A784-F9C1-10C9-BE4FD2EA4865}"/>
              </a:ext>
            </a:extLst>
          </p:cNvPr>
          <p:cNvSpPr>
            <a:spLocks noGrp="1"/>
          </p:cNvSpPr>
          <p:nvPr>
            <p:ph type="sldNum" sz="quarter" idx="5"/>
          </p:nvPr>
        </p:nvSpPr>
        <p:spPr/>
        <p:txBody>
          <a:bodyPr/>
          <a:lstStyle/>
          <a:p>
            <a:fld id="{8B57D50D-BAA9-464B-B391-243138E078D8}" type="slidenum">
              <a:rPr lang="en-US" smtClean="0"/>
              <a:t>7</a:t>
            </a:fld>
            <a:endParaRPr lang="en-US" dirty="0"/>
          </a:p>
        </p:txBody>
      </p:sp>
    </p:spTree>
    <p:extLst>
      <p:ext uri="{BB962C8B-B14F-4D97-AF65-F5344CB8AC3E}">
        <p14:creationId xmlns:p14="http://schemas.microsoft.com/office/powerpoint/2010/main" val="1874843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C52-CD26-3560-92FF-25B84C8A4F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DA27E-B3E8-5FB3-2313-23B7A9C1B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0448A8-F33E-A45A-6A4F-F92A8CEF16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9BB8A1-6D7B-CB67-6FBE-607D50D872DA}"/>
              </a:ext>
            </a:extLst>
          </p:cNvPr>
          <p:cNvSpPr>
            <a:spLocks noGrp="1"/>
          </p:cNvSpPr>
          <p:nvPr>
            <p:ph type="sldNum" sz="quarter" idx="5"/>
          </p:nvPr>
        </p:nvSpPr>
        <p:spPr/>
        <p:txBody>
          <a:bodyPr/>
          <a:lstStyle/>
          <a:p>
            <a:fld id="{8B57D50D-BAA9-464B-B391-243138E078D8}" type="slidenum">
              <a:rPr lang="en-US" smtClean="0"/>
              <a:t>9</a:t>
            </a:fld>
            <a:endParaRPr lang="en-US" dirty="0"/>
          </a:p>
        </p:txBody>
      </p:sp>
    </p:spTree>
    <p:extLst>
      <p:ext uri="{BB962C8B-B14F-4D97-AF65-F5344CB8AC3E}">
        <p14:creationId xmlns:p14="http://schemas.microsoft.com/office/powerpoint/2010/main" val="3126555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FDBB-96D9-FBDE-5FAF-AC5402B74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9F0626-5837-DC79-EC02-10C14A3BF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122D5-6DC6-827C-AF15-E2AD7DFD02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7D861-C369-D43A-7531-2FF068265E2C}"/>
              </a:ext>
            </a:extLst>
          </p:cNvPr>
          <p:cNvSpPr>
            <a:spLocks noGrp="1"/>
          </p:cNvSpPr>
          <p:nvPr>
            <p:ph type="sldNum" sz="quarter" idx="5"/>
          </p:nvPr>
        </p:nvSpPr>
        <p:spPr/>
        <p:txBody>
          <a:bodyPr/>
          <a:lstStyle/>
          <a:p>
            <a:fld id="{8B57D50D-BAA9-464B-B391-243138E078D8}" type="slidenum">
              <a:rPr lang="en-US" smtClean="0"/>
              <a:t>11</a:t>
            </a:fld>
            <a:endParaRPr lang="en-US" dirty="0"/>
          </a:p>
        </p:txBody>
      </p:sp>
    </p:spTree>
    <p:extLst>
      <p:ext uri="{BB962C8B-B14F-4D97-AF65-F5344CB8AC3E}">
        <p14:creationId xmlns:p14="http://schemas.microsoft.com/office/powerpoint/2010/main" val="3411735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13</a:t>
            </a:fld>
            <a:endParaRPr lang="en-US" dirty="0"/>
          </a:p>
        </p:txBody>
      </p:sp>
    </p:spTree>
    <p:extLst>
      <p:ext uri="{BB962C8B-B14F-4D97-AF65-F5344CB8AC3E}">
        <p14:creationId xmlns:p14="http://schemas.microsoft.com/office/powerpoint/2010/main" val="2316091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429764-E305-A48D-5244-9BCD20902244}"/>
              </a:ext>
              <a:ext uri="{C183D7F6-B498-43B3-948B-1728B52AA6E4}">
                <adec:decorative xmlns:adec="http://schemas.microsoft.com/office/drawing/2017/decorative" val="1"/>
              </a:ext>
            </a:extLst>
          </p:cNvPr>
          <p:cNvGrpSpPr/>
          <p:nvPr userDrawn="1"/>
        </p:nvGrpSpPr>
        <p:grpSpPr>
          <a:xfrm>
            <a:off x="0" y="0"/>
            <a:ext cx="12192000" cy="8286859"/>
            <a:chOff x="0" y="1"/>
            <a:chExt cx="12192000" cy="8286859"/>
          </a:xfrm>
        </p:grpSpPr>
        <p:sp>
          <p:nvSpPr>
            <p:cNvPr id="7" name="Freeform 13">
              <a:extLst>
                <a:ext uri="{FF2B5EF4-FFF2-40B4-BE49-F238E27FC236}">
                  <a16:creationId xmlns:a16="http://schemas.microsoft.com/office/drawing/2014/main" id="{45F65CE3-2411-E8E5-B72E-F5CBEC4DDC55}"/>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B6B51B3-AA6C-9C5E-7032-5AEA05D45908}"/>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9" name="Freeform: Shape 13">
              <a:extLst>
                <a:ext uri="{FF2B5EF4-FFF2-40B4-BE49-F238E27FC236}">
                  <a16:creationId xmlns:a16="http://schemas.microsoft.com/office/drawing/2014/main" id="{4F28561D-5B3C-F08A-F7B5-48E6B74EAEBD}"/>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15">
              <a:extLst>
                <a:ext uri="{FF2B5EF4-FFF2-40B4-BE49-F238E27FC236}">
                  <a16:creationId xmlns:a16="http://schemas.microsoft.com/office/drawing/2014/main" id="{7BD7FF70-44B7-E753-26CD-E228B56C2517}"/>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DF9EE857-93B9-ACF6-2AB4-2A29C4B94776}"/>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Freeform: Shape 19">
              <a:extLst>
                <a:ext uri="{FF2B5EF4-FFF2-40B4-BE49-F238E27FC236}">
                  <a16:creationId xmlns:a16="http://schemas.microsoft.com/office/drawing/2014/main" id="{75030D84-5EEB-A095-3D43-0ED22BDB8406}"/>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id="{26E6DE3E-6851-19AD-2E60-22F006238173}"/>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Title 1">
            <a:extLst>
              <a:ext uri="{FF2B5EF4-FFF2-40B4-BE49-F238E27FC236}">
                <a16:creationId xmlns:a16="http://schemas.microsoft.com/office/drawing/2014/main" id="{2E8C189B-2E00-67DA-E342-3440F5EBB4CE}"/>
              </a:ext>
            </a:extLst>
          </p:cNvPr>
          <p:cNvSpPr>
            <a:spLocks noGrp="1"/>
          </p:cNvSpPr>
          <p:nvPr>
            <p:ph type="ctrTitle" hasCustomPrompt="1"/>
          </p:nvPr>
        </p:nvSpPr>
        <p:spPr>
          <a:xfrm>
            <a:off x="5184474" y="2949739"/>
            <a:ext cx="6261291" cy="2396686"/>
          </a:xfrm>
        </p:spPr>
        <p:txBody>
          <a:bodyPr anchor="b" anchorCtr="0">
            <a:noAutofit/>
          </a:bodyPr>
          <a:lstStyle>
            <a:lvl1pPr algn="r">
              <a:defRPr sz="4400">
                <a:solidFill>
                  <a:schemeClr val="bg1"/>
                </a:solidFill>
              </a:defRPr>
            </a:lvl1pPr>
          </a:lstStyle>
          <a:p>
            <a:r>
              <a:rPr lang="en-US" dirty="0"/>
              <a:t>Click to add title</a:t>
            </a:r>
          </a:p>
        </p:txBody>
      </p:sp>
    </p:spTree>
    <p:extLst>
      <p:ext uri="{BB962C8B-B14F-4D97-AF65-F5344CB8AC3E}">
        <p14:creationId xmlns:p14="http://schemas.microsoft.com/office/powerpoint/2010/main" val="342467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9FE4C84-13A1-72EA-6541-7C8FDDEA71C0}"/>
              </a:ext>
              <a:ext uri="{C183D7F6-B498-43B3-948B-1728B52AA6E4}">
                <adec:decorative xmlns:adec="http://schemas.microsoft.com/office/drawing/2017/decorative" val="1"/>
              </a:ext>
            </a:extLst>
          </p:cNvPr>
          <p:cNvSpPr/>
          <p:nvPr userDrawn="1"/>
        </p:nvSpPr>
        <p:spPr>
          <a:xfrm>
            <a:off x="361563" y="5800859"/>
            <a:ext cx="692016" cy="69201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0468883-4E51-D3BD-E1C6-601ED9B6EF0E}"/>
              </a:ext>
              <a:ext uri="{C183D7F6-B498-43B3-948B-1728B52AA6E4}">
                <adec:decorative xmlns:adec="http://schemas.microsoft.com/office/drawing/2017/decorative" val="1"/>
              </a:ext>
            </a:extLst>
          </p:cNvPr>
          <p:cNvSpPr/>
          <p:nvPr userDrawn="1"/>
        </p:nvSpPr>
        <p:spPr>
          <a:xfrm rot="21438747" flipV="1">
            <a:off x="7967025" y="2530995"/>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9">
            <a:extLst>
              <a:ext uri="{FF2B5EF4-FFF2-40B4-BE49-F238E27FC236}">
                <a16:creationId xmlns:a16="http://schemas.microsoft.com/office/drawing/2014/main" id="{111AEF3F-9A86-45CE-4817-E3E6863DC09A}"/>
              </a:ext>
              <a:ext uri="{C183D7F6-B498-43B3-948B-1728B52AA6E4}">
                <adec:decorative xmlns:adec="http://schemas.microsoft.com/office/drawing/2017/decorative" val="1"/>
              </a:ext>
            </a:extLst>
          </p:cNvPr>
          <p:cNvSpPr/>
          <p:nvPr userDrawn="1"/>
        </p:nvSpPr>
        <p:spPr>
          <a:xfrm flipH="1">
            <a:off x="11764789" y="390570"/>
            <a:ext cx="437721" cy="797078"/>
          </a:xfrm>
          <a:custGeom>
            <a:avLst/>
            <a:gdLst>
              <a:gd name="connsiteX0" fmla="*/ 28069 w 437721"/>
              <a:gd name="connsiteY0" fmla="*/ 0 h 797078"/>
              <a:gd name="connsiteX1" fmla="*/ 437721 w 437721"/>
              <a:gd name="connsiteY1" fmla="*/ 398539 h 797078"/>
              <a:gd name="connsiteX2" fmla="*/ 28069 w 437721"/>
              <a:gd name="connsiteY2" fmla="*/ 797078 h 797078"/>
              <a:gd name="connsiteX3" fmla="*/ 0 w 437721"/>
              <a:gd name="connsiteY3" fmla="*/ 794325 h 797078"/>
              <a:gd name="connsiteX4" fmla="*/ 0 w 437721"/>
              <a:gd name="connsiteY4" fmla="*/ 2753 h 797078"/>
              <a:gd name="connsiteX5" fmla="*/ 28069 w 437721"/>
              <a:gd name="connsiteY5" fmla="*/ 0 h 79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721" h="797078">
                <a:moveTo>
                  <a:pt x="28069" y="0"/>
                </a:moveTo>
                <a:cubicBezTo>
                  <a:pt x="254314" y="0"/>
                  <a:pt x="437721" y="178432"/>
                  <a:pt x="437721" y="398539"/>
                </a:cubicBezTo>
                <a:cubicBezTo>
                  <a:pt x="437721" y="618646"/>
                  <a:pt x="254314" y="797078"/>
                  <a:pt x="28069" y="797078"/>
                </a:cubicBezTo>
                <a:lnTo>
                  <a:pt x="0" y="794325"/>
                </a:lnTo>
                <a:lnTo>
                  <a:pt x="0" y="2753"/>
                </a:lnTo>
                <a:lnTo>
                  <a:pt x="28069"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9" name="Content Placeholder 2">
            <a:extLst>
              <a:ext uri="{FF2B5EF4-FFF2-40B4-BE49-F238E27FC236}">
                <a16:creationId xmlns:a16="http://schemas.microsoft.com/office/drawing/2014/main" id="{F5A792C8-BB21-CDAF-668C-C1EFF45540C6}"/>
              </a:ext>
            </a:extLst>
          </p:cNvPr>
          <p:cNvSpPr>
            <a:spLocks noGrp="1"/>
          </p:cNvSpPr>
          <p:nvPr>
            <p:ph sz="half" idx="13" hasCustomPrompt="1"/>
          </p:nvPr>
        </p:nvSpPr>
        <p:spPr>
          <a:xfrm>
            <a:off x="838200" y="1825625"/>
            <a:ext cx="6934200" cy="4297680"/>
          </a:xfrm>
          <a:noFill/>
        </p:spPr>
        <p:txBody>
          <a:bodyPr vert="horz" lIns="91440" tIns="45720" rIns="91440" bIns="45720" rtlCol="0" anchor="t">
            <a:normAutofit/>
          </a:bodyPr>
          <a:lstStyle>
            <a:lvl1pPr marL="0" indent="0">
              <a:spcBef>
                <a:spcPts val="1000"/>
              </a:spcBef>
              <a:spcAft>
                <a:spcPts val="800"/>
              </a:spcAft>
              <a:buNone/>
              <a:defRPr sz="1800"/>
            </a:lvl1pPr>
            <a:lvl2pPr>
              <a:spcBef>
                <a:spcPts val="500"/>
              </a:spcBef>
              <a:spcAft>
                <a:spcPts val="800"/>
              </a:spcAft>
              <a:buClr>
                <a:schemeClr val="accent2"/>
              </a:buClr>
              <a:defRPr sz="1800"/>
            </a:lvl2pPr>
            <a:lvl3pPr>
              <a:spcBef>
                <a:spcPts val="1000"/>
              </a:spcBef>
              <a:buClr>
                <a:schemeClr val="accent2"/>
              </a:buClr>
              <a:defRPr sz="1800"/>
            </a:lvl3pPr>
            <a:lvl4pPr>
              <a:spcBef>
                <a:spcPts val="1000"/>
              </a:spcBef>
              <a:buClr>
                <a:schemeClr val="accent2"/>
              </a:buClr>
              <a:defRPr sz="1800"/>
            </a:lvl4pPr>
            <a:lvl5pPr>
              <a:spcBef>
                <a:spcPts val="1000"/>
              </a:spcBef>
              <a:buClr>
                <a:schemeClr val="accent2"/>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endParaRPr lang="en-US" sz="1800" dirty="0">
              <a:latin typeface="Avenir Next LT Pro" panose="020B0504020202020204" pitchFamily="34" charset="77"/>
            </a:endParaRPr>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hasCustomPrompt="1"/>
          </p:nvPr>
        </p:nvSpPr>
        <p:spPr>
          <a:xfrm>
            <a:off x="7903029" y="1825625"/>
            <a:ext cx="3450771" cy="4297680"/>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7703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p:txBody>
          <a:bodyPr anchor="ctr" anchorCtr="0">
            <a:noAutofit/>
          </a:bodyPr>
          <a:lstStyle/>
          <a:p>
            <a:r>
              <a:rPr lang="en-US" dirty="0"/>
              <a:t>Click to add title</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Table Placeholder 7">
            <a:extLst>
              <a:ext uri="{FF2B5EF4-FFF2-40B4-BE49-F238E27FC236}">
                <a16:creationId xmlns:a16="http://schemas.microsoft.com/office/drawing/2014/main" id="{0CEAFE70-86D3-8690-31CA-F9A1FBA494D0}"/>
              </a:ext>
            </a:extLst>
          </p:cNvPr>
          <p:cNvSpPr>
            <a:spLocks noGrp="1"/>
          </p:cNvSpPr>
          <p:nvPr>
            <p:ph type="tbl" sz="quarter" idx="13"/>
          </p:nvPr>
        </p:nvSpPr>
        <p:spPr>
          <a:xfrm>
            <a:off x="838199" y="1825625"/>
            <a:ext cx="10515600" cy="4297680"/>
          </a:xfrm>
        </p:spPr>
        <p:txBody>
          <a:bodyPr>
            <a:normAutofit/>
          </a:bodyPr>
          <a:lstStyle>
            <a:lvl1pPr>
              <a:defRPr sz="2400"/>
            </a:lvl1pPr>
          </a:lstStyle>
          <a:p>
            <a:r>
              <a:rPr lang="en-US"/>
              <a:t>Click icon to add table</a:t>
            </a:r>
            <a:endParaRPr lang="en-US" dirty="0"/>
          </a:p>
        </p:txBody>
      </p:sp>
    </p:spTree>
    <p:extLst>
      <p:ext uri="{BB962C8B-B14F-4D97-AF65-F5344CB8AC3E}">
        <p14:creationId xmlns:p14="http://schemas.microsoft.com/office/powerpoint/2010/main" val="2626099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7B7232D-F1A6-B6C3-3BBF-E834CC7CDC8E}"/>
              </a:ext>
              <a:ext uri="{C183D7F6-B498-43B3-948B-1728B52AA6E4}">
                <adec:decorative xmlns:adec="http://schemas.microsoft.com/office/drawing/2017/decorative" val="1"/>
              </a:ext>
            </a:extLst>
          </p:cNvPr>
          <p:cNvGrpSpPr/>
          <p:nvPr userDrawn="1"/>
        </p:nvGrpSpPr>
        <p:grpSpPr>
          <a:xfrm>
            <a:off x="0" y="0"/>
            <a:ext cx="5930138" cy="6858001"/>
            <a:chOff x="0" y="-1"/>
            <a:chExt cx="5930138" cy="6858001"/>
          </a:xfrm>
        </p:grpSpPr>
        <p:sp>
          <p:nvSpPr>
            <p:cNvPr id="8" name="Oval 7">
              <a:extLst>
                <a:ext uri="{FF2B5EF4-FFF2-40B4-BE49-F238E27FC236}">
                  <a16:creationId xmlns:a16="http://schemas.microsoft.com/office/drawing/2014/main" id="{0D306340-6BFD-FE3D-535B-B59C1C44EDDA}"/>
                </a:ext>
              </a:extLst>
            </p:cNvPr>
            <p:cNvSpPr/>
            <p:nvPr userDrawn="1"/>
          </p:nvSpPr>
          <p:spPr>
            <a:xfrm>
              <a:off x="383877" y="778462"/>
              <a:ext cx="5315035" cy="53150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1">
              <a:extLst>
                <a:ext uri="{FF2B5EF4-FFF2-40B4-BE49-F238E27FC236}">
                  <a16:creationId xmlns:a16="http://schemas.microsoft.com/office/drawing/2014/main" id="{338E6C4B-ABF3-8B7E-8DCF-A93F69C712B1}"/>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13">
              <a:extLst>
                <a:ext uri="{FF2B5EF4-FFF2-40B4-BE49-F238E27FC236}">
                  <a16:creationId xmlns:a16="http://schemas.microsoft.com/office/drawing/2014/main" id="{6F90F99F-B12A-E8F9-5A86-D76B201D6308}"/>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5">
              <a:extLst>
                <a:ext uri="{FF2B5EF4-FFF2-40B4-BE49-F238E27FC236}">
                  <a16:creationId xmlns:a16="http://schemas.microsoft.com/office/drawing/2014/main" id="{BFA99EFE-81BC-95EA-FA61-B7199AD98A74}"/>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7">
              <a:extLst>
                <a:ext uri="{FF2B5EF4-FFF2-40B4-BE49-F238E27FC236}">
                  <a16:creationId xmlns:a16="http://schemas.microsoft.com/office/drawing/2014/main" id="{DD9FC028-D877-28FE-C646-DBD85D932641}"/>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21">
              <a:extLst>
                <a:ext uri="{FF2B5EF4-FFF2-40B4-BE49-F238E27FC236}">
                  <a16:creationId xmlns:a16="http://schemas.microsoft.com/office/drawing/2014/main" id="{AA0AFFE9-F0C2-BDA0-BF87-9977706AB6A8}"/>
                </a:ext>
              </a:extLst>
            </p:cNvPr>
            <p:cNvSpPr/>
            <p:nvPr userDrawn="1"/>
          </p:nvSpPr>
          <p:spPr>
            <a:xfrm flipH="1">
              <a:off x="4364198"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383876" y="764502"/>
            <a:ext cx="5315035" cy="5328996"/>
          </a:xfrm>
        </p:spPr>
        <p:txBody>
          <a:bodyPr>
            <a:noAutofit/>
          </a:bodyPr>
          <a:lstStyle>
            <a:lvl1pPr algn="ctr">
              <a:defRPr sz="4400">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6605455" y="755171"/>
            <a:ext cx="4619937" cy="5315035"/>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16296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96D25F-53A2-6217-84B4-7EB874F0B372}"/>
              </a:ext>
              <a:ext uri="{C183D7F6-B498-43B3-948B-1728B52AA6E4}">
                <adec:decorative xmlns:adec="http://schemas.microsoft.com/office/drawing/2017/decorative" val="1"/>
              </a:ext>
            </a:extLst>
          </p:cNvPr>
          <p:cNvGrpSpPr/>
          <p:nvPr userDrawn="1"/>
        </p:nvGrpSpPr>
        <p:grpSpPr>
          <a:xfrm>
            <a:off x="489189" y="941148"/>
            <a:ext cx="11182430" cy="4797821"/>
            <a:chOff x="489189" y="941148"/>
            <a:chExt cx="11182430" cy="4797821"/>
          </a:xfrm>
        </p:grpSpPr>
        <p:sp>
          <p:nvSpPr>
            <p:cNvPr id="8" name="Oval 7">
              <a:extLst>
                <a:ext uri="{FF2B5EF4-FFF2-40B4-BE49-F238E27FC236}">
                  <a16:creationId xmlns:a16="http://schemas.microsoft.com/office/drawing/2014/main" id="{A50FA62D-C8AE-52B8-1712-6116756D1A83}"/>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Arc 8">
              <a:extLst>
                <a:ext uri="{FF2B5EF4-FFF2-40B4-BE49-F238E27FC236}">
                  <a16:creationId xmlns:a16="http://schemas.microsoft.com/office/drawing/2014/main" id="{1D2D6A01-57CF-3C0B-968C-E5A8FD352320}"/>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10BEFAA-C349-7DB1-1827-0FA48A430AD8}"/>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609957" y="1119031"/>
            <a:ext cx="4384736" cy="4619938"/>
          </a:xfrm>
        </p:spPr>
        <p:txBody>
          <a:bodyPr>
            <a:noAutofit/>
          </a:bodyPr>
          <a:lstStyle>
            <a:lvl1pPr algn="ctr">
              <a:defRPr>
                <a:solidFill>
                  <a:schemeClr val="bg1"/>
                </a:solidFill>
              </a:defRPr>
            </a:lvl1pPr>
          </a:lstStyle>
          <a:p>
            <a:r>
              <a:rPr lang="en-US" dirty="0"/>
              <a:t>Click to add title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5801708" y="554942"/>
            <a:ext cx="5552091" cy="5768220"/>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438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EF93C3C-09E9-6CD0-EF4B-6DE09539EE7A}"/>
              </a:ext>
            </a:extLst>
          </p:cNvPr>
          <p:cNvSpPr>
            <a:spLocks noGrp="1"/>
          </p:cNvSpPr>
          <p:nvPr>
            <p:ph type="pic" sz="quarter" idx="10" hasCustomPrompt="1"/>
          </p:nvPr>
        </p:nvSpPr>
        <p:spPr>
          <a:xfrm>
            <a:off x="0" y="0"/>
            <a:ext cx="12192000" cy="6858000"/>
          </a:xfrm>
          <a:custGeom>
            <a:avLst/>
            <a:gdLst>
              <a:gd name="connsiteX0" fmla="*/ 9011782 w 12192000"/>
              <a:gd name="connsiteY0" fmla="*/ 4817511 h 6858000"/>
              <a:gd name="connsiteX1" fmla="*/ 8937059 w 12192000"/>
              <a:gd name="connsiteY1" fmla="*/ 4972626 h 6858000"/>
              <a:gd name="connsiteX2" fmla="*/ 8588084 w 12192000"/>
              <a:gd name="connsiteY2" fmla="*/ 5489438 h 6858000"/>
              <a:gd name="connsiteX3" fmla="*/ 8565206 w 12192000"/>
              <a:gd name="connsiteY3" fmla="*/ 5514611 h 6858000"/>
              <a:gd name="connsiteX4" fmla="*/ 8569944 w 12192000"/>
              <a:gd name="connsiteY4" fmla="*/ 5520198 h 6858000"/>
              <a:gd name="connsiteX5" fmla="*/ 8878607 w 12192000"/>
              <a:gd name="connsiteY5" fmla="*/ 5644582 h 6858000"/>
              <a:gd name="connsiteX6" fmla="*/ 9315123 w 12192000"/>
              <a:gd name="connsiteY6" fmla="*/ 5219907 h 6858000"/>
              <a:gd name="connsiteX7" fmla="*/ 9048519 w 12192000"/>
              <a:gd name="connsiteY7" fmla="*/ 4828605 h 6858000"/>
              <a:gd name="connsiteX8" fmla="*/ 6096000 w 12192000"/>
              <a:gd name="connsiteY8" fmla="*/ 200625 h 6858000"/>
              <a:gd name="connsiteX9" fmla="*/ 2867625 w 12192000"/>
              <a:gd name="connsiteY9" fmla="*/ 3429000 h 6858000"/>
              <a:gd name="connsiteX10" fmla="*/ 6096000 w 12192000"/>
              <a:gd name="connsiteY10" fmla="*/ 6657375 h 6858000"/>
              <a:gd name="connsiteX11" fmla="*/ 9324375 w 12192000"/>
              <a:gd name="connsiteY11" fmla="*/ 3429000 h 6858000"/>
              <a:gd name="connsiteX12" fmla="*/ 6096000 w 12192000"/>
              <a:gd name="connsiteY12" fmla="*/ 200625 h 6858000"/>
              <a:gd name="connsiteX13" fmla="*/ 0 w 12192000"/>
              <a:gd name="connsiteY13" fmla="*/ 0 h 6858000"/>
              <a:gd name="connsiteX14" fmla="*/ 12192000 w 12192000"/>
              <a:gd name="connsiteY14" fmla="*/ 0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9011782" y="4817511"/>
                </a:moveTo>
                <a:lnTo>
                  <a:pt x="8937059" y="4972626"/>
                </a:lnTo>
                <a:cubicBezTo>
                  <a:pt x="8837255" y="5156349"/>
                  <a:pt x="8720206" y="5329344"/>
                  <a:pt x="8588084" y="5489438"/>
                </a:cubicBezTo>
                <a:lnTo>
                  <a:pt x="8565206" y="5514611"/>
                </a:lnTo>
                <a:lnTo>
                  <a:pt x="8569944" y="5520198"/>
                </a:lnTo>
                <a:cubicBezTo>
                  <a:pt x="8648938" y="5597049"/>
                  <a:pt x="8758066" y="5644582"/>
                  <a:pt x="8878607" y="5644582"/>
                </a:cubicBezTo>
                <a:cubicBezTo>
                  <a:pt x="9119688" y="5644582"/>
                  <a:pt x="9315123" y="5454449"/>
                  <a:pt x="9315123" y="5219907"/>
                </a:cubicBezTo>
                <a:cubicBezTo>
                  <a:pt x="9315123" y="5044001"/>
                  <a:pt x="9205191" y="4893074"/>
                  <a:pt x="9048519" y="4828605"/>
                </a:cubicBezTo>
                <a:close/>
                <a:moveTo>
                  <a:pt x="6096000" y="200625"/>
                </a:moveTo>
                <a:cubicBezTo>
                  <a:pt x="4313018" y="200625"/>
                  <a:pt x="2867625" y="1646018"/>
                  <a:pt x="2867625" y="3429000"/>
                </a:cubicBezTo>
                <a:cubicBezTo>
                  <a:pt x="2867625" y="5211982"/>
                  <a:pt x="4313018" y="6657375"/>
                  <a:pt x="6096000" y="6657375"/>
                </a:cubicBezTo>
                <a:cubicBezTo>
                  <a:pt x="7878982" y="6657375"/>
                  <a:pt x="9324375" y="5211982"/>
                  <a:pt x="9324375" y="3429000"/>
                </a:cubicBezTo>
                <a:cubicBezTo>
                  <a:pt x="9324375" y="1646018"/>
                  <a:pt x="7878982" y="200625"/>
                  <a:pt x="6096000" y="200625"/>
                </a:cubicBezTo>
                <a:close/>
                <a:moveTo>
                  <a:pt x="0" y="0"/>
                </a:moveTo>
                <a:lnTo>
                  <a:pt x="12192000" y="0"/>
                </a:lnTo>
                <a:lnTo>
                  <a:pt x="12192000" y="6858000"/>
                </a:lnTo>
                <a:lnTo>
                  <a:pt x="0" y="6858000"/>
                </a:lnTo>
                <a:close/>
              </a:path>
            </a:pathLst>
          </a:custGeom>
          <a:solidFill>
            <a:schemeClr val="tx1"/>
          </a:solidFill>
        </p:spPr>
        <p:txBody>
          <a:bodyPr wrap="square">
            <a:noAutofit/>
          </a:bodyPr>
          <a:lstStyle>
            <a:lvl1pPr marL="0" indent="0" algn="l">
              <a:buNone/>
              <a:defRPr sz="2000">
                <a:solidFill>
                  <a:schemeClr val="bg1"/>
                </a:solidFill>
              </a:defRPr>
            </a:lvl1pPr>
          </a:lstStyle>
          <a:p>
            <a:r>
              <a:rPr lang="en-US" dirty="0"/>
              <a:t>Click icon to insert picture</a:t>
            </a:r>
          </a:p>
        </p:txBody>
      </p:sp>
      <p:sp>
        <p:nvSpPr>
          <p:cNvPr id="3" name="Arc 2">
            <a:extLst>
              <a:ext uri="{FF2B5EF4-FFF2-40B4-BE49-F238E27FC236}">
                <a16:creationId xmlns:a16="http://schemas.microsoft.com/office/drawing/2014/main" id="{D5C3C4BD-DFDB-76B4-17CA-7DA4D1729FA1}"/>
              </a:ext>
              <a:ext uri="{C183D7F6-B498-43B3-948B-1728B52AA6E4}">
                <adec:decorative xmlns:adec="http://schemas.microsoft.com/office/drawing/2017/decorative" val="1"/>
              </a:ext>
            </a:extLst>
          </p:cNvPr>
          <p:cNvSpPr/>
          <p:nvPr userDrawn="1"/>
        </p:nvSpPr>
        <p:spPr>
          <a:xfrm rot="9366740" flipV="1">
            <a:off x="2557952" y="-89828"/>
            <a:ext cx="7173200" cy="7173200"/>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itle 11">
            <a:extLst>
              <a:ext uri="{FF2B5EF4-FFF2-40B4-BE49-F238E27FC236}">
                <a16:creationId xmlns:a16="http://schemas.microsoft.com/office/drawing/2014/main" id="{2B04B61C-6467-D51D-0AF4-5C7D05F36CB5}"/>
              </a:ext>
            </a:extLst>
          </p:cNvPr>
          <p:cNvSpPr>
            <a:spLocks noGrp="1"/>
          </p:cNvSpPr>
          <p:nvPr>
            <p:ph type="title" hasCustomPrompt="1"/>
          </p:nvPr>
        </p:nvSpPr>
        <p:spPr>
          <a:xfrm>
            <a:off x="2868168" y="923544"/>
            <a:ext cx="6455664" cy="5010912"/>
          </a:xfrm>
          <a:prstGeom prst="rect">
            <a:avLst/>
          </a:prstGeom>
          <a:noFill/>
        </p:spPr>
        <p:txBody>
          <a:bodyPr lIns="0" rIns="0">
            <a:normAutofit/>
          </a:bodyPr>
          <a:lstStyle>
            <a:lvl1pPr algn="ctr">
              <a:defRPr sz="6000"/>
            </a:lvl1pPr>
          </a:lstStyle>
          <a:p>
            <a:r>
              <a:rPr lang="en-US" dirty="0"/>
              <a:t>Click to add title</a:t>
            </a:r>
          </a:p>
        </p:txBody>
      </p:sp>
      <p:sp>
        <p:nvSpPr>
          <p:cNvPr id="4" name="Freeform: Shape 3">
            <a:extLst>
              <a:ext uri="{FF2B5EF4-FFF2-40B4-BE49-F238E27FC236}">
                <a16:creationId xmlns:a16="http://schemas.microsoft.com/office/drawing/2014/main" id="{47A19F4B-D154-3EB2-F86A-9A63283A3EA6}"/>
              </a:ext>
              <a:ext uri="{C183D7F6-B498-43B3-948B-1728B52AA6E4}">
                <adec:decorative xmlns:adec="http://schemas.microsoft.com/office/drawing/2017/decorative" val="1"/>
              </a:ext>
            </a:extLst>
          </p:cNvPr>
          <p:cNvSpPr>
            <a:spLocks/>
          </p:cNvSpPr>
          <p:nvPr userDrawn="1"/>
        </p:nvSpPr>
        <p:spPr>
          <a:xfrm>
            <a:off x="8565206" y="4817511"/>
            <a:ext cx="749917" cy="827071"/>
          </a:xfrm>
          <a:custGeom>
            <a:avLst/>
            <a:gdLst>
              <a:gd name="connsiteX0" fmla="*/ 446576 w 749917"/>
              <a:gd name="connsiteY0" fmla="*/ 0 h 827071"/>
              <a:gd name="connsiteX1" fmla="*/ 483313 w 749917"/>
              <a:gd name="connsiteY1" fmla="*/ 11094 h 827071"/>
              <a:gd name="connsiteX2" fmla="*/ 749917 w 749917"/>
              <a:gd name="connsiteY2" fmla="*/ 402396 h 827071"/>
              <a:gd name="connsiteX3" fmla="*/ 313401 w 749917"/>
              <a:gd name="connsiteY3" fmla="*/ 827071 h 827071"/>
              <a:gd name="connsiteX4" fmla="*/ 4738 w 749917"/>
              <a:gd name="connsiteY4" fmla="*/ 702687 h 827071"/>
              <a:gd name="connsiteX5" fmla="*/ 0 w 749917"/>
              <a:gd name="connsiteY5" fmla="*/ 697100 h 827071"/>
              <a:gd name="connsiteX6" fmla="*/ 22878 w 749917"/>
              <a:gd name="connsiteY6" fmla="*/ 671927 h 827071"/>
              <a:gd name="connsiteX7" fmla="*/ 371853 w 749917"/>
              <a:gd name="connsiteY7" fmla="*/ 155115 h 827071"/>
              <a:gd name="connsiteX8" fmla="*/ 446576 w 749917"/>
              <a:gd name="connsiteY8" fmla="*/ 0 h 82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917" h="827071">
                <a:moveTo>
                  <a:pt x="446576" y="0"/>
                </a:moveTo>
                <a:lnTo>
                  <a:pt x="483313" y="11094"/>
                </a:lnTo>
                <a:cubicBezTo>
                  <a:pt x="639985" y="75563"/>
                  <a:pt x="749917" y="226490"/>
                  <a:pt x="749917" y="402396"/>
                </a:cubicBezTo>
                <a:cubicBezTo>
                  <a:pt x="749917" y="636938"/>
                  <a:pt x="554482" y="827071"/>
                  <a:pt x="313401" y="827071"/>
                </a:cubicBezTo>
                <a:cubicBezTo>
                  <a:pt x="192860" y="827071"/>
                  <a:pt x="83732" y="779538"/>
                  <a:pt x="4738" y="702687"/>
                </a:cubicBezTo>
                <a:lnTo>
                  <a:pt x="0" y="697100"/>
                </a:lnTo>
                <a:lnTo>
                  <a:pt x="22878" y="671927"/>
                </a:lnTo>
                <a:cubicBezTo>
                  <a:pt x="155000" y="511833"/>
                  <a:pt x="272049" y="338838"/>
                  <a:pt x="371853" y="155115"/>
                </a:cubicBezTo>
                <a:lnTo>
                  <a:pt x="4465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420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838200" y="304803"/>
            <a:ext cx="10515600" cy="1472974"/>
          </a:xfrm>
        </p:spPr>
        <p:txBody>
          <a:bodyPr anchor="ctr" anchorCtr="0">
            <a:noAutofit/>
          </a:bodyPr>
          <a:lstStyle/>
          <a:p>
            <a:r>
              <a:rPr lang="en-US" dirty="0"/>
              <a:t>Click to add title</a:t>
            </a:r>
          </a:p>
        </p:txBody>
      </p:sp>
      <p:sp>
        <p:nvSpPr>
          <p:cNvPr id="13" name="Content Placeholder 12">
            <a:extLst>
              <a:ext uri="{FF2B5EF4-FFF2-40B4-BE49-F238E27FC236}">
                <a16:creationId xmlns:a16="http://schemas.microsoft.com/office/drawing/2014/main" id="{E3FB7D8D-37C3-E089-EC02-FB49A13CBE1D}"/>
              </a:ext>
            </a:extLst>
          </p:cNvPr>
          <p:cNvSpPr>
            <a:spLocks noGrp="1"/>
          </p:cNvSpPr>
          <p:nvPr>
            <p:ph sz="quarter" idx="13" hasCustomPrompt="1"/>
          </p:nvPr>
        </p:nvSpPr>
        <p:spPr>
          <a:xfrm>
            <a:off x="838200" y="1838099"/>
            <a:ext cx="8012113" cy="4284889"/>
          </a:xfrm>
        </p:spPr>
        <p:txBody>
          <a:bodyPr>
            <a:normAutofit/>
          </a:bodyPr>
          <a:lstStyle>
            <a:lvl1pPr>
              <a:lnSpc>
                <a:spcPct val="90000"/>
              </a:lnSpc>
              <a:spcBef>
                <a:spcPts val="1000"/>
              </a:spcBef>
              <a:spcAft>
                <a:spcPts val="800"/>
              </a:spcAft>
              <a:buClr>
                <a:schemeClr val="accent2"/>
              </a:buClr>
              <a:defRPr sz="1800"/>
            </a:lvl1pPr>
            <a:lvl2pPr>
              <a:lnSpc>
                <a:spcPct val="90000"/>
              </a:lnSpc>
              <a:spcBef>
                <a:spcPts val="1000"/>
              </a:spcBef>
              <a:spcAft>
                <a:spcPts val="800"/>
              </a:spcAft>
              <a:buClr>
                <a:schemeClr val="accent2"/>
              </a:buClr>
              <a:defRPr sz="1600"/>
            </a:lvl2pPr>
            <a:lvl3pPr>
              <a:lnSpc>
                <a:spcPct val="90000"/>
              </a:lnSpc>
              <a:spcBef>
                <a:spcPts val="1000"/>
              </a:spcBef>
              <a:spcAft>
                <a:spcPts val="800"/>
              </a:spcAft>
              <a:buClr>
                <a:schemeClr val="accent2"/>
              </a:buClr>
              <a:defRPr sz="1400"/>
            </a:lvl3pPr>
            <a:lvl4pPr>
              <a:lnSpc>
                <a:spcPct val="90000"/>
              </a:lnSpc>
              <a:spcBef>
                <a:spcPts val="1000"/>
              </a:spcBef>
              <a:spcAft>
                <a:spcPts val="800"/>
              </a:spcAft>
              <a:buClr>
                <a:schemeClr val="accent2"/>
              </a:buClr>
              <a:defRPr sz="1200"/>
            </a:lvl4pPr>
            <a:lvl5pPr>
              <a:lnSpc>
                <a:spcPct val="90000"/>
              </a:lnSpc>
              <a:spcBef>
                <a:spcPts val="1000"/>
              </a:spcBef>
              <a:spcAft>
                <a:spcPts val="800"/>
              </a:spcAft>
              <a:buClr>
                <a:schemeClr val="accent2"/>
              </a:buCl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7" name="Freeform: Shape 14">
            <a:extLst>
              <a:ext uri="{FF2B5EF4-FFF2-40B4-BE49-F238E27FC236}">
                <a16:creationId xmlns:a16="http://schemas.microsoft.com/office/drawing/2014/main" id="{438B6FA2-AF11-618E-2B1A-38BF083DF340}"/>
              </a:ext>
              <a:ext uri="{C183D7F6-B498-43B3-948B-1728B52AA6E4}">
                <adec:decorative xmlns:adec="http://schemas.microsoft.com/office/drawing/2017/decorative" val="1"/>
              </a:ext>
            </a:extLst>
          </p:cNvPr>
          <p:cNvSpPr/>
          <p:nvPr userDrawn="1"/>
        </p:nvSpPr>
        <p:spPr>
          <a:xfrm rot="16200000">
            <a:off x="-381048" y="5144407"/>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Shape 13">
            <a:extLst>
              <a:ext uri="{FF2B5EF4-FFF2-40B4-BE49-F238E27FC236}">
                <a16:creationId xmlns:a16="http://schemas.microsoft.com/office/drawing/2014/main" id="{A269A8D8-A4AE-CEFF-E928-7DB1CFB3E401}"/>
              </a:ext>
              <a:ext uri="{C183D7F6-B498-43B3-948B-1728B52AA6E4}">
                <adec:decorative xmlns:adec="http://schemas.microsoft.com/office/drawing/2017/decorative" val="1"/>
              </a:ext>
            </a:extLst>
          </p:cNvPr>
          <p:cNvSpPr/>
          <p:nvPr userDrawn="1"/>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9">
            <a:extLst>
              <a:ext uri="{FF2B5EF4-FFF2-40B4-BE49-F238E27FC236}">
                <a16:creationId xmlns:a16="http://schemas.microsoft.com/office/drawing/2014/main" id="{15418837-E689-97BE-9FAD-FEDBD599EBAD}"/>
              </a:ext>
              <a:ext uri="{C183D7F6-B498-43B3-948B-1728B52AA6E4}">
                <adec:decorative xmlns:adec="http://schemas.microsoft.com/office/drawing/2017/decorative" val="1"/>
              </a:ext>
            </a:extLst>
          </p:cNvPr>
          <p:cNvSpPr/>
          <p:nvPr userDrawn="1"/>
        </p:nvSpPr>
        <p:spPr>
          <a:xfrm rot="10800000" flipH="1">
            <a:off x="11109434" y="3527042"/>
            <a:ext cx="1082566" cy="1616525"/>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894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7DF76A42-387B-8D66-1214-D40462070066}"/>
              </a:ext>
              <a:ext uri="{C183D7F6-B498-43B3-948B-1728B52AA6E4}">
                <adec:decorative xmlns:adec="http://schemas.microsoft.com/office/drawing/2017/decorative" val="1"/>
              </a:ext>
            </a:extLst>
          </p:cNvPr>
          <p:cNvSpPr/>
          <p:nvPr userDrawn="1"/>
        </p:nvSpPr>
        <p:spPr>
          <a:xfrm>
            <a:off x="7940621" y="704193"/>
            <a:ext cx="2296455" cy="229645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D2ACE818-46EF-547E-9315-A849483036BF}"/>
              </a:ext>
              <a:ext uri="{C183D7F6-B498-43B3-948B-1728B52AA6E4}">
                <adec:decorative xmlns:adec="http://schemas.microsoft.com/office/drawing/2017/decorative" val="1"/>
              </a:ext>
            </a:extLst>
          </p:cNvPr>
          <p:cNvGrpSpPr/>
          <p:nvPr userDrawn="1"/>
        </p:nvGrpSpPr>
        <p:grpSpPr>
          <a:xfrm>
            <a:off x="577652" y="0"/>
            <a:ext cx="8798419" cy="6816262"/>
            <a:chOff x="577652" y="-28502"/>
            <a:chExt cx="8798419" cy="6816262"/>
          </a:xfrm>
        </p:grpSpPr>
        <p:sp>
          <p:nvSpPr>
            <p:cNvPr id="9" name="Oval 8">
              <a:extLst>
                <a:ext uri="{FF2B5EF4-FFF2-40B4-BE49-F238E27FC236}">
                  <a16:creationId xmlns:a16="http://schemas.microsoft.com/office/drawing/2014/main" id="{E9644D21-8793-9A96-F305-5D20EE342B26}"/>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DF8D7AEF-C845-09F0-F31C-20B32BBA1EBA}"/>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5F9D44CB-887B-C74D-3E96-5607E84DAEFF}"/>
                </a:ext>
              </a:extLst>
            </p:cNvPr>
            <p:cNvSpPr/>
            <p:nvPr userDrawn="1"/>
          </p:nvSpPr>
          <p:spPr>
            <a:xfrm>
              <a:off x="577652" y="1085116"/>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9">
            <a:extLst>
              <a:ext uri="{FF2B5EF4-FFF2-40B4-BE49-F238E27FC236}">
                <a16:creationId xmlns:a16="http://schemas.microsoft.com/office/drawing/2014/main" id="{87D193F4-2337-0048-1BE7-C9A8154191F9}"/>
              </a:ext>
              <a:ext uri="{C183D7F6-B498-43B3-948B-1728B52AA6E4}">
                <adec:decorative xmlns:adec="http://schemas.microsoft.com/office/drawing/2017/decorative" val="1"/>
              </a:ext>
            </a:extLst>
          </p:cNvPr>
          <p:cNvSpPr/>
          <p:nvPr userDrawn="1"/>
        </p:nvSpPr>
        <p:spPr>
          <a:xfrm rot="16200000" flipH="1">
            <a:off x="936118" y="5508455"/>
            <a:ext cx="1082566" cy="1616525"/>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45EE4510-BCBA-C39A-BEF1-A391A3304F88}"/>
              </a:ext>
              <a:ext uri="{C183D7F6-B498-43B3-948B-1728B52AA6E4}">
                <adec:decorative xmlns:adec="http://schemas.microsoft.com/office/drawing/2017/decorative" val="1"/>
              </a:ext>
            </a:extLst>
          </p:cNvPr>
          <p:cNvCxnSpPr>
            <a:cxnSpLocks/>
          </p:cNvCxnSpPr>
          <p:nvPr userDrawn="1"/>
        </p:nvCxnSpPr>
        <p:spPr>
          <a:xfrm>
            <a:off x="11494655" y="5270490"/>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2815929" y="1349825"/>
            <a:ext cx="6560142" cy="3063149"/>
          </a:xfrm>
        </p:spPr>
        <p:txBody>
          <a:bodyPr anchor="ctr">
            <a:noAutofit/>
          </a:bodyPr>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2815929" y="4412973"/>
            <a:ext cx="6560142" cy="1935571"/>
          </a:xfrm>
        </p:spPr>
        <p:txBody>
          <a:bodyPr>
            <a:noAutofit/>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563727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1825625"/>
            <a:ext cx="4915163"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5FB01ADF-164A-96FB-0129-C2A0F0ED0A85}"/>
              </a:ext>
            </a:extLst>
          </p:cNvPr>
          <p:cNvSpPr>
            <a:spLocks noGrp="1"/>
          </p:cNvSpPr>
          <p:nvPr>
            <p:ph sz="half" idx="15" hasCustomPrompt="1"/>
          </p:nvPr>
        </p:nvSpPr>
        <p:spPr>
          <a:xfrm>
            <a:off x="6147896" y="1816916"/>
            <a:ext cx="5212080"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a:extLst>
              <a:ext uri="{FF2B5EF4-FFF2-40B4-BE49-F238E27FC236}">
                <a16:creationId xmlns:a16="http://schemas.microsoft.com/office/drawing/2014/main" id="{C263F0DD-A38B-64B8-7412-087B487E6D47}"/>
              </a:ext>
              <a:ext uri="{C183D7F6-B498-43B3-948B-1728B52AA6E4}">
                <adec:decorative xmlns:adec="http://schemas.microsoft.com/office/drawing/2017/decorative" val="1"/>
              </a:ext>
            </a:extLst>
          </p:cNvPr>
          <p:cNvGrpSpPr/>
          <p:nvPr userDrawn="1"/>
        </p:nvGrpSpPr>
        <p:grpSpPr>
          <a:xfrm>
            <a:off x="123536" y="2"/>
            <a:ext cx="12068464" cy="6857998"/>
            <a:chOff x="123536" y="2"/>
            <a:chExt cx="12068464" cy="6857998"/>
          </a:xfrm>
        </p:grpSpPr>
        <p:sp>
          <p:nvSpPr>
            <p:cNvPr id="12" name="Freeform: Shape 9">
              <a:extLst>
                <a:ext uri="{FF2B5EF4-FFF2-40B4-BE49-F238E27FC236}">
                  <a16:creationId xmlns:a16="http://schemas.microsoft.com/office/drawing/2014/main" id="{44CE2FB7-A856-E3C3-9798-73AAFB7901B8}"/>
                </a:ext>
              </a:extLst>
            </p:cNvPr>
            <p:cNvSpPr/>
            <p:nvPr userDrawn="1"/>
          </p:nvSpPr>
          <p:spPr>
            <a:xfrm>
              <a:off x="5671336"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Freeform: Shape 10">
              <a:extLst>
                <a:ext uri="{FF2B5EF4-FFF2-40B4-BE49-F238E27FC236}">
                  <a16:creationId xmlns:a16="http://schemas.microsoft.com/office/drawing/2014/main" id="{47ED62E5-894A-A8F9-A6DC-4A5C147CDE78}"/>
                </a:ext>
              </a:extLst>
            </p:cNvPr>
            <p:cNvSpPr/>
            <p:nvPr userDrawn="1"/>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Shape 11">
              <a:extLst>
                <a:ext uri="{FF2B5EF4-FFF2-40B4-BE49-F238E27FC236}">
                  <a16:creationId xmlns:a16="http://schemas.microsoft.com/office/drawing/2014/main" id="{5C181CD4-C69B-2826-AF23-060D677248A9}"/>
                </a:ext>
              </a:extLst>
            </p:cNvPr>
            <p:cNvSpPr/>
            <p:nvPr userDrawn="1"/>
          </p:nvSpPr>
          <p:spPr>
            <a:xfrm rot="5400000">
              <a:off x="11328915" y="3872201"/>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505290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p>
            <a:r>
              <a:rPr lang="en-US" dirty="0"/>
              <a:t>Click to add title</a:t>
            </a:r>
          </a:p>
        </p:txBody>
      </p:sp>
      <p:sp>
        <p:nvSpPr>
          <p:cNvPr id="11" name="Content Placeholder 2">
            <a:extLst>
              <a:ext uri="{FF2B5EF4-FFF2-40B4-BE49-F238E27FC236}">
                <a16:creationId xmlns:a16="http://schemas.microsoft.com/office/drawing/2014/main" id="{60538251-2B75-FA20-0F29-FB58583E6125}"/>
              </a:ext>
            </a:extLst>
          </p:cNvPr>
          <p:cNvSpPr>
            <a:spLocks noGrp="1"/>
          </p:cNvSpPr>
          <p:nvPr>
            <p:ph sz="half" idx="1" hasCustomPrompt="1"/>
          </p:nvPr>
        </p:nvSpPr>
        <p:spPr>
          <a:xfrm>
            <a:off x="838201" y="1825625"/>
            <a:ext cx="3108958" cy="4297680"/>
          </a:xfrm>
        </p:spPr>
        <p:txBody>
          <a:bodyPr>
            <a:normAutofit/>
          </a:bodyPr>
          <a:lstStyle>
            <a:lvl1pPr marL="228600" indent="-228600">
              <a:spcBef>
                <a:spcPts val="1000"/>
              </a:spcBef>
              <a:spcAft>
                <a:spcPts val="800"/>
              </a:spcAft>
              <a:buClr>
                <a:schemeClr val="accent2"/>
              </a:buClr>
              <a:buFont typeface="Arial" panose="020B0604020202020204" pitchFamily="34" charset="0"/>
              <a:buChar char="•"/>
              <a:defRPr sz="1800"/>
            </a:lvl1pPr>
            <a:lvl2pPr marL="285750" indent="-285750">
              <a:spcBef>
                <a:spcPts val="1000"/>
              </a:spcBef>
              <a:spcAft>
                <a:spcPts val="800"/>
              </a:spcAft>
              <a:buClr>
                <a:schemeClr val="accent2"/>
              </a:buClr>
              <a:buFont typeface="Arial" panose="020B0604020202020204" pitchFamily="34" charset="0"/>
              <a:buChar char="•"/>
              <a:defRPr sz="1800"/>
            </a:lvl2pPr>
            <a:lvl3pPr marL="651510" indent="-285750">
              <a:spcBef>
                <a:spcPts val="1000"/>
              </a:spcBef>
              <a:spcAft>
                <a:spcPts val="800"/>
              </a:spcAft>
              <a:buClr>
                <a:schemeClr val="accent2"/>
              </a:buClr>
              <a:buFont typeface="Arial" panose="020B0604020202020204" pitchFamily="34" charset="0"/>
              <a:buChar char="•"/>
              <a:defRPr sz="1800"/>
            </a:lvl3pPr>
            <a:lvl4pPr marL="925830" indent="-285750">
              <a:spcBef>
                <a:spcPts val="1000"/>
              </a:spcBef>
              <a:spcAft>
                <a:spcPts val="800"/>
              </a:spcAft>
              <a:buClr>
                <a:schemeClr val="accent2"/>
              </a:buClr>
              <a:buFont typeface="Arial" panose="020B0604020202020204" pitchFamily="34" charset="0"/>
              <a:buChar char="•"/>
              <a:defRPr sz="1800"/>
            </a:lvl4pPr>
            <a:lvl5pPr marL="1200150" indent="-28575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A06C49DD-8C29-93EA-04F4-22F84080DF5C}"/>
              </a:ext>
            </a:extLst>
          </p:cNvPr>
          <p:cNvSpPr>
            <a:spLocks noGrp="1"/>
          </p:cNvSpPr>
          <p:nvPr>
            <p:ph sz="half" idx="15" hasCustomPrompt="1"/>
          </p:nvPr>
        </p:nvSpPr>
        <p:spPr>
          <a:xfrm>
            <a:off x="4661820" y="1816916"/>
            <a:ext cx="6698156" cy="4297680"/>
          </a:xfrm>
        </p:spPr>
        <p:txBody>
          <a:bodyPr>
            <a:normAutofit/>
          </a:bodyPr>
          <a:lstStyle>
            <a:lvl1pPr marL="0" indent="0">
              <a:spcBef>
                <a:spcPts val="1000"/>
              </a:spcBef>
              <a:spcAft>
                <a:spcPts val="800"/>
              </a:spcAft>
              <a:buNone/>
              <a:defRPr sz="1800"/>
            </a:lvl1pPr>
            <a:lvl2pPr marL="228600" indent="-228600">
              <a:spcBef>
                <a:spcPts val="1000"/>
              </a:spcBef>
              <a:spcAft>
                <a:spcPts val="800"/>
              </a:spcAft>
              <a:buClr>
                <a:schemeClr val="accent2"/>
              </a:buClr>
              <a:buFont typeface="Arial" panose="020B0604020202020204" pitchFamily="34" charset="0"/>
              <a:buChar char="•"/>
              <a:defRPr sz="1800"/>
            </a:lvl2pPr>
            <a:lvl3pPr marL="594360" indent="-228600">
              <a:spcBef>
                <a:spcPts val="1000"/>
              </a:spcBef>
              <a:spcAft>
                <a:spcPts val="800"/>
              </a:spcAft>
              <a:buClr>
                <a:schemeClr val="accent2"/>
              </a:buClr>
              <a:buFont typeface="Arial" panose="020B0604020202020204" pitchFamily="34" charset="0"/>
              <a:buChar char="•"/>
              <a:defRPr sz="1800"/>
            </a:lvl3pPr>
            <a:lvl4pPr marL="868680" indent="-228600">
              <a:spcBef>
                <a:spcPts val="1000"/>
              </a:spcBef>
              <a:spcAft>
                <a:spcPts val="800"/>
              </a:spcAft>
              <a:buClr>
                <a:schemeClr val="accent2"/>
              </a:buClr>
              <a:buFont typeface="Arial" panose="020B0604020202020204" pitchFamily="34" charset="0"/>
              <a:buChar char="•"/>
              <a:defRPr sz="1800"/>
            </a:lvl4pPr>
            <a:lvl5pPr marL="1143000" indent="-22860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Freeform: Shape 11">
            <a:extLst>
              <a:ext uri="{FF2B5EF4-FFF2-40B4-BE49-F238E27FC236}">
                <a16:creationId xmlns:a16="http://schemas.microsoft.com/office/drawing/2014/main" id="{1E75594D-82D2-74F6-56EC-46FCD28CBE68}"/>
              </a:ext>
              <a:ext uri="{C183D7F6-B498-43B3-948B-1728B52AA6E4}">
                <adec:decorative xmlns:adec="http://schemas.microsoft.com/office/drawing/2017/decorative" val="1"/>
              </a:ext>
            </a:extLst>
          </p:cNvPr>
          <p:cNvSpPr/>
          <p:nvPr userDrawn="1"/>
        </p:nvSpPr>
        <p:spPr>
          <a:xfrm>
            <a:off x="9994966" y="0"/>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3">
            <a:extLst>
              <a:ext uri="{FF2B5EF4-FFF2-40B4-BE49-F238E27FC236}">
                <a16:creationId xmlns:a16="http://schemas.microsoft.com/office/drawing/2014/main" id="{FF4E0F5B-0892-2688-EFD3-284369DA50CD}"/>
              </a:ext>
              <a:ext uri="{C183D7F6-B498-43B3-948B-1728B52AA6E4}">
                <adec:decorative xmlns:adec="http://schemas.microsoft.com/office/drawing/2017/decorative" val="1"/>
              </a:ext>
            </a:extLst>
          </p:cNvPr>
          <p:cNvSpPr/>
          <p:nvPr userDrawn="1"/>
        </p:nvSpPr>
        <p:spPr>
          <a:xfrm rot="10800000">
            <a:off x="8097530" y="5590215"/>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1D8715A-3067-732D-C410-868C7CCCF750}"/>
              </a:ext>
              <a:ext uri="{C183D7F6-B498-43B3-948B-1728B52AA6E4}">
                <adec:decorative xmlns:adec="http://schemas.microsoft.com/office/drawing/2017/decorative" val="1"/>
              </a:ext>
            </a:extLst>
          </p:cNvPr>
          <p:cNvCxnSpPr>
            <a:cxnSpLocks/>
          </p:cNvCxnSpPr>
          <p:nvPr userDrawn="1"/>
        </p:nvCxnSpPr>
        <p:spPr>
          <a:xfrm rot="16200000">
            <a:off x="982378" y="551212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85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807BCF9-2F5B-200E-2E6C-E177DB56ECB0}"/>
              </a:ext>
              <a:ext uri="{C183D7F6-B498-43B3-948B-1728B52AA6E4}">
                <adec:decorative xmlns:adec="http://schemas.microsoft.com/office/drawing/2017/decorative" val="1"/>
              </a:ext>
            </a:extLst>
          </p:cNvPr>
          <p:cNvGrpSpPr/>
          <p:nvPr userDrawn="1"/>
        </p:nvGrpSpPr>
        <p:grpSpPr>
          <a:xfrm>
            <a:off x="0" y="7458"/>
            <a:ext cx="7083733" cy="6182202"/>
            <a:chOff x="0" y="7460"/>
            <a:chExt cx="7083733" cy="6182202"/>
          </a:xfrm>
        </p:grpSpPr>
        <p:sp>
          <p:nvSpPr>
            <p:cNvPr id="9" name="Freeform: Shape 14">
              <a:extLst>
                <a:ext uri="{FF2B5EF4-FFF2-40B4-BE49-F238E27FC236}">
                  <a16:creationId xmlns:a16="http://schemas.microsoft.com/office/drawing/2014/main" id="{7A624B2B-50FD-9351-987F-2E5A5472CAB6}"/>
                </a:ext>
              </a:extLst>
            </p:cNvPr>
            <p:cNvSpPr/>
            <p:nvPr userDrawn="1"/>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13">
              <a:extLst>
                <a:ext uri="{FF2B5EF4-FFF2-40B4-BE49-F238E27FC236}">
                  <a16:creationId xmlns:a16="http://schemas.microsoft.com/office/drawing/2014/main" id="{51E534EE-E0F1-2BD9-9A82-7656B90A2D9D}"/>
                </a:ext>
              </a:extLst>
            </p:cNvPr>
            <p:cNvSpPr/>
            <p:nvPr userDrawn="1"/>
          </p:nvSpPr>
          <p:spPr>
            <a:xfrm>
              <a:off x="6234405" y="7460"/>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838200" y="198437"/>
            <a:ext cx="5257800" cy="2324046"/>
          </a:xfrm>
        </p:spPr>
        <p:txBody>
          <a:bodyPr anchor="b" anchorCtr="0">
            <a:noAutofit/>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2657316"/>
            <a:ext cx="5257800" cy="3369858"/>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6413114" y="845068"/>
            <a:ext cx="5193792" cy="5193792"/>
          </a:xfrm>
          <a:prstGeom prst="ellipse">
            <a:avLst/>
          </a:prstGeom>
        </p:spPr>
        <p:txBody>
          <a:bodyPr/>
          <a:lstStyle>
            <a:lvl1pPr marL="0" indent="0" algn="ctr">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845438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Tabl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21BD3DB-6F51-C1AE-FF0E-D0BDCB55F30B}"/>
              </a:ext>
              <a:ext uri="{C183D7F6-B498-43B3-948B-1728B52AA6E4}">
                <adec:decorative xmlns:adec="http://schemas.microsoft.com/office/drawing/2017/decorative" val="1"/>
              </a:ext>
            </a:extLst>
          </p:cNvPr>
          <p:cNvGrpSpPr/>
          <p:nvPr userDrawn="1"/>
        </p:nvGrpSpPr>
        <p:grpSpPr>
          <a:xfrm>
            <a:off x="123536" y="2"/>
            <a:ext cx="11220225" cy="6857998"/>
            <a:chOff x="123536" y="2"/>
            <a:chExt cx="11220225" cy="6857998"/>
          </a:xfrm>
        </p:grpSpPr>
        <p:sp>
          <p:nvSpPr>
            <p:cNvPr id="12" name="Freeform: Shape 7">
              <a:extLst>
                <a:ext uri="{FF2B5EF4-FFF2-40B4-BE49-F238E27FC236}">
                  <a16:creationId xmlns:a16="http://schemas.microsoft.com/office/drawing/2014/main" id="{59903C17-0733-BE0C-7392-283FEC2E98B0}"/>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1">
              <a:extLst>
                <a:ext uri="{FF2B5EF4-FFF2-40B4-BE49-F238E27FC236}">
                  <a16:creationId xmlns:a16="http://schemas.microsoft.com/office/drawing/2014/main" id="{898A3450-9C87-13ED-79CC-F4F65D14FF72}"/>
                </a:ext>
              </a:extLst>
            </p:cNvPr>
            <p:cNvSpPr/>
            <p:nvPr userDrawn="1"/>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1825625"/>
            <a:ext cx="2882462" cy="4297678"/>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423FEB60-8FB5-7F10-EDD7-8AB4B3139EF6}"/>
              </a:ext>
            </a:extLst>
          </p:cNvPr>
          <p:cNvSpPr>
            <a:spLocks noGrp="1"/>
          </p:cNvSpPr>
          <p:nvPr>
            <p:ph type="tbl" sz="quarter" idx="13"/>
          </p:nvPr>
        </p:nvSpPr>
        <p:spPr>
          <a:xfrm>
            <a:off x="4038599" y="1825625"/>
            <a:ext cx="7315199" cy="4297680"/>
          </a:xfrm>
        </p:spPr>
        <p:txBody>
          <a:bodyPr>
            <a:normAutofit/>
          </a:bodyPr>
          <a:lstStyle>
            <a:lvl1pPr marL="0" indent="0">
              <a:buNone/>
              <a:defRPr sz="2400"/>
            </a:lvl1pPr>
          </a:lstStyle>
          <a:p>
            <a:r>
              <a:rPr lang="en-US"/>
              <a:t>Click icon to add table</a:t>
            </a: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3/21/2025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80815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D97564-C310-6E8C-8689-CE18881B4A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AD99FA-26D9-873B-BE7F-26FEC5C233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9819E-0266-97DD-DFD1-BAAA06AE3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D8061D-18C3-4F4F-85EF-561633F58754}" type="datetimeFigureOut">
              <a:rPr lang="en-US" smtClean="0"/>
              <a:t>3/21/2025</a:t>
            </a:fld>
            <a:endParaRPr lang="en-US" dirty="0"/>
          </a:p>
        </p:txBody>
      </p:sp>
      <p:sp>
        <p:nvSpPr>
          <p:cNvPr id="5" name="Footer Placeholder 4">
            <a:extLst>
              <a:ext uri="{FF2B5EF4-FFF2-40B4-BE49-F238E27FC236}">
                <a16:creationId xmlns:a16="http://schemas.microsoft.com/office/drawing/2014/main" id="{2BFD19C9-01CE-9E2A-CDA5-C15940F05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A1801085-7B28-048D-E3D3-9C3614268D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D12358-51D2-46B3-9BDE-DF29528B9454}" type="slidenum">
              <a:rPr lang="en-US" smtClean="0"/>
              <a:t>‹#›</a:t>
            </a:fld>
            <a:endParaRPr lang="en-US" dirty="0"/>
          </a:p>
        </p:txBody>
      </p:sp>
    </p:spTree>
    <p:extLst>
      <p:ext uri="{BB962C8B-B14F-4D97-AF65-F5344CB8AC3E}">
        <p14:creationId xmlns:p14="http://schemas.microsoft.com/office/powerpoint/2010/main" val="1965934658"/>
      </p:ext>
    </p:extLst>
  </p:cSld>
  <p:clrMap bg1="lt1" tx1="dk1" bg2="lt2" tx2="dk2" accent1="accent1" accent2="accent2" accent3="accent3" accent4="accent4" accent5="accent5" accent6="accent6" hlink="hlink" folHlink="folHlink"/>
  <p:sldLayoutIdLst>
    <p:sldLayoutId id="2147483654" r:id="rId1"/>
    <p:sldLayoutId id="2147483660" r:id="rId2"/>
    <p:sldLayoutId id="2147483658" r:id="rId3"/>
    <p:sldLayoutId id="2147483650" r:id="rId4"/>
    <p:sldLayoutId id="2147483649" r:id="rId5"/>
    <p:sldLayoutId id="2147483662" r:id="rId6"/>
    <p:sldLayoutId id="2147483663" r:id="rId7"/>
    <p:sldLayoutId id="2147483652" r:id="rId8"/>
    <p:sldLayoutId id="2147483666" r:id="rId9"/>
    <p:sldLayoutId id="2147483664" r:id="rId10"/>
    <p:sldLayoutId id="2147483665"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047101-8D42-6100-9CEA-AEC0FAEAB606}"/>
              </a:ext>
            </a:extLst>
          </p:cNvPr>
          <p:cNvSpPr>
            <a:spLocks noGrp="1"/>
          </p:cNvSpPr>
          <p:nvPr>
            <p:ph type="ctrTitle"/>
          </p:nvPr>
        </p:nvSpPr>
        <p:spPr>
          <a:xfrm>
            <a:off x="5376498" y="3282696"/>
            <a:ext cx="6261291" cy="2396686"/>
          </a:xfrm>
          <a:noFill/>
        </p:spPr>
        <p:txBody>
          <a:bodyPr anchor="b">
            <a:noAutofit/>
          </a:bodyPr>
          <a:lstStyle/>
          <a:p>
            <a:r>
              <a:rPr lang="en-US" dirty="0"/>
              <a:t>Employment and Wages for Returning Citizens in Correctional Education Programs</a:t>
            </a:r>
          </a:p>
        </p:txBody>
      </p:sp>
    </p:spTree>
    <p:extLst>
      <p:ext uri="{BB962C8B-B14F-4D97-AF65-F5344CB8AC3E}">
        <p14:creationId xmlns:p14="http://schemas.microsoft.com/office/powerpoint/2010/main" val="517426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945CC-D17C-0D6A-4FCE-6683F883DF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39544-0390-AA8F-BD53-02D729ED2B89}"/>
              </a:ext>
            </a:extLst>
          </p:cNvPr>
          <p:cNvSpPr>
            <a:spLocks noGrp="1"/>
          </p:cNvSpPr>
          <p:nvPr>
            <p:ph type="ctrTitle"/>
          </p:nvPr>
        </p:nvSpPr>
        <p:spPr/>
        <p:txBody>
          <a:bodyPr/>
          <a:lstStyle/>
          <a:p>
            <a:r>
              <a:rPr lang="en-US" dirty="0"/>
              <a:t>Post-Release Employment</a:t>
            </a:r>
          </a:p>
        </p:txBody>
      </p:sp>
      <p:sp>
        <p:nvSpPr>
          <p:cNvPr id="3" name="Subtitle 2">
            <a:extLst>
              <a:ext uri="{FF2B5EF4-FFF2-40B4-BE49-F238E27FC236}">
                <a16:creationId xmlns:a16="http://schemas.microsoft.com/office/drawing/2014/main" id="{C60EB4B4-32D4-E440-71C0-05C8C8DFD00C}"/>
              </a:ext>
            </a:extLst>
          </p:cNvPr>
          <p:cNvSpPr>
            <a:spLocks noGrp="1"/>
          </p:cNvSpPr>
          <p:nvPr>
            <p:ph type="subTitle" idx="1"/>
          </p:nvPr>
        </p:nvSpPr>
        <p:spPr>
          <a:xfrm>
            <a:off x="3302296" y="3965796"/>
            <a:ext cx="5587407" cy="1935571"/>
          </a:xfrm>
        </p:spPr>
        <p:txBody>
          <a:bodyPr/>
          <a:lstStyle/>
          <a:p>
            <a:r>
              <a:rPr lang="en-US" dirty="0"/>
              <a:t>How does completing different correctional education programs affect employment three years post-release?</a:t>
            </a:r>
          </a:p>
        </p:txBody>
      </p:sp>
    </p:spTree>
    <p:extLst>
      <p:ext uri="{BB962C8B-B14F-4D97-AF65-F5344CB8AC3E}">
        <p14:creationId xmlns:p14="http://schemas.microsoft.com/office/powerpoint/2010/main" val="986025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DAC3A-1A9E-BEC6-70F6-35E080DE0C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C6DB09-D954-BE29-6186-C88C822C4FB4}"/>
              </a:ext>
            </a:extLst>
          </p:cNvPr>
          <p:cNvSpPr>
            <a:spLocks noGrp="1"/>
          </p:cNvSpPr>
          <p:nvPr>
            <p:ph type="title"/>
          </p:nvPr>
        </p:nvSpPr>
        <p:spPr>
          <a:xfrm>
            <a:off x="838200" y="365125"/>
            <a:ext cx="10107168" cy="1325563"/>
          </a:xfrm>
          <a:noFill/>
        </p:spPr>
        <p:txBody>
          <a:bodyPr anchor="ctr">
            <a:noAutofit/>
          </a:bodyPr>
          <a:lstStyle/>
          <a:p>
            <a:r>
              <a:rPr lang="en-US" sz="3200" dirty="0"/>
              <a:t>Percent of Returning Citizens with Wage Visibility Three Years Post-Release by Program Type, Correctional GED Completion, and Number of Fiscal Quarters Reported</a:t>
            </a:r>
          </a:p>
        </p:txBody>
      </p:sp>
      <p:sp>
        <p:nvSpPr>
          <p:cNvPr id="8" name="Content Placeholder 7">
            <a:extLst>
              <a:ext uri="{FF2B5EF4-FFF2-40B4-BE49-F238E27FC236}">
                <a16:creationId xmlns:a16="http://schemas.microsoft.com/office/drawing/2014/main" id="{CB59466D-3173-C54B-654C-931F1D5A6E95}"/>
              </a:ext>
            </a:extLst>
          </p:cNvPr>
          <p:cNvSpPr>
            <a:spLocks noGrp="1"/>
          </p:cNvSpPr>
          <p:nvPr>
            <p:ph sz="half" idx="1"/>
          </p:nvPr>
        </p:nvSpPr>
        <p:spPr>
          <a:xfrm>
            <a:off x="274320" y="1825625"/>
            <a:ext cx="3446342" cy="4297678"/>
          </a:xfrm>
          <a:noFill/>
        </p:spPr>
        <p:txBody>
          <a:bodyPr vert="horz" lIns="91440" tIns="45720" rIns="91440" bIns="45720" rtlCol="0" anchor="t">
            <a:normAutofit fontScale="92500" lnSpcReduction="10000"/>
          </a:bodyPr>
          <a:lstStyle/>
          <a:p>
            <a:r>
              <a:rPr lang="en-US" dirty="0"/>
              <a:t>Key Takeaways:</a:t>
            </a:r>
          </a:p>
          <a:p>
            <a:pPr marL="285750" indent="-285750">
              <a:buFont typeface="Arial" panose="020B0604020202020204" pitchFamily="34" charset="0"/>
              <a:buChar char="•"/>
            </a:pPr>
            <a:r>
              <a:rPr lang="en-US" dirty="0"/>
              <a:t>Obtaining a CE GED was associated with higher rates of wage visibility</a:t>
            </a:r>
          </a:p>
          <a:p>
            <a:pPr marL="285750" indent="-285750">
              <a:buFont typeface="Arial" panose="020B0604020202020204" pitchFamily="34" charset="0"/>
              <a:buChar char="•"/>
            </a:pPr>
            <a:r>
              <a:rPr lang="en-US" dirty="0"/>
              <a:t>Highest rate of wage visibility was seen in those who had a CE GED, Occupational/Transitional Certificate, and Transitional Certificate</a:t>
            </a:r>
          </a:p>
          <a:p>
            <a:pPr marL="285750" indent="-285750">
              <a:buFont typeface="Arial" panose="020B0604020202020204" pitchFamily="34" charset="0"/>
              <a:buChar char="•"/>
            </a:pPr>
            <a:r>
              <a:rPr lang="en-US" dirty="0"/>
              <a:t>Overall employment went down, though the percentage of those with consistent employment was only slightly reduced</a:t>
            </a:r>
          </a:p>
          <a:p>
            <a:pPr marL="285750" indent="-285750">
              <a:buFont typeface="Arial" panose="020B0604020202020204" pitchFamily="34" charset="0"/>
              <a:buChar char="•"/>
            </a:pPr>
            <a:endParaRPr lang="en-US" dirty="0"/>
          </a:p>
        </p:txBody>
      </p:sp>
      <p:graphicFrame>
        <p:nvGraphicFramePr>
          <p:cNvPr id="3" name="Chart 2">
            <a:extLst>
              <a:ext uri="{FF2B5EF4-FFF2-40B4-BE49-F238E27FC236}">
                <a16:creationId xmlns:a16="http://schemas.microsoft.com/office/drawing/2014/main" id="{61F2D61F-63F9-695A-1C39-A01FA009399C}"/>
              </a:ext>
            </a:extLst>
          </p:cNvPr>
          <p:cNvGraphicFramePr>
            <a:graphicFrameLocks/>
          </p:cNvGraphicFramePr>
          <p:nvPr>
            <p:extLst>
              <p:ext uri="{D42A27DB-BD31-4B8C-83A1-F6EECF244321}">
                <p14:modId xmlns:p14="http://schemas.microsoft.com/office/powerpoint/2010/main" val="2286115842"/>
              </p:ext>
            </p:extLst>
          </p:nvPr>
        </p:nvGraphicFramePr>
        <p:xfrm>
          <a:off x="3686175" y="2560322"/>
          <a:ext cx="8505825" cy="42976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1620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7C4A5-DE0A-87AA-64C5-C51557712505}"/>
              </a:ext>
            </a:extLst>
          </p:cNvPr>
          <p:cNvSpPr>
            <a:spLocks noGrp="1"/>
          </p:cNvSpPr>
          <p:nvPr>
            <p:ph type="ctrTitle"/>
          </p:nvPr>
        </p:nvSpPr>
        <p:spPr/>
        <p:txBody>
          <a:bodyPr/>
          <a:lstStyle/>
          <a:p>
            <a:r>
              <a:rPr lang="en-US" dirty="0"/>
              <a:t>Wages</a:t>
            </a:r>
          </a:p>
        </p:txBody>
      </p:sp>
      <p:sp>
        <p:nvSpPr>
          <p:cNvPr id="3" name="Subtitle 2">
            <a:extLst>
              <a:ext uri="{FF2B5EF4-FFF2-40B4-BE49-F238E27FC236}">
                <a16:creationId xmlns:a16="http://schemas.microsoft.com/office/drawing/2014/main" id="{5660144B-28D8-16A2-E7E1-C6304680E3D7}"/>
              </a:ext>
            </a:extLst>
          </p:cNvPr>
          <p:cNvSpPr>
            <a:spLocks noGrp="1"/>
          </p:cNvSpPr>
          <p:nvPr>
            <p:ph type="subTitle" idx="1"/>
          </p:nvPr>
        </p:nvSpPr>
        <p:spPr>
          <a:xfrm>
            <a:off x="3302296" y="3572604"/>
            <a:ext cx="5587407" cy="1935571"/>
          </a:xfrm>
        </p:spPr>
        <p:txBody>
          <a:bodyPr/>
          <a:lstStyle/>
          <a:p>
            <a:r>
              <a:rPr lang="en-US" dirty="0"/>
              <a:t>What are the wages of incarcerated individuals who obtain employment upon release?</a:t>
            </a:r>
          </a:p>
        </p:txBody>
      </p:sp>
    </p:spTree>
    <p:extLst>
      <p:ext uri="{BB962C8B-B14F-4D97-AF65-F5344CB8AC3E}">
        <p14:creationId xmlns:p14="http://schemas.microsoft.com/office/powerpoint/2010/main" val="1941890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45968-70F7-0180-6448-3547E442EF4A}"/>
              </a:ext>
            </a:extLst>
          </p:cNvPr>
          <p:cNvSpPr>
            <a:spLocks noGrp="1"/>
          </p:cNvSpPr>
          <p:nvPr>
            <p:ph type="title"/>
          </p:nvPr>
        </p:nvSpPr>
        <p:spPr>
          <a:xfrm>
            <a:off x="838200" y="365125"/>
            <a:ext cx="10107168" cy="1325563"/>
          </a:xfrm>
          <a:noFill/>
        </p:spPr>
        <p:txBody>
          <a:bodyPr anchor="ctr">
            <a:noAutofit/>
          </a:bodyPr>
          <a:lstStyle/>
          <a:p>
            <a:r>
              <a:rPr lang="en-US" sz="3200" dirty="0"/>
              <a:t>Median Annualized Wage of Those with Wages in All Fiscal Quarters by Program Type and Time Post-Release</a:t>
            </a:r>
          </a:p>
        </p:txBody>
      </p:sp>
      <p:sp>
        <p:nvSpPr>
          <p:cNvPr id="8" name="Content Placeholder 7">
            <a:extLst>
              <a:ext uri="{FF2B5EF4-FFF2-40B4-BE49-F238E27FC236}">
                <a16:creationId xmlns:a16="http://schemas.microsoft.com/office/drawing/2014/main" id="{215CE58D-2739-522B-7C3A-6A7C985360C0}"/>
              </a:ext>
            </a:extLst>
          </p:cNvPr>
          <p:cNvSpPr>
            <a:spLocks noGrp="1"/>
          </p:cNvSpPr>
          <p:nvPr>
            <p:ph sz="half" idx="1"/>
          </p:nvPr>
        </p:nvSpPr>
        <p:spPr>
          <a:xfrm>
            <a:off x="338328" y="1825625"/>
            <a:ext cx="3382334" cy="4297678"/>
          </a:xfrm>
          <a:noFill/>
        </p:spPr>
        <p:txBody>
          <a:bodyPr vert="horz" lIns="91440" tIns="45720" rIns="91440" bIns="45720" rtlCol="0" anchor="t">
            <a:normAutofit/>
          </a:bodyPr>
          <a:lstStyle/>
          <a:p>
            <a:r>
              <a:rPr lang="en-US" dirty="0"/>
              <a:t>Key Takeaways:</a:t>
            </a:r>
          </a:p>
          <a:p>
            <a:pPr marL="285750" indent="-285750">
              <a:buFont typeface="Arial" panose="020B0604020202020204" pitchFamily="34" charset="0"/>
              <a:buChar char="•"/>
            </a:pPr>
            <a:r>
              <a:rPr lang="en-US" dirty="0"/>
              <a:t>Wages increase over time, indicating steady employment</a:t>
            </a:r>
          </a:p>
          <a:p>
            <a:pPr marL="285750" indent="-285750">
              <a:buFont typeface="Arial" panose="020B0604020202020204" pitchFamily="34" charset="0"/>
              <a:buChar char="•"/>
            </a:pPr>
            <a:r>
              <a:rPr lang="en-US" dirty="0"/>
              <a:t>No category achieved the Maryland living wage, indicating limited upwards mobility</a:t>
            </a:r>
          </a:p>
          <a:p>
            <a:pPr marL="285750" indent="-285750">
              <a:buFont typeface="Arial" panose="020B0604020202020204" pitchFamily="34" charset="0"/>
              <a:buChar char="•"/>
            </a:pPr>
            <a:r>
              <a:rPr lang="en-US" dirty="0"/>
              <a:t>Completing a CE program resulted in higher wages, especially when completing more than one program</a:t>
            </a:r>
          </a:p>
        </p:txBody>
      </p:sp>
      <p:pic>
        <p:nvPicPr>
          <p:cNvPr id="4" name="Picture 3">
            <a:extLst>
              <a:ext uri="{FF2B5EF4-FFF2-40B4-BE49-F238E27FC236}">
                <a16:creationId xmlns:a16="http://schemas.microsoft.com/office/drawing/2014/main" id="{7CCE8E2B-4A72-B247-8AB4-9F3A2F786419}"/>
              </a:ext>
            </a:extLst>
          </p:cNvPr>
          <p:cNvPicPr>
            <a:picLocks noChangeAspect="1"/>
          </p:cNvPicPr>
          <p:nvPr/>
        </p:nvPicPr>
        <p:blipFill>
          <a:blip r:embed="rId3"/>
          <a:stretch>
            <a:fillRect/>
          </a:stretch>
        </p:blipFill>
        <p:spPr>
          <a:xfrm>
            <a:off x="3720662" y="1800542"/>
            <a:ext cx="8471338" cy="4692333"/>
          </a:xfrm>
          <a:prstGeom prst="rect">
            <a:avLst/>
          </a:prstGeom>
        </p:spPr>
      </p:pic>
    </p:spTree>
    <p:extLst>
      <p:ext uri="{BB962C8B-B14F-4D97-AF65-F5344CB8AC3E}">
        <p14:creationId xmlns:p14="http://schemas.microsoft.com/office/powerpoint/2010/main" val="4259977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2ED35-47B4-047C-5F9C-0AD37700F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38A6F4-7C62-9649-FA59-AC1EB123C44B}"/>
              </a:ext>
            </a:extLst>
          </p:cNvPr>
          <p:cNvSpPr>
            <a:spLocks noGrp="1"/>
          </p:cNvSpPr>
          <p:nvPr>
            <p:ph type="ctrTitle"/>
          </p:nvPr>
        </p:nvSpPr>
        <p:spPr/>
        <p:txBody>
          <a:bodyPr/>
          <a:lstStyle/>
          <a:p>
            <a:r>
              <a:rPr lang="en-US" dirty="0"/>
              <a:t>Post-Release Employment</a:t>
            </a:r>
          </a:p>
        </p:txBody>
      </p:sp>
      <p:sp>
        <p:nvSpPr>
          <p:cNvPr id="3" name="Subtitle 2">
            <a:extLst>
              <a:ext uri="{FF2B5EF4-FFF2-40B4-BE49-F238E27FC236}">
                <a16:creationId xmlns:a16="http://schemas.microsoft.com/office/drawing/2014/main" id="{D8608A27-F449-6578-0DFC-ABEE2ADA4313}"/>
              </a:ext>
            </a:extLst>
          </p:cNvPr>
          <p:cNvSpPr>
            <a:spLocks noGrp="1"/>
          </p:cNvSpPr>
          <p:nvPr>
            <p:ph type="subTitle" idx="1"/>
          </p:nvPr>
        </p:nvSpPr>
        <p:spPr>
          <a:xfrm>
            <a:off x="3302296" y="3725004"/>
            <a:ext cx="5587407" cy="1935571"/>
          </a:xfrm>
        </p:spPr>
        <p:txBody>
          <a:bodyPr/>
          <a:lstStyle/>
          <a:p>
            <a:r>
              <a:rPr lang="en-US" dirty="0"/>
              <a:t>Where are returning citizens finding employment one year post-release?</a:t>
            </a:r>
          </a:p>
        </p:txBody>
      </p:sp>
    </p:spTree>
    <p:extLst>
      <p:ext uri="{BB962C8B-B14F-4D97-AF65-F5344CB8AC3E}">
        <p14:creationId xmlns:p14="http://schemas.microsoft.com/office/powerpoint/2010/main" val="3611915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8E4C-8F70-A398-41CA-44714683A80B}"/>
              </a:ext>
            </a:extLst>
          </p:cNvPr>
          <p:cNvSpPr>
            <a:spLocks noGrp="1"/>
          </p:cNvSpPr>
          <p:nvPr>
            <p:ph type="title"/>
          </p:nvPr>
        </p:nvSpPr>
        <p:spPr/>
        <p:txBody>
          <a:bodyPr/>
          <a:lstStyle/>
          <a:p>
            <a:r>
              <a:rPr lang="en-US" dirty="0"/>
              <a:t>Proportion of Returning Citizens in Each Industry One Year Post-Release</a:t>
            </a:r>
          </a:p>
        </p:txBody>
      </p:sp>
      <p:pic>
        <p:nvPicPr>
          <p:cNvPr id="9" name="Content Placeholder 8" descr="Chart, pie chart&#10;&#10;AI-generated content may be incorrect.">
            <a:extLst>
              <a:ext uri="{FF2B5EF4-FFF2-40B4-BE49-F238E27FC236}">
                <a16:creationId xmlns:a16="http://schemas.microsoft.com/office/drawing/2014/main" id="{9679BB72-9495-0FD0-0D74-246531047076}"/>
              </a:ext>
            </a:extLst>
          </p:cNvPr>
          <p:cNvPicPr>
            <a:picLocks noChangeAspect="1"/>
          </p:cNvPicPr>
          <p:nvPr/>
        </p:nvPicPr>
        <p:blipFill>
          <a:blip r:embed="rId2">
            <a:extLst>
              <a:ext uri="{28A0092B-C50C-407E-A947-70E740481C1C}">
                <a14:useLocalDpi xmlns:a14="http://schemas.microsoft.com/office/drawing/2010/main" val="0"/>
              </a:ext>
            </a:extLst>
          </a:blip>
          <a:srcRect l="3402" t="712" r="1914" b="2685"/>
          <a:stretch/>
        </p:blipFill>
        <p:spPr>
          <a:xfrm>
            <a:off x="2960369" y="1851297"/>
            <a:ext cx="6271261" cy="4810449"/>
          </a:xfrm>
          <a:prstGeom prst="rect">
            <a:avLst/>
          </a:prstGeom>
        </p:spPr>
      </p:pic>
    </p:spTree>
    <p:extLst>
      <p:ext uri="{BB962C8B-B14F-4D97-AF65-F5344CB8AC3E}">
        <p14:creationId xmlns:p14="http://schemas.microsoft.com/office/powerpoint/2010/main" val="2667559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16AAA-5C18-1005-6BA5-188B2E62A0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643CB-4FE7-D0EC-14C7-906D9C478D13}"/>
              </a:ext>
            </a:extLst>
          </p:cNvPr>
          <p:cNvSpPr>
            <a:spLocks noGrp="1"/>
          </p:cNvSpPr>
          <p:nvPr>
            <p:ph type="ctrTitle"/>
          </p:nvPr>
        </p:nvSpPr>
        <p:spPr/>
        <p:txBody>
          <a:bodyPr/>
          <a:lstStyle/>
          <a:p>
            <a:r>
              <a:rPr lang="en-US" dirty="0"/>
              <a:t>Wages</a:t>
            </a:r>
          </a:p>
        </p:txBody>
      </p:sp>
      <p:sp>
        <p:nvSpPr>
          <p:cNvPr id="3" name="Subtitle 2">
            <a:extLst>
              <a:ext uri="{FF2B5EF4-FFF2-40B4-BE49-F238E27FC236}">
                <a16:creationId xmlns:a16="http://schemas.microsoft.com/office/drawing/2014/main" id="{CD4BEAF7-1D44-4A50-2045-8507034177AB}"/>
              </a:ext>
            </a:extLst>
          </p:cNvPr>
          <p:cNvSpPr>
            <a:spLocks noGrp="1"/>
          </p:cNvSpPr>
          <p:nvPr>
            <p:ph type="subTitle" idx="1"/>
          </p:nvPr>
        </p:nvSpPr>
        <p:spPr>
          <a:xfrm>
            <a:off x="3302296" y="3572604"/>
            <a:ext cx="5587407" cy="1935571"/>
          </a:xfrm>
        </p:spPr>
        <p:txBody>
          <a:bodyPr/>
          <a:lstStyle/>
          <a:p>
            <a:r>
              <a:rPr lang="en-US" dirty="0"/>
              <a:t>What is the difference in wages for those able to obtain employment post-release by industry?</a:t>
            </a:r>
          </a:p>
        </p:txBody>
      </p:sp>
    </p:spTree>
    <p:extLst>
      <p:ext uri="{BB962C8B-B14F-4D97-AF65-F5344CB8AC3E}">
        <p14:creationId xmlns:p14="http://schemas.microsoft.com/office/powerpoint/2010/main" val="1730595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597C4-0CBA-FD1E-ACDB-2B4FE9ABE158}"/>
              </a:ext>
            </a:extLst>
          </p:cNvPr>
          <p:cNvSpPr>
            <a:spLocks noGrp="1"/>
          </p:cNvSpPr>
          <p:nvPr>
            <p:ph type="title"/>
          </p:nvPr>
        </p:nvSpPr>
        <p:spPr/>
        <p:txBody>
          <a:bodyPr/>
          <a:lstStyle/>
          <a:p>
            <a:r>
              <a:rPr lang="en-US" sz="3600" dirty="0"/>
              <a:t>Median Quarterly Wage of Returning Citizens One Year Post-Release by Industry and Program Type</a:t>
            </a:r>
          </a:p>
        </p:txBody>
      </p:sp>
      <p:sp>
        <p:nvSpPr>
          <p:cNvPr id="3" name="Table Placeholder 2">
            <a:extLst>
              <a:ext uri="{FF2B5EF4-FFF2-40B4-BE49-F238E27FC236}">
                <a16:creationId xmlns:a16="http://schemas.microsoft.com/office/drawing/2014/main" id="{276BED55-0822-7A1E-3F1C-99B83230B804}"/>
              </a:ext>
            </a:extLst>
          </p:cNvPr>
          <p:cNvSpPr>
            <a:spLocks noGrp="1"/>
          </p:cNvSpPr>
          <p:nvPr>
            <p:ph type="tbl" sz="quarter" idx="13"/>
          </p:nvPr>
        </p:nvSpPr>
        <p:spPr>
          <a:xfrm>
            <a:off x="838199" y="1560945"/>
            <a:ext cx="10515600" cy="1782619"/>
          </a:xfrm>
        </p:spPr>
        <p:txBody>
          <a:bodyPr>
            <a:normAutofit/>
          </a:bodyPr>
          <a:lstStyle/>
          <a:p>
            <a:pPr marL="0" indent="0">
              <a:buNone/>
            </a:pPr>
            <a:r>
              <a:rPr lang="en-US" sz="1800" dirty="0"/>
              <a:t>Key Takeaways:</a:t>
            </a:r>
          </a:p>
          <a:p>
            <a:pPr marL="285750" indent="-285750">
              <a:buFont typeface="Arial" panose="020B0604020202020204" pitchFamily="34" charset="0"/>
              <a:buChar char="•"/>
            </a:pPr>
            <a:r>
              <a:rPr lang="en-US" sz="1800" dirty="0"/>
              <a:t>Obtaining a national or occupational certificate more frequently leads to higher wages than only obtaining a transitional certificate</a:t>
            </a:r>
          </a:p>
          <a:p>
            <a:pPr marL="285750" indent="-285750">
              <a:buFont typeface="Arial" panose="020B0604020202020204" pitchFamily="34" charset="0"/>
              <a:buChar char="•"/>
            </a:pPr>
            <a:r>
              <a:rPr lang="en-US" sz="1800" dirty="0"/>
              <a:t>Obtaining a national or occupational certificate leads to higher wages in industries that may require training</a:t>
            </a:r>
          </a:p>
          <a:p>
            <a:endParaRPr lang="en-US" dirty="0"/>
          </a:p>
        </p:txBody>
      </p:sp>
      <p:graphicFrame>
        <p:nvGraphicFramePr>
          <p:cNvPr id="4" name="Chart 3">
            <a:extLst>
              <a:ext uri="{FF2B5EF4-FFF2-40B4-BE49-F238E27FC236}">
                <a16:creationId xmlns:a16="http://schemas.microsoft.com/office/drawing/2014/main" id="{F5D4C92B-A097-4386-8CF4-88A7422784CD}"/>
              </a:ext>
            </a:extLst>
          </p:cNvPr>
          <p:cNvGraphicFramePr>
            <a:graphicFrameLocks/>
          </p:cNvGraphicFramePr>
          <p:nvPr>
            <p:extLst>
              <p:ext uri="{D42A27DB-BD31-4B8C-83A1-F6EECF244321}">
                <p14:modId xmlns:p14="http://schemas.microsoft.com/office/powerpoint/2010/main" val="3546298467"/>
              </p:ext>
            </p:extLst>
          </p:nvPr>
        </p:nvGraphicFramePr>
        <p:xfrm>
          <a:off x="133926" y="3260436"/>
          <a:ext cx="11924145" cy="35975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1629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3883E-FBFA-466F-42C5-35FBE9F45594}"/>
              </a:ext>
            </a:extLst>
          </p:cNvPr>
          <p:cNvSpPr>
            <a:spLocks noGrp="1"/>
          </p:cNvSpPr>
          <p:nvPr>
            <p:ph type="title"/>
          </p:nvPr>
        </p:nvSpPr>
        <p:spPr/>
        <p:txBody>
          <a:bodyPr/>
          <a:lstStyle/>
          <a:p>
            <a:r>
              <a:rPr lang="en-US" dirty="0"/>
              <a:t>Notes on Data Collection</a:t>
            </a:r>
          </a:p>
        </p:txBody>
      </p:sp>
      <p:sp>
        <p:nvSpPr>
          <p:cNvPr id="3" name="Content Placeholder 2">
            <a:extLst>
              <a:ext uri="{FF2B5EF4-FFF2-40B4-BE49-F238E27FC236}">
                <a16:creationId xmlns:a16="http://schemas.microsoft.com/office/drawing/2014/main" id="{CB91B61E-D3D4-2234-ADAD-A50E992DCD7E}"/>
              </a:ext>
            </a:extLst>
          </p:cNvPr>
          <p:cNvSpPr>
            <a:spLocks noGrp="1"/>
          </p:cNvSpPr>
          <p:nvPr>
            <p:ph sz="half" idx="13"/>
          </p:nvPr>
        </p:nvSpPr>
        <p:spPr/>
        <p:txBody>
          <a:bodyPr>
            <a:normAutofit/>
          </a:bodyPr>
          <a:lstStyle/>
          <a:p>
            <a:r>
              <a:rPr lang="en-US" dirty="0"/>
              <a:t>These charts and discussions are based on an analysis done by the Maryland Longitudinal Data System Center. The purpose of the charts and discussions is to summarize information provided to the Prison Education Delivery Reform Commission. and are not products of the MLDS Center.</a:t>
            </a:r>
          </a:p>
          <a:p>
            <a:endParaRPr lang="en-US" dirty="0"/>
          </a:p>
          <a:p>
            <a:r>
              <a:rPr lang="en-US" i="1" dirty="0"/>
              <a:t>Data Citation:</a:t>
            </a:r>
          </a:p>
          <a:p>
            <a:r>
              <a:rPr lang="en-US" dirty="0"/>
              <a:t>MLDS Center (2024). Data Tables for Maryland Department's of Labor and Public Safety and Correctional Services.  Baltimore, MD:  Maryland Longitudinal Data System Center. </a:t>
            </a:r>
          </a:p>
        </p:txBody>
      </p:sp>
      <p:sp>
        <p:nvSpPr>
          <p:cNvPr id="4" name="Content Placeholder 3">
            <a:extLst>
              <a:ext uri="{FF2B5EF4-FFF2-40B4-BE49-F238E27FC236}">
                <a16:creationId xmlns:a16="http://schemas.microsoft.com/office/drawing/2014/main" id="{6E15E953-81F6-32ED-8ED6-96A55A5C70AC}"/>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4136702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941D6-E904-2924-270F-4C55221FA173}"/>
              </a:ext>
            </a:extLst>
          </p:cNvPr>
          <p:cNvSpPr>
            <a:spLocks noGrp="1"/>
          </p:cNvSpPr>
          <p:nvPr>
            <p:ph type="title"/>
          </p:nvPr>
        </p:nvSpPr>
        <p:spPr/>
        <p:txBody>
          <a:bodyPr/>
          <a:lstStyle/>
          <a:p>
            <a:r>
              <a:rPr lang="en-US" dirty="0"/>
              <a:t>Limitations</a:t>
            </a:r>
          </a:p>
        </p:txBody>
      </p:sp>
      <p:sp>
        <p:nvSpPr>
          <p:cNvPr id="3" name="Content Placeholder 2">
            <a:extLst>
              <a:ext uri="{FF2B5EF4-FFF2-40B4-BE49-F238E27FC236}">
                <a16:creationId xmlns:a16="http://schemas.microsoft.com/office/drawing/2014/main" id="{6A4686BD-5D1D-AEAE-53A0-59D7E09F005C}"/>
              </a:ext>
            </a:extLst>
          </p:cNvPr>
          <p:cNvSpPr>
            <a:spLocks noGrp="1"/>
          </p:cNvSpPr>
          <p:nvPr>
            <p:ph idx="1"/>
          </p:nvPr>
        </p:nvSpPr>
        <p:spPr>
          <a:xfrm>
            <a:off x="5829140" y="874982"/>
            <a:ext cx="5552091" cy="5768220"/>
          </a:xfrm>
        </p:spPr>
        <p:txBody>
          <a:bodyPr/>
          <a:lstStyle/>
          <a:p>
            <a:pPr marL="342900" indent="-342900">
              <a:buFont typeface="Arial" panose="020B0604020202020204" pitchFamily="34" charset="0"/>
              <a:buChar char="•"/>
            </a:pPr>
            <a:r>
              <a:rPr lang="en-US" dirty="0"/>
              <a:t>No correctional education completion record does </a:t>
            </a:r>
            <a:r>
              <a:rPr lang="en-US" i="1" dirty="0"/>
              <a:t>not </a:t>
            </a:r>
            <a:r>
              <a:rPr lang="en-US" dirty="0"/>
              <a:t>mean that an incarcerated individual does not have outside education, such as a high school diploma, certifications, or a college degree.</a:t>
            </a:r>
          </a:p>
          <a:p>
            <a:pPr marL="342900" indent="-342900">
              <a:buFont typeface="Arial" panose="020B0604020202020204" pitchFamily="34" charset="0"/>
              <a:buChar char="•"/>
            </a:pPr>
            <a:r>
              <a:rPr lang="en-US" dirty="0"/>
              <a:t>Wage visibility does not directly translate to employment. Returning citizens may be engaged in alternate forms of labor that are not captured by the Department of Labor.</a:t>
            </a:r>
          </a:p>
        </p:txBody>
      </p:sp>
    </p:spTree>
    <p:extLst>
      <p:ext uri="{BB962C8B-B14F-4D97-AF65-F5344CB8AC3E}">
        <p14:creationId xmlns:p14="http://schemas.microsoft.com/office/powerpoint/2010/main" val="2251217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F63D-312C-0962-DAF5-36AC5D7E6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C018D-E838-2B4B-4CF6-8A741E89E56B}"/>
              </a:ext>
            </a:extLst>
          </p:cNvPr>
          <p:cNvSpPr>
            <a:spLocks noGrp="1"/>
          </p:cNvSpPr>
          <p:nvPr>
            <p:ph type="ctrTitle"/>
          </p:nvPr>
        </p:nvSpPr>
        <p:spPr/>
        <p:txBody>
          <a:bodyPr/>
          <a:lstStyle/>
          <a:p>
            <a:r>
              <a:rPr lang="en-US" dirty="0"/>
              <a:t>Post-Release Employment</a:t>
            </a:r>
          </a:p>
        </p:txBody>
      </p:sp>
      <p:sp>
        <p:nvSpPr>
          <p:cNvPr id="3" name="Subtitle 2">
            <a:extLst>
              <a:ext uri="{FF2B5EF4-FFF2-40B4-BE49-F238E27FC236}">
                <a16:creationId xmlns:a16="http://schemas.microsoft.com/office/drawing/2014/main" id="{7FEF31BE-0F46-6FC0-7D59-7834F16F13FB}"/>
              </a:ext>
            </a:extLst>
          </p:cNvPr>
          <p:cNvSpPr>
            <a:spLocks noGrp="1"/>
          </p:cNvSpPr>
          <p:nvPr>
            <p:ph type="subTitle" idx="1"/>
          </p:nvPr>
        </p:nvSpPr>
        <p:spPr>
          <a:xfrm>
            <a:off x="3302296" y="3965796"/>
            <a:ext cx="5587407" cy="1935571"/>
          </a:xfrm>
        </p:spPr>
        <p:txBody>
          <a:bodyPr/>
          <a:lstStyle/>
          <a:p>
            <a:r>
              <a:rPr lang="en-US" dirty="0"/>
              <a:t>How many returning citizens find employment in the first year of release by program?</a:t>
            </a:r>
          </a:p>
        </p:txBody>
      </p:sp>
    </p:spTree>
    <p:extLst>
      <p:ext uri="{BB962C8B-B14F-4D97-AF65-F5344CB8AC3E}">
        <p14:creationId xmlns:p14="http://schemas.microsoft.com/office/powerpoint/2010/main" val="1918448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0268-9124-107F-5703-97A713BAC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A62AB-C857-7B2D-0269-AA205934E091}"/>
              </a:ext>
            </a:extLst>
          </p:cNvPr>
          <p:cNvSpPr>
            <a:spLocks noGrp="1"/>
          </p:cNvSpPr>
          <p:nvPr>
            <p:ph type="title"/>
          </p:nvPr>
        </p:nvSpPr>
        <p:spPr>
          <a:xfrm>
            <a:off x="838200" y="365125"/>
            <a:ext cx="10107168" cy="1325563"/>
          </a:xfrm>
          <a:noFill/>
        </p:spPr>
        <p:txBody>
          <a:bodyPr anchor="ctr">
            <a:noAutofit/>
          </a:bodyPr>
          <a:lstStyle/>
          <a:p>
            <a:r>
              <a:rPr lang="en-US" sz="3200" dirty="0"/>
              <a:t>Percent of Returning Citizens with Wage Visibility in the First Year Post-Release by Program Type and Number of Fiscal Quarters Reported</a:t>
            </a:r>
          </a:p>
        </p:txBody>
      </p:sp>
      <p:sp>
        <p:nvSpPr>
          <p:cNvPr id="8" name="Content Placeholder 7">
            <a:extLst>
              <a:ext uri="{FF2B5EF4-FFF2-40B4-BE49-F238E27FC236}">
                <a16:creationId xmlns:a16="http://schemas.microsoft.com/office/drawing/2014/main" id="{D81B14A4-F384-FF8B-D5B3-EAD6DFF3A032}"/>
              </a:ext>
            </a:extLst>
          </p:cNvPr>
          <p:cNvSpPr>
            <a:spLocks noGrp="1"/>
          </p:cNvSpPr>
          <p:nvPr>
            <p:ph sz="half" idx="1"/>
          </p:nvPr>
        </p:nvSpPr>
        <p:spPr>
          <a:xfrm>
            <a:off x="332509" y="1825625"/>
            <a:ext cx="3388153" cy="4297678"/>
          </a:xfrm>
          <a:noFill/>
        </p:spPr>
        <p:txBody>
          <a:bodyPr vert="horz" lIns="91440" tIns="45720" rIns="91440" bIns="45720" rtlCol="0" anchor="t">
            <a:normAutofit/>
          </a:bodyPr>
          <a:lstStyle/>
          <a:p>
            <a:r>
              <a:rPr lang="en-US" dirty="0"/>
              <a:t>Key Takeaways:</a:t>
            </a:r>
          </a:p>
          <a:p>
            <a:pPr marL="285750" indent="-285750">
              <a:buFont typeface="Arial" panose="020B0604020202020204" pitchFamily="34" charset="0"/>
              <a:buChar char="•"/>
            </a:pPr>
            <a:r>
              <a:rPr lang="en-US" dirty="0"/>
              <a:t>Completing a CE program is associated with higher wages post-release</a:t>
            </a:r>
          </a:p>
          <a:p>
            <a:pPr marL="285750" indent="-285750">
              <a:buFont typeface="Arial" panose="020B0604020202020204" pitchFamily="34" charset="0"/>
              <a:buChar char="•"/>
            </a:pPr>
            <a:r>
              <a:rPr lang="en-US" dirty="0"/>
              <a:t>Completing a transitional AND national occupational program is associated with higher wages post-release</a:t>
            </a:r>
          </a:p>
        </p:txBody>
      </p:sp>
      <p:graphicFrame>
        <p:nvGraphicFramePr>
          <p:cNvPr id="3" name="Chart 2">
            <a:extLst>
              <a:ext uri="{FF2B5EF4-FFF2-40B4-BE49-F238E27FC236}">
                <a16:creationId xmlns:a16="http://schemas.microsoft.com/office/drawing/2014/main" id="{96F955F5-777F-9C4B-DB7B-E619F9D31BDA}"/>
              </a:ext>
            </a:extLst>
          </p:cNvPr>
          <p:cNvGraphicFramePr>
            <a:graphicFrameLocks/>
          </p:cNvGraphicFramePr>
          <p:nvPr>
            <p:extLst>
              <p:ext uri="{D42A27DB-BD31-4B8C-83A1-F6EECF244321}">
                <p14:modId xmlns:p14="http://schemas.microsoft.com/office/powerpoint/2010/main" val="3521836891"/>
              </p:ext>
            </p:extLst>
          </p:nvPr>
        </p:nvGraphicFramePr>
        <p:xfrm>
          <a:off x="4538573" y="2449956"/>
          <a:ext cx="7653427" cy="44080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3541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D0C9B-8EE4-AB13-820C-0E9A13CD6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6B00-7873-274F-B700-2FB583418F2A}"/>
              </a:ext>
            </a:extLst>
          </p:cNvPr>
          <p:cNvSpPr>
            <a:spLocks noGrp="1"/>
          </p:cNvSpPr>
          <p:nvPr>
            <p:ph type="ctrTitle"/>
          </p:nvPr>
        </p:nvSpPr>
        <p:spPr/>
        <p:txBody>
          <a:bodyPr/>
          <a:lstStyle/>
          <a:p>
            <a:r>
              <a:rPr lang="en-US" dirty="0"/>
              <a:t>Post-Release Employment</a:t>
            </a:r>
          </a:p>
        </p:txBody>
      </p:sp>
      <p:sp>
        <p:nvSpPr>
          <p:cNvPr id="3" name="Subtitle 2">
            <a:extLst>
              <a:ext uri="{FF2B5EF4-FFF2-40B4-BE49-F238E27FC236}">
                <a16:creationId xmlns:a16="http://schemas.microsoft.com/office/drawing/2014/main" id="{7AF03C4A-847E-0D9C-57BB-7AE3D5ED1780}"/>
              </a:ext>
            </a:extLst>
          </p:cNvPr>
          <p:cNvSpPr>
            <a:spLocks noGrp="1"/>
          </p:cNvSpPr>
          <p:nvPr>
            <p:ph type="subTitle" idx="1"/>
          </p:nvPr>
        </p:nvSpPr>
        <p:spPr>
          <a:xfrm>
            <a:off x="3302296" y="3965796"/>
            <a:ext cx="5587407" cy="1935571"/>
          </a:xfrm>
        </p:spPr>
        <p:txBody>
          <a:bodyPr/>
          <a:lstStyle/>
          <a:p>
            <a:r>
              <a:rPr lang="en-US" dirty="0"/>
              <a:t>How many returning citizens find employment three years post-release by program?</a:t>
            </a:r>
          </a:p>
        </p:txBody>
      </p:sp>
    </p:spTree>
    <p:extLst>
      <p:ext uri="{BB962C8B-B14F-4D97-AF65-F5344CB8AC3E}">
        <p14:creationId xmlns:p14="http://schemas.microsoft.com/office/powerpoint/2010/main" val="1940126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6B93E-5FF4-A254-BC59-3176F45E44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3F3E87-4BA7-C986-F775-8C4611193559}"/>
              </a:ext>
            </a:extLst>
          </p:cNvPr>
          <p:cNvSpPr>
            <a:spLocks noGrp="1"/>
          </p:cNvSpPr>
          <p:nvPr>
            <p:ph type="title"/>
          </p:nvPr>
        </p:nvSpPr>
        <p:spPr>
          <a:xfrm>
            <a:off x="838200" y="365125"/>
            <a:ext cx="10107168" cy="1325563"/>
          </a:xfrm>
          <a:noFill/>
        </p:spPr>
        <p:txBody>
          <a:bodyPr anchor="ctr">
            <a:noAutofit/>
          </a:bodyPr>
          <a:lstStyle/>
          <a:p>
            <a:r>
              <a:rPr lang="en-US" sz="3200" dirty="0"/>
              <a:t>Percent of Returning Citizens with Wage Visibility Three Years Post-Release by Program Type and Number of Fiscal Quarters Reported</a:t>
            </a:r>
          </a:p>
        </p:txBody>
      </p:sp>
      <p:sp>
        <p:nvSpPr>
          <p:cNvPr id="8" name="Content Placeholder 7">
            <a:extLst>
              <a:ext uri="{FF2B5EF4-FFF2-40B4-BE49-F238E27FC236}">
                <a16:creationId xmlns:a16="http://schemas.microsoft.com/office/drawing/2014/main" id="{783935A3-D893-7880-EDE9-852EB00DFB09}"/>
              </a:ext>
            </a:extLst>
          </p:cNvPr>
          <p:cNvSpPr>
            <a:spLocks noGrp="1"/>
          </p:cNvSpPr>
          <p:nvPr>
            <p:ph sz="half" idx="1"/>
          </p:nvPr>
        </p:nvSpPr>
        <p:spPr>
          <a:xfrm>
            <a:off x="480291" y="1825626"/>
            <a:ext cx="3823853" cy="3882448"/>
          </a:xfrm>
          <a:noFill/>
        </p:spPr>
        <p:txBody>
          <a:bodyPr vert="horz" lIns="91440" tIns="45720" rIns="91440" bIns="45720" rtlCol="0" anchor="t">
            <a:normAutofit lnSpcReduction="10000"/>
          </a:bodyPr>
          <a:lstStyle/>
          <a:p>
            <a:r>
              <a:rPr lang="en-US" dirty="0"/>
              <a:t>Key Takeaways:</a:t>
            </a:r>
          </a:p>
          <a:p>
            <a:pPr marL="285750" indent="-285750">
              <a:buFont typeface="Arial" panose="020B0604020202020204" pitchFamily="34" charset="0"/>
              <a:buChar char="•"/>
            </a:pPr>
            <a:r>
              <a:rPr lang="en-US" dirty="0"/>
              <a:t>Completing a CE program is associated with higher wages post-release</a:t>
            </a:r>
          </a:p>
          <a:p>
            <a:pPr marL="285750" indent="-285750">
              <a:buFont typeface="Arial" panose="020B0604020202020204" pitchFamily="34" charset="0"/>
              <a:buChar char="•"/>
            </a:pPr>
            <a:r>
              <a:rPr lang="en-US" dirty="0"/>
              <a:t>Completing a transitional AND national occupational program is associated with higher wages post-release</a:t>
            </a:r>
          </a:p>
          <a:p>
            <a:pPr marL="285750" indent="-285750">
              <a:buFont typeface="Arial" panose="020B0604020202020204" pitchFamily="34" charset="0"/>
              <a:buChar char="•"/>
            </a:pPr>
            <a:r>
              <a:rPr lang="en-US" dirty="0"/>
              <a:t>Overall employment went down, though the percentage of those with consistent employment was only slightly reduced</a:t>
            </a:r>
          </a:p>
        </p:txBody>
      </p:sp>
      <p:graphicFrame>
        <p:nvGraphicFramePr>
          <p:cNvPr id="3" name="Chart 2">
            <a:extLst>
              <a:ext uri="{FF2B5EF4-FFF2-40B4-BE49-F238E27FC236}">
                <a16:creationId xmlns:a16="http://schemas.microsoft.com/office/drawing/2014/main" id="{EC3D5E9E-7692-75AC-FE6D-A62C5B88E554}"/>
              </a:ext>
            </a:extLst>
          </p:cNvPr>
          <p:cNvGraphicFramePr>
            <a:graphicFrameLocks/>
          </p:cNvGraphicFramePr>
          <p:nvPr>
            <p:extLst>
              <p:ext uri="{D42A27DB-BD31-4B8C-83A1-F6EECF244321}">
                <p14:modId xmlns:p14="http://schemas.microsoft.com/office/powerpoint/2010/main" val="1710118519"/>
              </p:ext>
            </p:extLst>
          </p:nvPr>
        </p:nvGraphicFramePr>
        <p:xfrm>
          <a:off x="4368800" y="2318327"/>
          <a:ext cx="7823200" cy="45396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0105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F2B72-492F-2E88-9124-9C28791424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3668E-9E3E-B3BF-C7A4-2A68FFE782F6}"/>
              </a:ext>
            </a:extLst>
          </p:cNvPr>
          <p:cNvSpPr>
            <a:spLocks noGrp="1"/>
          </p:cNvSpPr>
          <p:nvPr>
            <p:ph type="ctrTitle"/>
          </p:nvPr>
        </p:nvSpPr>
        <p:spPr/>
        <p:txBody>
          <a:bodyPr/>
          <a:lstStyle/>
          <a:p>
            <a:r>
              <a:rPr lang="en-US" dirty="0"/>
              <a:t>Post-Release Employment</a:t>
            </a:r>
          </a:p>
        </p:txBody>
      </p:sp>
      <p:sp>
        <p:nvSpPr>
          <p:cNvPr id="3" name="Subtitle 2">
            <a:extLst>
              <a:ext uri="{FF2B5EF4-FFF2-40B4-BE49-F238E27FC236}">
                <a16:creationId xmlns:a16="http://schemas.microsoft.com/office/drawing/2014/main" id="{758F7EA0-F9FB-4985-B5F8-4B672719C381}"/>
              </a:ext>
            </a:extLst>
          </p:cNvPr>
          <p:cNvSpPr>
            <a:spLocks noGrp="1"/>
          </p:cNvSpPr>
          <p:nvPr>
            <p:ph type="subTitle" idx="1"/>
          </p:nvPr>
        </p:nvSpPr>
        <p:spPr>
          <a:xfrm>
            <a:off x="3302296" y="3965796"/>
            <a:ext cx="5587407" cy="1935571"/>
          </a:xfrm>
        </p:spPr>
        <p:txBody>
          <a:bodyPr/>
          <a:lstStyle/>
          <a:p>
            <a:r>
              <a:rPr lang="en-US" dirty="0"/>
              <a:t>How does completing different correctional education programs affect employment in the first year post-release?</a:t>
            </a:r>
          </a:p>
        </p:txBody>
      </p:sp>
    </p:spTree>
    <p:extLst>
      <p:ext uri="{BB962C8B-B14F-4D97-AF65-F5344CB8AC3E}">
        <p14:creationId xmlns:p14="http://schemas.microsoft.com/office/powerpoint/2010/main" val="4107710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76A8A-533C-5E51-A60A-6D2AC2FC55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99F8D-4DEC-3E5E-D024-DD37378C1E0D}"/>
              </a:ext>
            </a:extLst>
          </p:cNvPr>
          <p:cNvSpPr>
            <a:spLocks noGrp="1"/>
          </p:cNvSpPr>
          <p:nvPr>
            <p:ph type="title"/>
          </p:nvPr>
        </p:nvSpPr>
        <p:spPr>
          <a:xfrm>
            <a:off x="838200" y="365125"/>
            <a:ext cx="10107168" cy="1325563"/>
          </a:xfrm>
          <a:noFill/>
        </p:spPr>
        <p:txBody>
          <a:bodyPr anchor="ctr">
            <a:noAutofit/>
          </a:bodyPr>
          <a:lstStyle/>
          <a:p>
            <a:r>
              <a:rPr lang="en-US" sz="3200" dirty="0"/>
              <a:t>Percent of Returning Citizens with Wage Visibility in the First Year Post-Release by Program Type, Correctional GED Completion, and Number of Fiscal Quarters Reported</a:t>
            </a:r>
          </a:p>
        </p:txBody>
      </p:sp>
      <p:sp>
        <p:nvSpPr>
          <p:cNvPr id="8" name="Content Placeholder 7">
            <a:extLst>
              <a:ext uri="{FF2B5EF4-FFF2-40B4-BE49-F238E27FC236}">
                <a16:creationId xmlns:a16="http://schemas.microsoft.com/office/drawing/2014/main" id="{1231FFD9-A00C-B407-6D41-D5635C58D631}"/>
              </a:ext>
            </a:extLst>
          </p:cNvPr>
          <p:cNvSpPr>
            <a:spLocks noGrp="1"/>
          </p:cNvSpPr>
          <p:nvPr>
            <p:ph sz="half" idx="1"/>
          </p:nvPr>
        </p:nvSpPr>
        <p:spPr>
          <a:xfrm>
            <a:off x="838200" y="1825625"/>
            <a:ext cx="2882462" cy="4297678"/>
          </a:xfrm>
          <a:noFill/>
        </p:spPr>
        <p:txBody>
          <a:bodyPr vert="horz" lIns="91440" tIns="45720" rIns="91440" bIns="45720" rtlCol="0" anchor="t">
            <a:normAutofit/>
          </a:bodyPr>
          <a:lstStyle/>
          <a:p>
            <a:r>
              <a:rPr lang="en-US" dirty="0"/>
              <a:t>Key Takeaways:</a:t>
            </a:r>
          </a:p>
          <a:p>
            <a:pPr marL="285750" indent="-285750">
              <a:buFont typeface="Arial" panose="020B0604020202020204" pitchFamily="34" charset="0"/>
              <a:buChar char="•"/>
            </a:pPr>
            <a:r>
              <a:rPr lang="en-US" dirty="0"/>
              <a:t>Obtaining a CE GED was associated with higher rates of wage visibility</a:t>
            </a:r>
          </a:p>
          <a:p>
            <a:pPr marL="285750" indent="-285750">
              <a:buFont typeface="Arial" panose="020B0604020202020204" pitchFamily="34" charset="0"/>
              <a:buChar char="•"/>
            </a:pPr>
            <a:r>
              <a:rPr lang="en-US" dirty="0"/>
              <a:t>Highest rate of wage visibility was seen in those who had a CE GED, Occupational/Transitional Certificate, and Transitional Certificate</a:t>
            </a:r>
          </a:p>
        </p:txBody>
      </p:sp>
      <p:graphicFrame>
        <p:nvGraphicFramePr>
          <p:cNvPr id="4" name="Chart 3">
            <a:extLst>
              <a:ext uri="{FF2B5EF4-FFF2-40B4-BE49-F238E27FC236}">
                <a16:creationId xmlns:a16="http://schemas.microsoft.com/office/drawing/2014/main" id="{2401069A-9680-0E43-EE91-B2F02CE88596}"/>
              </a:ext>
            </a:extLst>
          </p:cNvPr>
          <p:cNvGraphicFramePr>
            <a:graphicFrameLocks/>
          </p:cNvGraphicFramePr>
          <p:nvPr>
            <p:extLst>
              <p:ext uri="{D42A27DB-BD31-4B8C-83A1-F6EECF244321}">
                <p14:modId xmlns:p14="http://schemas.microsoft.com/office/powerpoint/2010/main" val="3263238553"/>
              </p:ext>
            </p:extLst>
          </p:nvPr>
        </p:nvGraphicFramePr>
        <p:xfrm>
          <a:off x="4572000" y="2560322"/>
          <a:ext cx="7620000" cy="42976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8145576"/>
      </p:ext>
    </p:extLst>
  </p:cSld>
  <p:clrMapOvr>
    <a:masterClrMapping/>
  </p:clrMapOvr>
</p:sld>
</file>

<file path=ppt/theme/theme1.xml><?xml version="1.0" encoding="utf-8"?>
<a:theme xmlns:a="http://schemas.openxmlformats.org/drawingml/2006/main" name="Custom">
  <a:themeElements>
    <a:clrScheme name="Custom 3">
      <a:dk1>
        <a:srgbClr val="000000"/>
      </a:dk1>
      <a:lt1>
        <a:srgbClr val="FFFFFF"/>
      </a:lt1>
      <a:dk2>
        <a:srgbClr val="E4E4E4"/>
      </a:dk2>
      <a:lt2>
        <a:srgbClr val="EAAA00"/>
      </a:lt2>
      <a:accent1>
        <a:srgbClr val="9D2235"/>
      </a:accent1>
      <a:accent2>
        <a:srgbClr val="000000"/>
      </a:accent2>
      <a:accent3>
        <a:srgbClr val="9D2235"/>
      </a:accent3>
      <a:accent4>
        <a:srgbClr val="9D2235"/>
      </a:accent4>
      <a:accent5>
        <a:srgbClr val="E06742"/>
      </a:accent5>
      <a:accent6>
        <a:srgbClr val="F9D448"/>
      </a:accent6>
      <a:hlink>
        <a:srgbClr val="4495A2"/>
      </a:hlink>
      <a:folHlink>
        <a:srgbClr val="AA5881"/>
      </a:folHlink>
    </a:clrScheme>
    <a:fontScheme name="Custom 49">
      <a:majorFont>
        <a:latin typeface="Tw Cen MT"/>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M78504181_Win32_SL_V11" id="{D9600F65-346D-4C25-A611-673E5C44A142}" vid="{299F2556-E258-444F-A1E6-FA759CE228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60708A-6461-4D7F-883F-7E25D731D326}">
  <ds:schemaRefs>
    <ds:schemaRef ds:uri="http://schemas.microsoft.com/sharepoint/v3/contenttype/forms"/>
  </ds:schemaRefs>
</ds:datastoreItem>
</file>

<file path=customXml/itemProps2.xml><?xml version="1.0" encoding="utf-8"?>
<ds:datastoreItem xmlns:ds="http://schemas.openxmlformats.org/officeDocument/2006/customXml" ds:itemID="{E130005B-6102-4F3C-A26F-485DF1BF971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2BC90B52-91C7-4BE9-8AE0-180FFFE110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{A4C82995-349E-46BD-B7B1-2D0DA43CAC43}tf78504181_win32</Template>
  <TotalTime>1481</TotalTime>
  <Words>636</Words>
  <Application>Microsoft Office PowerPoint</Application>
  <PresentationFormat>Widescreen</PresentationFormat>
  <Paragraphs>57</Paragraphs>
  <Slides>17</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Avenir Next LT Pro</vt:lpstr>
      <vt:lpstr>Avenir Next LT Pro Light</vt:lpstr>
      <vt:lpstr>Calibri</vt:lpstr>
      <vt:lpstr>Tw Cen MT</vt:lpstr>
      <vt:lpstr>Custom</vt:lpstr>
      <vt:lpstr>Employment and Wages for Returning Citizens in Correctional Education Programs</vt:lpstr>
      <vt:lpstr>Notes on Data Collection</vt:lpstr>
      <vt:lpstr>Limitations</vt:lpstr>
      <vt:lpstr>Post-Release Employment</vt:lpstr>
      <vt:lpstr>Percent of Returning Citizens with Wage Visibility in the First Year Post-Release by Program Type and Number of Fiscal Quarters Reported</vt:lpstr>
      <vt:lpstr>Post-Release Employment</vt:lpstr>
      <vt:lpstr>Percent of Returning Citizens with Wage Visibility Three Years Post-Release by Program Type and Number of Fiscal Quarters Reported</vt:lpstr>
      <vt:lpstr>Post-Release Employment</vt:lpstr>
      <vt:lpstr>Percent of Returning Citizens with Wage Visibility in the First Year Post-Release by Program Type, Correctional GED Completion, and Number of Fiscal Quarters Reported</vt:lpstr>
      <vt:lpstr>Post-Release Employment</vt:lpstr>
      <vt:lpstr>Percent of Returning Citizens with Wage Visibility Three Years Post-Release by Program Type, Correctional GED Completion, and Number of Fiscal Quarters Reported</vt:lpstr>
      <vt:lpstr>Wages</vt:lpstr>
      <vt:lpstr>Median Annualized Wage of Those with Wages in All Fiscal Quarters by Program Type and Time Post-Release</vt:lpstr>
      <vt:lpstr>Post-Release Employment</vt:lpstr>
      <vt:lpstr>Proportion of Returning Citizens in Each Industry One Year Post-Release</vt:lpstr>
      <vt:lpstr>Wages</vt:lpstr>
      <vt:lpstr>Median Quarterly Wage of Returning Citizens One Year Post-Release by Industry and Program Type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Ainsley Moench</dc:creator>
  <cp:lastModifiedBy>Ainsley Moench</cp:lastModifiedBy>
  <cp:revision>4</cp:revision>
  <dcterms:created xsi:type="dcterms:W3CDTF">2025-03-20T17:31:53Z</dcterms:created>
  <dcterms:modified xsi:type="dcterms:W3CDTF">2025-03-21T18:22:22Z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