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12192000"/>
  <p:notesSz cx="7315200" cy="96012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4" roundtripDataSignature="AMtx7migvZbyIl9ugsNdgWvRFSEhaa5dv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76E2EC0-9372-48D5-8738-D8DF074291EB}">
  <a:tblStyle styleId="{576E2EC0-9372-48D5-8738-D8DF074291E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169920" cy="481727"/>
          </a:xfrm>
          <a:prstGeom prst="rect">
            <a:avLst/>
          </a:prstGeom>
          <a:noFill/>
          <a:ln>
            <a:noFill/>
          </a:ln>
        </p:spPr>
        <p:txBody>
          <a:bodyPr anchorCtr="0" anchor="t"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7" y="0"/>
            <a:ext cx="3169920" cy="481727"/>
          </a:xfrm>
          <a:prstGeom prst="rect">
            <a:avLst/>
          </a:prstGeom>
          <a:noFill/>
          <a:ln>
            <a:noFill/>
          </a:ln>
        </p:spPr>
        <p:txBody>
          <a:bodyPr anchorCtr="0" anchor="t" bIns="48300" lIns="96625" spcFirstLastPara="1" rIns="96625" wrap="square" tIns="483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119474"/>
            <a:ext cx="3169920" cy="481726"/>
          </a:xfrm>
          <a:prstGeom prst="rect">
            <a:avLst/>
          </a:prstGeom>
          <a:noFill/>
          <a:ln>
            <a:noFill/>
          </a:ln>
        </p:spPr>
        <p:txBody>
          <a:bodyPr anchorCtr="0" anchor="b"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7" y="9119474"/>
            <a:ext cx="3169920" cy="481726"/>
          </a:xfrm>
          <a:prstGeom prst="rect">
            <a:avLst/>
          </a:prstGeom>
          <a:noFill/>
          <a:ln>
            <a:noFill/>
          </a:ln>
        </p:spPr>
        <p:txBody>
          <a:bodyPr anchorCtr="0" anchor="b" bIns="48300" lIns="96625" spcFirstLastPara="1" rIns="96625" wrap="square" tIns="483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solidFill>
                <a:srgbClr val="FF0000"/>
              </a:solidFill>
            </a:endParaRPr>
          </a:p>
          <a:p>
            <a:pPr indent="0" lvl="0" marL="0" rtl="0" algn="l">
              <a:lnSpc>
                <a:spcPct val="100000"/>
              </a:lnSpc>
              <a:spcBef>
                <a:spcPts val="0"/>
              </a:spcBef>
              <a:spcAft>
                <a:spcPts val="0"/>
              </a:spcAft>
              <a:buClr>
                <a:schemeClr val="dk1"/>
              </a:buClr>
              <a:buSzPts val="1400"/>
              <a:buFont typeface="Arial"/>
              <a:buNone/>
            </a:pPr>
            <a:r>
              <a:t/>
            </a:r>
            <a:endParaRPr>
              <a:solidFill>
                <a:srgbClr val="FF0000"/>
              </a:solidFill>
            </a:endParaRPr>
          </a:p>
          <a:p>
            <a:pPr indent="0" lvl="0" marL="0" rtl="0" algn="l">
              <a:lnSpc>
                <a:spcPct val="100000"/>
              </a:lnSpc>
              <a:spcBef>
                <a:spcPts val="0"/>
              </a:spcBef>
              <a:spcAft>
                <a:spcPts val="0"/>
              </a:spcAft>
              <a:buClr>
                <a:schemeClr val="dk1"/>
              </a:buClr>
              <a:buSzPts val="1400"/>
              <a:buFont typeface="Arial"/>
              <a:buNone/>
            </a:pPr>
            <a:r>
              <a:t/>
            </a:r>
            <a:endParaRPr>
              <a:solidFill>
                <a:srgbClr val="FF0000"/>
              </a:solidFill>
            </a:endParaRPr>
          </a:p>
          <a:p>
            <a:pPr indent="0" lvl="0" marL="0" rtl="0" algn="l">
              <a:lnSpc>
                <a:spcPct val="100000"/>
              </a:lnSpc>
              <a:spcBef>
                <a:spcPts val="0"/>
              </a:spcBef>
              <a:spcAft>
                <a:spcPts val="0"/>
              </a:spcAft>
              <a:buSzPts val="1400"/>
              <a:buNone/>
            </a:pPr>
            <a:r>
              <a:t/>
            </a:r>
            <a:endParaRPr>
              <a:solidFill>
                <a:srgbClr val="FF0000"/>
              </a:solidFill>
            </a:endParaRPr>
          </a:p>
          <a:p>
            <a:pPr indent="0" lvl="0" marL="0" rtl="0" algn="l">
              <a:lnSpc>
                <a:spcPct val="100000"/>
              </a:lnSpc>
              <a:spcBef>
                <a:spcPts val="0"/>
              </a:spcBef>
              <a:spcAft>
                <a:spcPts val="0"/>
              </a:spcAft>
              <a:buSzPts val="1400"/>
              <a:buNone/>
            </a:pPr>
            <a:r>
              <a:t/>
            </a:r>
            <a:endParaRPr>
              <a:solidFill>
                <a:srgbClr val="FF0000"/>
              </a:solidFill>
            </a:endParaRPr>
          </a:p>
          <a:p>
            <a:pPr indent="0" lvl="0" marL="0" rtl="0" algn="l">
              <a:lnSpc>
                <a:spcPct val="100000"/>
              </a:lnSpc>
              <a:spcBef>
                <a:spcPts val="0"/>
              </a:spcBef>
              <a:spcAft>
                <a:spcPts val="0"/>
              </a:spcAft>
              <a:buSzPts val="1400"/>
              <a:buNone/>
            </a:pPr>
            <a:r>
              <a:t/>
            </a:r>
            <a:endParaRPr>
              <a:solidFill>
                <a:srgbClr val="FF0000"/>
              </a:solidFill>
            </a:endParaRPr>
          </a:p>
        </p:txBody>
      </p:sp>
      <p:sp>
        <p:nvSpPr>
          <p:cNvPr id="74" name="Google Shape;74;p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33cb3368f2_6_0: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300">
                <a:latin typeface="Arial"/>
                <a:ea typeface="Arial"/>
                <a:cs typeface="Arial"/>
                <a:sym typeface="Arial"/>
              </a:rPr>
              <a:t>Before we dive in, just a few quick housekeeping notes:</a:t>
            </a:r>
            <a:endParaRPr sz="1300">
              <a:latin typeface="Arial"/>
              <a:ea typeface="Arial"/>
              <a:cs typeface="Arial"/>
              <a:sym typeface="Arial"/>
            </a:endParaRPr>
          </a:p>
          <a:p>
            <a:pPr indent="-311150" lvl="0" marL="457200" rtl="0" algn="l">
              <a:lnSpc>
                <a:spcPct val="115000"/>
              </a:lnSpc>
              <a:spcBef>
                <a:spcPts val="1200"/>
              </a:spcBef>
              <a:spcAft>
                <a:spcPts val="0"/>
              </a:spcAft>
              <a:buClr>
                <a:schemeClr val="dk1"/>
              </a:buClr>
              <a:buSzPts val="1300"/>
              <a:buChar char="●"/>
            </a:pPr>
            <a:r>
              <a:rPr lang="en-US" sz="1300">
                <a:latin typeface="Arial"/>
                <a:ea typeface="Arial"/>
                <a:cs typeface="Arial"/>
                <a:sym typeface="Arial"/>
              </a:rPr>
              <a:t>Please </a:t>
            </a:r>
            <a:r>
              <a:rPr b="1" lang="en-US" sz="1300">
                <a:latin typeface="Arial"/>
                <a:ea typeface="Arial"/>
                <a:cs typeface="Arial"/>
                <a:sym typeface="Arial"/>
              </a:rPr>
              <a:t>mute your phones or audio</a:t>
            </a:r>
            <a:r>
              <a:rPr lang="en-US" sz="1300">
                <a:latin typeface="Arial"/>
                <a:ea typeface="Arial"/>
                <a:cs typeface="Arial"/>
                <a:sym typeface="Arial"/>
              </a:rPr>
              <a:t> unless you are presenting. We have over </a:t>
            </a:r>
            <a:r>
              <a:rPr b="1" lang="en-US" sz="1300">
                <a:latin typeface="Arial"/>
                <a:ea typeface="Arial"/>
                <a:cs typeface="Arial"/>
                <a:sym typeface="Arial"/>
              </a:rPr>
              <a:t>[insert number]</a:t>
            </a:r>
            <a:r>
              <a:rPr lang="en-US" sz="1300">
                <a:latin typeface="Arial"/>
                <a:ea typeface="Arial"/>
                <a:cs typeface="Arial"/>
                <a:sym typeface="Arial"/>
              </a:rPr>
              <a:t> participants on the line, so keeping background noise to a minimum is greatly appreciated.</a:t>
            </a:r>
            <a:endParaRPr sz="1300">
              <a:latin typeface="Arial"/>
              <a:ea typeface="Arial"/>
              <a:cs typeface="Arial"/>
              <a:sym typeface="Arial"/>
            </a:endParaRPr>
          </a:p>
          <a:p>
            <a:pPr indent="-311150" lvl="0" marL="457200" rtl="0" algn="l">
              <a:lnSpc>
                <a:spcPct val="115000"/>
              </a:lnSpc>
              <a:spcBef>
                <a:spcPts val="0"/>
              </a:spcBef>
              <a:spcAft>
                <a:spcPts val="0"/>
              </a:spcAft>
              <a:buClr>
                <a:schemeClr val="dk1"/>
              </a:buClr>
              <a:buSzPts val="1300"/>
              <a:buChar char="●"/>
            </a:pPr>
            <a:r>
              <a:rPr lang="en-US" sz="1300">
                <a:latin typeface="Arial"/>
                <a:ea typeface="Arial"/>
                <a:cs typeface="Arial"/>
                <a:sym typeface="Arial"/>
              </a:rPr>
              <a:t>Google Meet has a </a:t>
            </a:r>
            <a:r>
              <a:rPr b="1" lang="en-US" sz="1300">
                <a:latin typeface="Arial"/>
                <a:ea typeface="Arial"/>
                <a:cs typeface="Arial"/>
                <a:sym typeface="Arial"/>
              </a:rPr>
              <a:t>closed-caption feature</a:t>
            </a:r>
            <a:r>
              <a:rPr lang="en-US" sz="1300">
                <a:latin typeface="Arial"/>
                <a:ea typeface="Arial"/>
                <a:cs typeface="Arial"/>
                <a:sym typeface="Arial"/>
              </a:rPr>
              <a:t> available. If you’d like to use it, hover over your screen to turn it on or off at any time.</a:t>
            </a:r>
            <a:endParaRPr sz="1300">
              <a:latin typeface="Arial"/>
              <a:ea typeface="Arial"/>
              <a:cs typeface="Arial"/>
              <a:sym typeface="Arial"/>
            </a:endParaRPr>
          </a:p>
          <a:p>
            <a:pPr indent="-311150" lvl="0" marL="457200" rtl="0" algn="l">
              <a:lnSpc>
                <a:spcPct val="115000"/>
              </a:lnSpc>
              <a:spcBef>
                <a:spcPts val="0"/>
              </a:spcBef>
              <a:spcAft>
                <a:spcPts val="0"/>
              </a:spcAft>
              <a:buClr>
                <a:schemeClr val="dk1"/>
              </a:buClr>
              <a:buSzPts val="1300"/>
              <a:buChar char="●"/>
            </a:pPr>
            <a:r>
              <a:rPr lang="en-US" sz="1300">
                <a:latin typeface="Arial"/>
                <a:ea typeface="Arial"/>
                <a:cs typeface="Arial"/>
                <a:sym typeface="Arial"/>
              </a:rPr>
              <a:t>Please use the </a:t>
            </a:r>
            <a:r>
              <a:rPr b="1" lang="en-US" sz="1300">
                <a:latin typeface="Arial"/>
                <a:ea typeface="Arial"/>
                <a:cs typeface="Arial"/>
                <a:sym typeface="Arial"/>
              </a:rPr>
              <a:t>Q&amp;A function</a:t>
            </a:r>
            <a:r>
              <a:rPr lang="en-US" sz="1300">
                <a:latin typeface="Arial"/>
                <a:ea typeface="Arial"/>
                <a:cs typeface="Arial"/>
                <a:sym typeface="Arial"/>
              </a:rPr>
              <a:t> for any questions you’d like GOCPP staff to answer during the session or in follow-up. And if needed, we may unmute you to clarify your question out loud. We ask that you </a:t>
            </a:r>
            <a:r>
              <a:rPr b="1" lang="en-US" sz="1300">
                <a:latin typeface="Arial"/>
                <a:ea typeface="Arial"/>
                <a:cs typeface="Arial"/>
                <a:sym typeface="Arial"/>
              </a:rPr>
              <a:t>avoid using the chat for questions</a:t>
            </a:r>
            <a:r>
              <a:rPr lang="en-US" sz="1300">
                <a:latin typeface="Arial"/>
                <a:ea typeface="Arial"/>
                <a:cs typeface="Arial"/>
                <a:sym typeface="Arial"/>
              </a:rPr>
              <a:t>, but feel free to use it to say hello, acknowledge other participants, or share general feedback with a thumbs up or down. You can also use the </a:t>
            </a:r>
            <a:r>
              <a:rPr b="1" lang="en-US" sz="1300">
                <a:latin typeface="Arial"/>
                <a:ea typeface="Arial"/>
                <a:cs typeface="Arial"/>
                <a:sym typeface="Arial"/>
              </a:rPr>
              <a:t>raise hand feature</a:t>
            </a:r>
            <a:r>
              <a:rPr lang="en-US" sz="1300">
                <a:latin typeface="Arial"/>
                <a:ea typeface="Arial"/>
                <a:cs typeface="Arial"/>
                <a:sym typeface="Arial"/>
              </a:rPr>
              <a:t> if needed.</a:t>
            </a:r>
            <a:endParaRPr sz="1300">
              <a:latin typeface="Arial"/>
              <a:ea typeface="Arial"/>
              <a:cs typeface="Arial"/>
              <a:sym typeface="Arial"/>
            </a:endParaRPr>
          </a:p>
          <a:p>
            <a:pPr indent="0" lvl="0" marL="0" rtl="0" algn="l">
              <a:lnSpc>
                <a:spcPct val="115000"/>
              </a:lnSpc>
              <a:spcBef>
                <a:spcPts val="1200"/>
              </a:spcBef>
              <a:spcAft>
                <a:spcPts val="1200"/>
              </a:spcAft>
              <a:buSzPts val="1400"/>
              <a:buNone/>
            </a:pPr>
            <a:r>
              <a:rPr lang="en-US" sz="1300">
                <a:latin typeface="Arial"/>
                <a:ea typeface="Arial"/>
                <a:cs typeface="Arial"/>
                <a:sym typeface="Arial"/>
              </a:rPr>
              <a:t>Lastly, this full presentation will be posted on the program’s grant page on the GOCPP website after the call, so you’ll be able to refer back to it at any time.</a:t>
            </a:r>
            <a:endParaRPr sz="1300">
              <a:latin typeface="Arial"/>
              <a:ea typeface="Arial"/>
              <a:cs typeface="Arial"/>
              <a:sym typeface="Arial"/>
            </a:endParaRPr>
          </a:p>
        </p:txBody>
      </p:sp>
      <p:sp>
        <p:nvSpPr>
          <p:cNvPr id="87" name="Google Shape;87;g333cb3368f2_6_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79a4bbc842_0_0: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rPr lang="en-US">
                <a:solidFill>
                  <a:srgbClr val="000000"/>
                </a:solidFill>
              </a:rPr>
              <a:t>Jackie</a:t>
            </a:r>
            <a:endParaRPr>
              <a:solidFill>
                <a:srgbClr val="000000"/>
              </a:solidFill>
            </a:endParaRPr>
          </a:p>
          <a:p>
            <a:pPr indent="0" lvl="0" marL="0" rtl="0" algn="l">
              <a:lnSpc>
                <a:spcPct val="100000"/>
              </a:lnSpc>
              <a:spcBef>
                <a:spcPts val="0"/>
              </a:spcBef>
              <a:spcAft>
                <a:spcPts val="0"/>
              </a:spcAft>
              <a:buSzPts val="1400"/>
              <a:buNone/>
            </a:pPr>
            <a:r>
              <a:t/>
            </a:r>
            <a:endParaRPr>
              <a:solidFill>
                <a:srgbClr val="000000"/>
              </a:solidFill>
            </a:endParaRPr>
          </a:p>
        </p:txBody>
      </p:sp>
      <p:sp>
        <p:nvSpPr>
          <p:cNvPr id="103" name="Google Shape;103;g379a4bbc842_0_0: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txBox="1"/>
          <p:nvPr>
            <p:ph idx="1" type="body"/>
          </p:nvPr>
        </p:nvSpPr>
        <p:spPr>
          <a:xfrm>
            <a:off x="731520" y="4620578"/>
            <a:ext cx="5852160" cy="378063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120" name="Google Shape;120;p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3be781fef4_0_4: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b="1">
              <a:solidFill>
                <a:srgbClr val="FF0000"/>
              </a:solidFill>
            </a:endParaRPr>
          </a:p>
        </p:txBody>
      </p:sp>
      <p:sp>
        <p:nvSpPr>
          <p:cNvPr id="132" name="Google Shape;132;g33be781fef4_0_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144" name="Google Shape;144;p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152" name="Google Shape;152;p1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3: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160" name="Google Shape;160;p1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5: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168" name="Google Shape;168;p1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6: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176" name="Google Shape;176;p1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7:notes"/>
          <p:cNvSpPr txBox="1"/>
          <p:nvPr>
            <p:ph idx="1" type="body"/>
          </p:nvPr>
        </p:nvSpPr>
        <p:spPr>
          <a:xfrm>
            <a:off x="731520" y="4620578"/>
            <a:ext cx="5852160" cy="378063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84" name="Google Shape;184;p1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8: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196" name="Google Shape;196;p1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9:notes"/>
          <p:cNvSpPr txBox="1"/>
          <p:nvPr>
            <p:ph idx="1" type="body"/>
          </p:nvPr>
        </p:nvSpPr>
        <p:spPr>
          <a:xfrm>
            <a:off x="984183" y="4885273"/>
            <a:ext cx="5852160" cy="378063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04" name="Google Shape;204;p1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0: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216" name="Google Shape;216;p2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1:notes"/>
          <p:cNvSpPr txBox="1"/>
          <p:nvPr>
            <p:ph idx="1" type="body"/>
          </p:nvPr>
        </p:nvSpPr>
        <p:spPr>
          <a:xfrm>
            <a:off x="731520" y="4620578"/>
            <a:ext cx="5852160" cy="378063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24" name="Google Shape;224;p2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9:notes"/>
          <p:cNvSpPr txBox="1"/>
          <p:nvPr>
            <p:ph idx="1" type="body"/>
          </p:nvPr>
        </p:nvSpPr>
        <p:spPr>
          <a:xfrm>
            <a:off x="731520" y="4620578"/>
            <a:ext cx="5852160" cy="378063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36" name="Google Shape;236;p2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30:notes"/>
          <p:cNvSpPr txBox="1"/>
          <p:nvPr>
            <p:ph idx="1" type="body"/>
          </p:nvPr>
        </p:nvSpPr>
        <p:spPr>
          <a:xfrm>
            <a:off x="731520" y="4620578"/>
            <a:ext cx="5852160" cy="378063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48" name="Google Shape;248;p3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2: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260" name="Google Shape;260;p2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3: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268" name="Google Shape;268;p2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4: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276" name="Google Shape;276;p2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5: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284" name="Google Shape;284;p2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79a4bbc842_0_79: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79a4bbc842_0_79:notes"/>
          <p:cNvSpPr txBox="1"/>
          <p:nvPr>
            <p:ph idx="1" type="body"/>
          </p:nvPr>
        </p:nvSpPr>
        <p:spPr>
          <a:xfrm>
            <a:off x="731520" y="4620577"/>
            <a:ext cx="5852100" cy="378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93" name="Google Shape;293;g379a4bbc842_0_79:notes"/>
          <p:cNvSpPr txBox="1"/>
          <p:nvPr>
            <p:ph idx="12" type="sldNum"/>
          </p:nvPr>
        </p:nvSpPr>
        <p:spPr>
          <a:xfrm>
            <a:off x="4143587" y="9119474"/>
            <a:ext cx="3169800" cy="4818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6: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300" name="Google Shape;300;p2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7: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308" name="Google Shape;308;p2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8: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316" name="Google Shape;316;p2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58: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324" name="Google Shape;324;p5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62: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1200"/>
              </a:spcBef>
              <a:spcAft>
                <a:spcPts val="0"/>
              </a:spcAft>
              <a:buSzPts val="1400"/>
              <a:buNone/>
            </a:pPr>
            <a:r>
              <a:t/>
            </a:r>
            <a:endParaRPr/>
          </a:p>
        </p:txBody>
      </p:sp>
      <p:sp>
        <p:nvSpPr>
          <p:cNvPr id="332" name="Google Shape;332;p6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56: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340" name="Google Shape;340;p5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AutoNum type="arabicPeriod"/>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7" name="Shape 27"/>
        <p:cNvGrpSpPr/>
        <p:nvPr/>
      </p:nvGrpSpPr>
      <p:grpSpPr>
        <a:xfrm>
          <a:off x="0" y="0"/>
          <a:ext cx="0" cy="0"/>
          <a:chOff x="0" y="0"/>
          <a:chExt cx="0" cy="0"/>
        </a:xfrm>
      </p:grpSpPr>
      <p:sp>
        <p:nvSpPr>
          <p:cNvPr id="28" name="Google Shape;28;p3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 name="Google Shape;30;p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2" name="Google Shape;32;p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2" name="Shape 42"/>
        <p:cNvGrpSpPr/>
        <p:nvPr/>
      </p:nvGrpSpPr>
      <p:grpSpPr>
        <a:xfrm>
          <a:off x="0" y="0"/>
          <a:ext cx="0" cy="0"/>
          <a:chOff x="0" y="0"/>
          <a:chExt cx="0" cy="0"/>
        </a:xfrm>
      </p:grpSpPr>
      <p:sp>
        <p:nvSpPr>
          <p:cNvPr id="43" name="Google Shape;43;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6" name="Shape 46"/>
        <p:cNvGrpSpPr/>
        <p:nvPr/>
      </p:nvGrpSpPr>
      <p:grpSpPr>
        <a:xfrm>
          <a:off x="0" y="0"/>
          <a:ext cx="0" cy="0"/>
          <a:chOff x="0" y="0"/>
          <a:chExt cx="0" cy="0"/>
        </a:xfrm>
      </p:grpSpPr>
      <p:sp>
        <p:nvSpPr>
          <p:cNvPr id="47" name="Google Shape;47;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 name="Google Shape;50;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3" name="Shape 53"/>
        <p:cNvGrpSpPr/>
        <p:nvPr/>
      </p:nvGrpSpPr>
      <p:grpSpPr>
        <a:xfrm>
          <a:off x="0" y="0"/>
          <a:ext cx="0" cy="0"/>
          <a:chOff x="0" y="0"/>
          <a:chExt cx="0" cy="0"/>
        </a:xfrm>
      </p:grpSpPr>
      <p:sp>
        <p:nvSpPr>
          <p:cNvPr id="54" name="Google Shape;54;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0"/>
          <p:cNvSpPr/>
          <p:nvPr>
            <p:ph idx="2" type="pic"/>
          </p:nvPr>
        </p:nvSpPr>
        <p:spPr>
          <a:xfrm>
            <a:off x="5183188" y="987425"/>
            <a:ext cx="6172200" cy="4873625"/>
          </a:xfrm>
          <a:prstGeom prst="rect">
            <a:avLst/>
          </a:prstGeom>
          <a:noFill/>
          <a:ln>
            <a:noFill/>
          </a:ln>
        </p:spPr>
      </p:sp>
      <p:sp>
        <p:nvSpPr>
          <p:cNvPr id="56" name="Google Shape;56;p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0" name="Shape 60"/>
        <p:cNvGrpSpPr/>
        <p:nvPr/>
      </p:nvGrpSpPr>
      <p:grpSpPr>
        <a:xfrm>
          <a:off x="0" y="0"/>
          <a:ext cx="0" cy="0"/>
          <a:chOff x="0" y="0"/>
          <a:chExt cx="0" cy="0"/>
        </a:xfrm>
      </p:grpSpPr>
      <p:sp>
        <p:nvSpPr>
          <p:cNvPr id="61" name="Google Shape;61;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 name="Shape 66"/>
        <p:cNvGrpSpPr/>
        <p:nvPr/>
      </p:nvGrpSpPr>
      <p:grpSpPr>
        <a:xfrm>
          <a:off x="0" y="0"/>
          <a:ext cx="0" cy="0"/>
          <a:chOff x="0" y="0"/>
          <a:chExt cx="0" cy="0"/>
        </a:xfrm>
      </p:grpSpPr>
      <p:sp>
        <p:nvSpPr>
          <p:cNvPr id="67" name="Google Shape;67;p4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gocpp.maryland.gov/grant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jpg"/><Relationship Id="rId5" Type="http://schemas.openxmlformats.org/officeDocument/2006/relationships/hyperlink" Target="https://gocpp.maryland.gov/grants/programs/bsci/"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mailto:support@goccp.freshdesk.com" TargetMode="Externa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mailto:support@goccp.freshdesk.com" TargetMode="Externa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mailto:support@goccp.freshdesk.com" TargetMode="Externa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gocpp.maryland.gov/" TargetMode="External"/><Relationship Id="rId4" Type="http://schemas.openxmlformats.org/officeDocument/2006/relationships/image" Target="../media/image5.png"/><Relationship Id="rId5" Type="http://schemas.openxmlformats.org/officeDocument/2006/relationships/hyperlink" Target="mailto:support@goccp.freshdesk.com" TargetMode="External"/><Relationship Id="rId6" Type="http://schemas.openxmlformats.org/officeDocument/2006/relationships/image" Target="../media/image6.png"/><Relationship Id="rId7"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7" name="Google Shape;77;p2"/>
          <p:cNvSpPr/>
          <p:nvPr/>
        </p:nvSpPr>
        <p:spPr>
          <a:xfrm>
            <a:off x="1114425" y="0"/>
            <a:ext cx="9963150"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cap="flat" cmpd="sng" w="9525">
            <a:solidFill>
              <a:srgbClr val="EFEFEF"/>
            </a:solidFill>
            <a:prstDash val="solid"/>
            <a:miter lim="800000"/>
            <a:headEnd len="sm" w="sm" type="none"/>
            <a:tailEnd len="sm" w="sm" type="none"/>
          </a:ln>
          <a:effectLst>
            <a:outerShdw blurRad="139700" sx="102000" rotWithShape="0" algn="ctr" sy="102000">
              <a:srgbClr val="D8D8D8">
                <a:alpha val="3372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8" name="Google Shape;78;p2"/>
          <p:cNvSpPr/>
          <p:nvPr/>
        </p:nvSpPr>
        <p:spPr>
          <a:xfrm>
            <a:off x="1121664" y="0"/>
            <a:ext cx="9948672"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cap="flat" cmpd="sng" w="9525">
            <a:solidFill>
              <a:srgbClr val="2E4D9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9" name="Google Shape;79;p2"/>
          <p:cNvSpPr txBox="1"/>
          <p:nvPr>
            <p:ph type="ctrTitle"/>
          </p:nvPr>
        </p:nvSpPr>
        <p:spPr>
          <a:xfrm>
            <a:off x="1524003" y="0"/>
            <a:ext cx="9144000" cy="2764028"/>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6100"/>
              <a:buFont typeface="Calibri"/>
              <a:buNone/>
            </a:pPr>
            <a:r>
              <a:rPr b="1" lang="en-US" sz="4800">
                <a:solidFill>
                  <a:srgbClr val="2E4D9F"/>
                </a:solidFill>
              </a:rPr>
              <a:t>Governor’s Office of Crime Prevention and Policy</a:t>
            </a:r>
            <a:r>
              <a:rPr b="1" lang="en-US" sz="4800">
                <a:solidFill>
                  <a:srgbClr val="C8A200"/>
                </a:solidFill>
              </a:rPr>
              <a:t> </a:t>
            </a:r>
            <a:br>
              <a:rPr b="1" lang="en-US" sz="4800">
                <a:solidFill>
                  <a:srgbClr val="C8A200"/>
                </a:solidFill>
              </a:rPr>
            </a:br>
            <a:r>
              <a:rPr b="1" lang="en-US" sz="5400">
                <a:solidFill>
                  <a:srgbClr val="C8A200"/>
                </a:solidFill>
              </a:rPr>
              <a:t>(GOCPP)</a:t>
            </a:r>
            <a:endParaRPr b="1" sz="5400">
              <a:solidFill>
                <a:srgbClr val="C8A200"/>
              </a:solidFill>
            </a:endParaRPr>
          </a:p>
        </p:txBody>
      </p:sp>
      <p:sp>
        <p:nvSpPr>
          <p:cNvPr id="80" name="Google Shape;80;p2"/>
          <p:cNvSpPr txBox="1"/>
          <p:nvPr>
            <p:ph idx="1" type="subTitle"/>
          </p:nvPr>
        </p:nvSpPr>
        <p:spPr>
          <a:xfrm>
            <a:off x="2649751" y="4888259"/>
            <a:ext cx="7257487" cy="1427902"/>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2E7A40"/>
              </a:buClr>
              <a:buSzPts val="1235"/>
              <a:buFont typeface="Arial"/>
              <a:buNone/>
            </a:pPr>
            <a:r>
              <a:t/>
            </a:r>
            <a:endParaRPr>
              <a:highlight>
                <a:srgbClr val="FFFF00"/>
              </a:highlight>
            </a:endParaRPr>
          </a:p>
          <a:p>
            <a:pPr indent="0" lvl="0" marL="0" marR="0" rtl="0" algn="ctr">
              <a:lnSpc>
                <a:spcPct val="70000"/>
              </a:lnSpc>
              <a:spcBef>
                <a:spcPts val="0"/>
              </a:spcBef>
              <a:spcAft>
                <a:spcPts val="0"/>
              </a:spcAft>
              <a:buClr>
                <a:srgbClr val="2E7A40"/>
              </a:buClr>
              <a:buSzPts val="1235"/>
              <a:buFont typeface="Arial"/>
              <a:buNone/>
            </a:pPr>
            <a:r>
              <a:t/>
            </a:r>
            <a:endParaRPr>
              <a:highlight>
                <a:srgbClr val="FFFF00"/>
              </a:highlight>
            </a:endParaRPr>
          </a:p>
          <a:p>
            <a:pPr indent="0" lvl="0" marL="0" marR="0" rtl="0" algn="ctr">
              <a:lnSpc>
                <a:spcPct val="70000"/>
              </a:lnSpc>
              <a:spcBef>
                <a:spcPts val="0"/>
              </a:spcBef>
              <a:spcAft>
                <a:spcPts val="0"/>
              </a:spcAft>
              <a:buClr>
                <a:srgbClr val="2E7A40"/>
              </a:buClr>
              <a:buSzPts val="1235"/>
              <a:buFont typeface="Arial"/>
              <a:buNone/>
            </a:pPr>
            <a:r>
              <a:rPr lang="en-US" sz="1800">
                <a:highlight>
                  <a:srgbClr val="FFFF00"/>
                </a:highlight>
              </a:rPr>
              <a:t>Monday, September 8, 2025 10:00 AM - 12:00 PM</a:t>
            </a:r>
            <a:endParaRPr sz="1800">
              <a:highlight>
                <a:srgbClr val="FFFF00"/>
              </a:highlight>
            </a:endParaRPr>
          </a:p>
          <a:p>
            <a:pPr indent="0" lvl="0" marL="0" marR="0" rtl="0" algn="ctr">
              <a:lnSpc>
                <a:spcPct val="70000"/>
              </a:lnSpc>
              <a:spcBef>
                <a:spcPts val="0"/>
              </a:spcBef>
              <a:spcAft>
                <a:spcPts val="0"/>
              </a:spcAft>
              <a:buClr>
                <a:srgbClr val="2E7A40"/>
              </a:buClr>
              <a:buSzPts val="1235"/>
              <a:buFont typeface="Arial"/>
              <a:buNone/>
            </a:pPr>
            <a:r>
              <a:t/>
            </a:r>
            <a:endParaRPr sz="2000"/>
          </a:p>
          <a:p>
            <a:pPr indent="0" lvl="0" marL="0" marR="0" rtl="0" algn="ctr">
              <a:lnSpc>
                <a:spcPct val="70000"/>
              </a:lnSpc>
              <a:spcBef>
                <a:spcPts val="0"/>
              </a:spcBef>
              <a:spcAft>
                <a:spcPts val="0"/>
              </a:spcAft>
              <a:buClr>
                <a:srgbClr val="2E7A40"/>
              </a:buClr>
              <a:buSzPts val="1235"/>
              <a:buFont typeface="Arial"/>
              <a:buNone/>
            </a:pPr>
            <a:r>
              <a:t/>
            </a:r>
            <a:endParaRPr sz="2000"/>
          </a:p>
          <a:p>
            <a:pPr indent="0" lvl="0" marL="0" marR="0" rtl="0" algn="ctr">
              <a:lnSpc>
                <a:spcPct val="70000"/>
              </a:lnSpc>
              <a:spcBef>
                <a:spcPts val="0"/>
              </a:spcBef>
              <a:spcAft>
                <a:spcPts val="0"/>
              </a:spcAft>
              <a:buClr>
                <a:srgbClr val="2E7A40"/>
              </a:buClr>
              <a:buSzPts val="1235"/>
              <a:buFont typeface="Arial"/>
              <a:buNone/>
            </a:pPr>
            <a:r>
              <a:rPr lang="en-US" sz="2000" u="sng">
                <a:solidFill>
                  <a:schemeClr val="hlink"/>
                </a:solidFill>
                <a:hlinkClick r:id="rId3"/>
              </a:rPr>
              <a:t>gocpp.maryland.gov/grants/</a:t>
            </a:r>
            <a:r>
              <a:rPr lang="en-US" sz="2000"/>
              <a:t> </a:t>
            </a:r>
            <a:endParaRPr sz="2000"/>
          </a:p>
          <a:p>
            <a:pPr indent="0" lvl="0" marL="0" marR="0" rtl="0" algn="ctr">
              <a:lnSpc>
                <a:spcPct val="70000"/>
              </a:lnSpc>
              <a:spcBef>
                <a:spcPts val="0"/>
              </a:spcBef>
              <a:spcAft>
                <a:spcPts val="0"/>
              </a:spcAft>
              <a:buClr>
                <a:srgbClr val="2E7A40"/>
              </a:buClr>
              <a:buSzPts val="1235"/>
              <a:buFont typeface="Arial"/>
              <a:buNone/>
            </a:pPr>
            <a:r>
              <a:t/>
            </a:r>
            <a:endParaRPr sz="2000"/>
          </a:p>
        </p:txBody>
      </p:sp>
      <p:sp>
        <p:nvSpPr>
          <p:cNvPr id="81" name="Google Shape;81;p2"/>
          <p:cNvSpPr/>
          <p:nvPr/>
        </p:nvSpPr>
        <p:spPr>
          <a:xfrm>
            <a:off x="3718550" y="5633743"/>
            <a:ext cx="4755000" cy="70800"/>
          </a:xfrm>
          <a:prstGeom prst="rect">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2" name="Google Shape;82;p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83" name="Google Shape;83;p2"/>
          <p:cNvPicPr preferRelativeResize="0"/>
          <p:nvPr/>
        </p:nvPicPr>
        <p:blipFill rotWithShape="1">
          <a:blip r:embed="rId4">
            <a:alphaModFix/>
          </a:blip>
          <a:srcRect b="0" l="0" r="0" t="0"/>
          <a:stretch/>
        </p:blipFill>
        <p:spPr>
          <a:xfrm>
            <a:off x="10668000" y="56600"/>
            <a:ext cx="1420676" cy="1416630"/>
          </a:xfrm>
          <a:prstGeom prst="rect">
            <a:avLst/>
          </a:prstGeom>
          <a:noFill/>
          <a:ln>
            <a:noFill/>
          </a:ln>
        </p:spPr>
      </p:pic>
      <p:sp>
        <p:nvSpPr>
          <p:cNvPr id="84" name="Google Shape;84;p2"/>
          <p:cNvSpPr txBox="1"/>
          <p:nvPr/>
        </p:nvSpPr>
        <p:spPr>
          <a:xfrm>
            <a:off x="1524003" y="2797890"/>
            <a:ext cx="9280637" cy="2267662"/>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000000"/>
              </a:buClr>
              <a:buSzPts val="3200"/>
              <a:buFont typeface="Arial"/>
              <a:buNone/>
            </a:pPr>
            <a:r>
              <a:t/>
            </a:r>
            <a:endParaRPr b="1" i="0" sz="3200" u="none" cap="none" strike="noStrike">
              <a:solidFill>
                <a:schemeClr val="dk1"/>
              </a:solidFill>
              <a:highlight>
                <a:schemeClr val="lt1"/>
              </a:highlight>
              <a:latin typeface="Calibri"/>
              <a:ea typeface="Calibri"/>
              <a:cs typeface="Calibri"/>
              <a:sym typeface="Calibri"/>
            </a:endParaRPr>
          </a:p>
          <a:p>
            <a:pPr indent="0" lvl="0" marL="0" marR="0" rtl="0" algn="ctr">
              <a:lnSpc>
                <a:spcPct val="70000"/>
              </a:lnSpc>
              <a:spcBef>
                <a:spcPts val="0"/>
              </a:spcBef>
              <a:spcAft>
                <a:spcPts val="0"/>
              </a:spcAft>
              <a:buClr>
                <a:srgbClr val="000000"/>
              </a:buClr>
              <a:buSzPts val="3200"/>
              <a:buFont typeface="Arial"/>
              <a:buNone/>
            </a:pPr>
            <a:r>
              <a:t/>
            </a:r>
            <a:endParaRPr b="1" i="0" sz="3200" u="none" cap="none" strike="noStrike">
              <a:solidFill>
                <a:schemeClr val="dk1"/>
              </a:solidFill>
              <a:highlight>
                <a:schemeClr val="lt1"/>
              </a:highlight>
              <a:latin typeface="Calibri"/>
              <a:ea typeface="Calibri"/>
              <a:cs typeface="Calibri"/>
              <a:sym typeface="Calibri"/>
            </a:endParaRPr>
          </a:p>
          <a:p>
            <a:pPr indent="0" lvl="0" marL="0" marR="0" rtl="0" algn="ctr">
              <a:lnSpc>
                <a:spcPct val="70000"/>
              </a:lnSpc>
              <a:spcBef>
                <a:spcPts val="0"/>
              </a:spcBef>
              <a:spcAft>
                <a:spcPts val="0"/>
              </a:spcAft>
              <a:buClr>
                <a:srgbClr val="000000"/>
              </a:buClr>
              <a:buSzPts val="3200"/>
              <a:buFont typeface="Arial"/>
              <a:buNone/>
            </a:pPr>
            <a:r>
              <a:rPr b="1" i="0" lang="en-US" sz="3200" u="none" cap="none" strike="noStrike">
                <a:solidFill>
                  <a:schemeClr val="dk1"/>
                </a:solidFill>
                <a:highlight>
                  <a:schemeClr val="lt1"/>
                </a:highlight>
                <a:latin typeface="Calibri"/>
                <a:ea typeface="Calibri"/>
                <a:cs typeface="Calibri"/>
                <a:sym typeface="Calibri"/>
              </a:rPr>
              <a:t>Now That You’re Awarded</a:t>
            </a:r>
            <a:endParaRPr b="0" i="0" sz="1400" u="none" cap="none" strike="noStrike">
              <a:solidFill>
                <a:srgbClr val="000000"/>
              </a:solidFill>
              <a:highlight>
                <a:schemeClr val="lt1"/>
              </a:highlight>
              <a:latin typeface="Arial"/>
              <a:ea typeface="Arial"/>
              <a:cs typeface="Arial"/>
              <a:sym typeface="Arial"/>
            </a:endParaRPr>
          </a:p>
          <a:p>
            <a:pPr indent="0" lvl="0" marL="0" marR="0" rtl="0" algn="ctr">
              <a:lnSpc>
                <a:spcPct val="70000"/>
              </a:lnSpc>
              <a:spcBef>
                <a:spcPts val="0"/>
              </a:spcBef>
              <a:spcAft>
                <a:spcPts val="0"/>
              </a:spcAft>
              <a:buClr>
                <a:srgbClr val="2E7A40"/>
              </a:buClr>
              <a:buSzPts val="1235"/>
              <a:buFont typeface="Arial"/>
              <a:buNone/>
            </a:pPr>
            <a:r>
              <a:t/>
            </a:r>
            <a:endParaRPr b="1" i="0" sz="3200" u="none" cap="none" strike="noStrike">
              <a:solidFill>
                <a:schemeClr val="dk1"/>
              </a:solidFill>
              <a:highlight>
                <a:schemeClr val="lt1"/>
              </a:highlight>
              <a:latin typeface="Calibri"/>
              <a:ea typeface="Calibri"/>
              <a:cs typeface="Calibri"/>
              <a:sym typeface="Calibri"/>
            </a:endParaRPr>
          </a:p>
          <a:p>
            <a:pPr indent="0" lvl="0" marL="0" marR="0" rtl="0" algn="ctr">
              <a:lnSpc>
                <a:spcPct val="70000"/>
              </a:lnSpc>
              <a:spcBef>
                <a:spcPts val="0"/>
              </a:spcBef>
              <a:spcAft>
                <a:spcPts val="0"/>
              </a:spcAft>
              <a:buClr>
                <a:srgbClr val="2E7A40"/>
              </a:buClr>
              <a:buSzPts val="1235"/>
              <a:buFont typeface="Arial"/>
              <a:buNone/>
            </a:pPr>
            <a:r>
              <a:rPr b="1" i="0" lang="en-US" sz="3200" u="none" cap="none" strike="noStrike">
                <a:solidFill>
                  <a:schemeClr val="dk1"/>
                </a:solidFill>
                <a:highlight>
                  <a:schemeClr val="lt1"/>
                </a:highlight>
                <a:latin typeface="Calibri"/>
                <a:ea typeface="Calibri"/>
                <a:cs typeface="Calibri"/>
                <a:sym typeface="Calibri"/>
              </a:rPr>
              <a:t>State </a:t>
            </a:r>
            <a:r>
              <a:rPr b="1" i="0" lang="en-US" sz="3200" u="none" cap="none" strike="noStrike">
                <a:solidFill>
                  <a:schemeClr val="dk1"/>
                </a:solidFill>
                <a:latin typeface="Calibri"/>
                <a:ea typeface="Calibri"/>
                <a:cs typeface="Calibri"/>
                <a:sym typeface="Calibri"/>
              </a:rPr>
              <a:t>Fiscal Year 2026 Grant Programs</a:t>
            </a:r>
            <a:endParaRPr b="0" i="0" sz="1400" u="none" cap="none" strike="noStrike">
              <a:solidFill>
                <a:srgbClr val="000000"/>
              </a:solidFill>
              <a:highlight>
                <a:schemeClr val="lt1"/>
              </a:highlight>
              <a:latin typeface="Arial"/>
              <a:ea typeface="Arial"/>
              <a:cs typeface="Arial"/>
              <a:sym typeface="Arial"/>
            </a:endParaRPr>
          </a:p>
          <a:p>
            <a:pPr indent="0" lvl="0" marL="0" marR="0" rtl="0" algn="ctr">
              <a:lnSpc>
                <a:spcPct val="70000"/>
              </a:lnSpc>
              <a:spcBef>
                <a:spcPts val="0"/>
              </a:spcBef>
              <a:spcAft>
                <a:spcPts val="0"/>
              </a:spcAft>
              <a:buClr>
                <a:srgbClr val="2E7A40"/>
              </a:buClr>
              <a:buSzPts val="1235"/>
              <a:buFont typeface="Arial"/>
              <a:buNone/>
            </a:pPr>
            <a:r>
              <a:t/>
            </a:r>
            <a:endParaRPr b="1" i="0" sz="3200" u="none" cap="none" strike="noStrike">
              <a:solidFill>
                <a:srgbClr val="2F5496"/>
              </a:solidFill>
              <a:highlight>
                <a:schemeClr val="lt1"/>
              </a:highlight>
              <a:latin typeface="Calibri"/>
              <a:ea typeface="Calibri"/>
              <a:cs typeface="Calibri"/>
              <a:sym typeface="Calibri"/>
            </a:endParaRPr>
          </a:p>
          <a:p>
            <a:pPr indent="0" lvl="0" marL="0" marR="0" rtl="0" algn="ctr">
              <a:lnSpc>
                <a:spcPct val="70000"/>
              </a:lnSpc>
              <a:spcBef>
                <a:spcPts val="0"/>
              </a:spcBef>
              <a:spcAft>
                <a:spcPts val="0"/>
              </a:spcAft>
              <a:buClr>
                <a:srgbClr val="2E7A40"/>
              </a:buClr>
              <a:buSzPts val="1235"/>
              <a:buFont typeface="Arial"/>
              <a:buNone/>
            </a:pPr>
            <a:r>
              <a:rPr b="1" lang="en-US" sz="2400">
                <a:solidFill>
                  <a:srgbClr val="2F5496"/>
                </a:solidFill>
                <a:highlight>
                  <a:schemeClr val="lt1"/>
                </a:highlight>
                <a:latin typeface="Calibri"/>
                <a:ea typeface="Calibri"/>
                <a:cs typeface="Calibri"/>
                <a:sym typeface="Calibri"/>
              </a:rPr>
              <a:t>Performance Incentive Grant Fund (PIGF/PJRA)</a:t>
            </a:r>
            <a:endParaRPr b="0" i="0" sz="2400" u="none" cap="none" strike="noStrike">
              <a:solidFill>
                <a:srgbClr val="000000"/>
              </a:solidFill>
              <a:latin typeface="Arial"/>
              <a:ea typeface="Arial"/>
              <a:cs typeface="Arial"/>
              <a:sym typeface="Arial"/>
            </a:endParaRPr>
          </a:p>
          <a:p>
            <a:pPr indent="0" lvl="0" marL="0" marR="0" rtl="0" algn="ctr">
              <a:lnSpc>
                <a:spcPct val="70000"/>
              </a:lnSpc>
              <a:spcBef>
                <a:spcPts val="0"/>
              </a:spcBef>
              <a:spcAft>
                <a:spcPts val="0"/>
              </a:spcAft>
              <a:buClr>
                <a:srgbClr val="2E7A40"/>
              </a:buClr>
              <a:buSzPts val="1235"/>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70000"/>
              </a:lnSpc>
              <a:spcBef>
                <a:spcPts val="0"/>
              </a:spcBef>
              <a:spcAft>
                <a:spcPts val="0"/>
              </a:spcAft>
              <a:buClr>
                <a:srgbClr val="2E7A40"/>
              </a:buClr>
              <a:buSzPts val="1235"/>
              <a:buFont typeface="Arial"/>
              <a:buNone/>
            </a:pPr>
            <a:r>
              <a:t/>
            </a:r>
            <a:endParaRPr b="0" i="0" sz="1400" u="none" cap="none" strike="noStrike">
              <a:solidFill>
                <a:srgbClr val="000000"/>
              </a:solidFill>
              <a:highlight>
                <a:schemeClr val="lt1"/>
              </a:highlight>
              <a:latin typeface="Arial"/>
              <a:ea typeface="Arial"/>
              <a:cs typeface="Arial"/>
              <a:sym typeface="Arial"/>
            </a:endParaRPr>
          </a:p>
          <a:p>
            <a:pPr indent="0" lvl="0" marL="0" marR="0" rtl="0" algn="ctr">
              <a:lnSpc>
                <a:spcPct val="70000"/>
              </a:lnSpc>
              <a:spcBef>
                <a:spcPts val="0"/>
              </a:spcBef>
              <a:spcAft>
                <a:spcPts val="0"/>
              </a:spcAft>
              <a:buClr>
                <a:srgbClr val="2E7A40"/>
              </a:buClr>
              <a:buSzPts val="1235"/>
              <a:buFont typeface="Arial"/>
              <a:buNone/>
            </a:pPr>
            <a:r>
              <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g333cb3368f2_6_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g333cb3368f2_6_0"/>
          <p:cNvSpPr txBox="1"/>
          <p:nvPr>
            <p:ph type="title"/>
          </p:nvPr>
        </p:nvSpPr>
        <p:spPr>
          <a:xfrm>
            <a:off x="808638" y="386930"/>
            <a:ext cx="9236700" cy="1188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Calibri"/>
              <a:buNone/>
            </a:pPr>
            <a:r>
              <a:rPr b="1" lang="en-US" sz="5400">
                <a:solidFill>
                  <a:srgbClr val="2E4D9F"/>
                </a:solidFill>
              </a:rPr>
              <a:t>General Housekeeping</a:t>
            </a:r>
            <a:endParaRPr b="1">
              <a:solidFill>
                <a:srgbClr val="2E4D9F"/>
              </a:solidFill>
            </a:endParaRPr>
          </a:p>
        </p:txBody>
      </p:sp>
      <p:grpSp>
        <p:nvGrpSpPr>
          <p:cNvPr id="91" name="Google Shape;91;g333cb3368f2_6_0"/>
          <p:cNvGrpSpPr/>
          <p:nvPr/>
        </p:nvGrpSpPr>
        <p:grpSpPr>
          <a:xfrm>
            <a:off x="-7" y="1998368"/>
            <a:ext cx="11695088" cy="782176"/>
            <a:chOff x="-7" y="1998368"/>
            <a:chExt cx="11695088" cy="782176"/>
          </a:xfrm>
        </p:grpSpPr>
        <p:sp>
          <p:nvSpPr>
            <p:cNvPr id="92" name="Google Shape;92;g333cb3368f2_6_0"/>
            <p:cNvSpPr/>
            <p:nvPr/>
          </p:nvSpPr>
          <p:spPr>
            <a:xfrm rot="5400000">
              <a:off x="11227981" y="2313068"/>
              <a:ext cx="781800" cy="152400"/>
            </a:xfrm>
            <a:prstGeom prst="rect">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 name="Google Shape;93;g333cb3368f2_6_0"/>
            <p:cNvSpPr/>
            <p:nvPr/>
          </p:nvSpPr>
          <p:spPr>
            <a:xfrm rot="10800000">
              <a:off x="-7" y="1998744"/>
              <a:ext cx="11454600" cy="781800"/>
            </a:xfrm>
            <a:prstGeom prst="rect">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94" name="Google Shape;94;g333cb3368f2_6_0"/>
          <p:cNvSpPr/>
          <p:nvPr/>
        </p:nvSpPr>
        <p:spPr>
          <a:xfrm>
            <a:off x="0" y="2203079"/>
            <a:ext cx="11383500" cy="4147800"/>
          </a:xfrm>
          <a:prstGeom prst="rect">
            <a:avLst/>
          </a:prstGeom>
          <a:solidFill>
            <a:schemeClr val="lt1"/>
          </a:solidFill>
          <a:ln>
            <a:noFill/>
          </a:ln>
          <a:effectLst>
            <a:outerShdw blurRad="139700" rotWithShape="0" algn="t" dir="5400000" dist="127000">
              <a:srgbClr val="000000">
                <a:alpha val="1137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5" name="Google Shape;95;g333cb3368f2_6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96" name="Google Shape;96;g333cb3368f2_6_0"/>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
        <p:nvSpPr>
          <p:cNvPr id="97" name="Google Shape;97;g333cb3368f2_6_0"/>
          <p:cNvSpPr txBox="1"/>
          <p:nvPr/>
        </p:nvSpPr>
        <p:spPr>
          <a:xfrm>
            <a:off x="641825" y="2467325"/>
            <a:ext cx="10227000" cy="16023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Subtitles and Translation Services are available by enabling Closed Caption and/or Interpretation in the navigation panel at the bottom of the screen  </a:t>
            </a:r>
            <a:endParaRPr b="0" i="0" sz="2800" u="none" cap="none" strike="noStrike">
              <a:solidFill>
                <a:schemeClr val="dk1"/>
              </a:solidFill>
              <a:latin typeface="Calibri"/>
              <a:ea typeface="Calibri"/>
              <a:cs typeface="Calibri"/>
              <a:sym typeface="Calibri"/>
            </a:endParaRPr>
          </a:p>
        </p:txBody>
      </p:sp>
      <p:pic>
        <p:nvPicPr>
          <p:cNvPr id="98" name="Google Shape;98;g333cb3368f2_6_0"/>
          <p:cNvPicPr preferRelativeResize="0"/>
          <p:nvPr/>
        </p:nvPicPr>
        <p:blipFill rotWithShape="1">
          <a:blip r:embed="rId4">
            <a:alphaModFix/>
          </a:blip>
          <a:srcRect b="0" l="0" r="0" t="0"/>
          <a:stretch/>
        </p:blipFill>
        <p:spPr>
          <a:xfrm>
            <a:off x="4356250" y="3488850"/>
            <a:ext cx="497865" cy="365100"/>
          </a:xfrm>
          <a:prstGeom prst="rect">
            <a:avLst/>
          </a:prstGeom>
          <a:noFill/>
          <a:ln>
            <a:noFill/>
          </a:ln>
        </p:spPr>
      </p:pic>
      <p:sp>
        <p:nvSpPr>
          <p:cNvPr id="99" name="Google Shape;99;g333cb3368f2_6_0"/>
          <p:cNvSpPr txBox="1"/>
          <p:nvPr/>
        </p:nvSpPr>
        <p:spPr>
          <a:xfrm>
            <a:off x="641825" y="3948000"/>
            <a:ext cx="10227000" cy="11889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To ask questions, please type them in the Q&amp;A Feature. Panelists may unmute you to ask or clarify aloud</a:t>
            </a:r>
            <a:endParaRPr b="0" i="0" sz="2800" u="none" cap="none" strike="noStrike">
              <a:solidFill>
                <a:schemeClr val="dk1"/>
              </a:solidFill>
              <a:latin typeface="Calibri"/>
              <a:ea typeface="Calibri"/>
              <a:cs typeface="Calibri"/>
              <a:sym typeface="Calibri"/>
            </a:endParaRPr>
          </a:p>
        </p:txBody>
      </p:sp>
      <p:sp>
        <p:nvSpPr>
          <p:cNvPr id="100" name="Google Shape;100;g333cb3368f2_6_0"/>
          <p:cNvSpPr txBox="1"/>
          <p:nvPr/>
        </p:nvSpPr>
        <p:spPr>
          <a:xfrm>
            <a:off x="654450" y="4883450"/>
            <a:ext cx="10227000" cy="11889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15000"/>
              </a:lnSpc>
              <a:spcBef>
                <a:spcPts val="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The presentation will be posted to its corresponding </a:t>
            </a:r>
            <a:r>
              <a:rPr b="0" i="0" lang="en-US" sz="2800" u="sng" cap="none" strike="noStrike">
                <a:solidFill>
                  <a:schemeClr val="hlink"/>
                </a:solidFill>
                <a:latin typeface="Calibri"/>
                <a:ea typeface="Calibri"/>
                <a:cs typeface="Calibri"/>
                <a:sym typeface="Calibri"/>
                <a:hlinkClick r:id="rId5"/>
              </a:rPr>
              <a:t>grant program page </a:t>
            </a:r>
            <a:r>
              <a:rPr b="0" i="0" lang="en-US" sz="2800" u="none" cap="none" strike="noStrike">
                <a:solidFill>
                  <a:schemeClr val="dk1"/>
                </a:solidFill>
                <a:latin typeface="Calibri"/>
                <a:ea typeface="Calibri"/>
                <a:cs typeface="Calibri"/>
                <a:sym typeface="Calibri"/>
              </a:rPr>
              <a:t>on the GOCPP website</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379a4bbc842_0_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6" name="Google Shape;106;g379a4bbc842_0_0"/>
          <p:cNvSpPr txBox="1"/>
          <p:nvPr>
            <p:ph type="title"/>
          </p:nvPr>
        </p:nvSpPr>
        <p:spPr>
          <a:xfrm>
            <a:off x="839788" y="365125"/>
            <a:ext cx="10515600" cy="13257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5400">
                <a:solidFill>
                  <a:srgbClr val="2E4D9F"/>
                </a:solidFill>
              </a:rPr>
              <a:t>GOCPP- SFY26 PIGF Team:</a:t>
            </a:r>
            <a:endParaRPr b="1" sz="5400">
              <a:solidFill>
                <a:srgbClr val="2E4D9F"/>
              </a:solidFill>
            </a:endParaRPr>
          </a:p>
          <a:p>
            <a:pPr indent="0" lvl="0" marL="0" rtl="0" algn="l">
              <a:lnSpc>
                <a:spcPct val="90000"/>
              </a:lnSpc>
              <a:spcBef>
                <a:spcPts val="0"/>
              </a:spcBef>
              <a:spcAft>
                <a:spcPts val="0"/>
              </a:spcAft>
              <a:buClr>
                <a:schemeClr val="dk1"/>
              </a:buClr>
              <a:buSzPct val="100000"/>
              <a:buFont typeface="Calibri"/>
              <a:buNone/>
            </a:pPr>
            <a:r>
              <a:rPr b="1" lang="en-US" sz="5400">
                <a:solidFill>
                  <a:srgbClr val="2E4D9F"/>
                </a:solidFill>
              </a:rPr>
              <a:t>Introductions</a:t>
            </a:r>
            <a:endParaRPr b="1" sz="5400">
              <a:solidFill>
                <a:srgbClr val="2E4D9F"/>
              </a:solidFill>
            </a:endParaRPr>
          </a:p>
        </p:txBody>
      </p:sp>
      <p:grpSp>
        <p:nvGrpSpPr>
          <p:cNvPr id="107" name="Google Shape;107;g379a4bbc842_0_0"/>
          <p:cNvGrpSpPr/>
          <p:nvPr/>
        </p:nvGrpSpPr>
        <p:grpSpPr>
          <a:xfrm>
            <a:off x="-7" y="1998368"/>
            <a:ext cx="11695088" cy="782176"/>
            <a:chOff x="-7" y="1998368"/>
            <a:chExt cx="11695088" cy="782176"/>
          </a:xfrm>
        </p:grpSpPr>
        <p:sp>
          <p:nvSpPr>
            <p:cNvPr id="108" name="Google Shape;108;g379a4bbc842_0_0"/>
            <p:cNvSpPr/>
            <p:nvPr/>
          </p:nvSpPr>
          <p:spPr>
            <a:xfrm rot="5400000">
              <a:off x="11227981" y="2313068"/>
              <a:ext cx="781800" cy="152400"/>
            </a:xfrm>
            <a:prstGeom prst="rect">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9" name="Google Shape;109;g379a4bbc842_0_0"/>
            <p:cNvSpPr/>
            <p:nvPr/>
          </p:nvSpPr>
          <p:spPr>
            <a:xfrm rot="10800000">
              <a:off x="-7" y="1998744"/>
              <a:ext cx="11454600" cy="781800"/>
            </a:xfrm>
            <a:prstGeom prst="rect">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110" name="Google Shape;110;g379a4bbc842_0_0"/>
          <p:cNvSpPr/>
          <p:nvPr/>
        </p:nvSpPr>
        <p:spPr>
          <a:xfrm>
            <a:off x="0" y="2203079"/>
            <a:ext cx="11383500" cy="4147800"/>
          </a:xfrm>
          <a:prstGeom prst="rect">
            <a:avLst/>
          </a:prstGeom>
          <a:solidFill>
            <a:schemeClr val="lt1"/>
          </a:solidFill>
          <a:ln>
            <a:noFill/>
          </a:ln>
          <a:effectLst>
            <a:outerShdw blurRad="139700" rotWithShape="0" algn="t" dir="5400000" dist="127000">
              <a:srgbClr val="000000">
                <a:alpha val="1216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1" name="Google Shape;111;g379a4bbc842_0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112" name="Google Shape;112;g379a4bbc842_0_0"/>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
        <p:nvSpPr>
          <p:cNvPr id="113" name="Google Shape;113;g379a4bbc842_0_0"/>
          <p:cNvSpPr txBox="1"/>
          <p:nvPr>
            <p:ph idx="4" type="body"/>
          </p:nvPr>
        </p:nvSpPr>
        <p:spPr>
          <a:xfrm>
            <a:off x="2173850" y="3632400"/>
            <a:ext cx="3450300" cy="1735200"/>
          </a:xfrm>
          <a:prstGeom prst="rect">
            <a:avLst/>
          </a:prstGeom>
          <a:noFill/>
          <a:ln>
            <a:noFill/>
          </a:ln>
        </p:spPr>
        <p:txBody>
          <a:bodyPr anchorCtr="0" anchor="t" bIns="45700" lIns="91425" spcFirstLastPara="1" rIns="91425" wrap="square" tIns="45700">
            <a:normAutofit fontScale="85000"/>
          </a:bodyPr>
          <a:lstStyle/>
          <a:p>
            <a:pPr indent="0" lvl="0" marL="0" rtl="0" algn="ctr">
              <a:lnSpc>
                <a:spcPct val="100000"/>
              </a:lnSpc>
              <a:spcBef>
                <a:spcPts val="0"/>
              </a:spcBef>
              <a:spcAft>
                <a:spcPts val="0"/>
              </a:spcAft>
              <a:buSzPct val="74846"/>
              <a:buNone/>
            </a:pPr>
            <a:r>
              <a:rPr b="1" lang="en-US" sz="2600">
                <a:solidFill>
                  <a:srgbClr val="2F5496"/>
                </a:solidFill>
              </a:rPr>
              <a:t>Kyah Edwards</a:t>
            </a:r>
            <a:endParaRPr/>
          </a:p>
          <a:p>
            <a:pPr indent="0" lvl="0" marL="0" rtl="0" algn="ctr">
              <a:lnSpc>
                <a:spcPct val="100000"/>
              </a:lnSpc>
              <a:spcBef>
                <a:spcPts val="0"/>
              </a:spcBef>
              <a:spcAft>
                <a:spcPts val="0"/>
              </a:spcAft>
              <a:buSzPct val="81083"/>
              <a:buNone/>
            </a:pPr>
            <a:r>
              <a:rPr lang="en-US" sz="2400"/>
              <a:t>Grant Monitor</a:t>
            </a:r>
            <a:endParaRPr/>
          </a:p>
          <a:p>
            <a:pPr indent="0" lvl="0" marL="0" rtl="0" algn="ctr">
              <a:lnSpc>
                <a:spcPct val="100000"/>
              </a:lnSpc>
              <a:spcBef>
                <a:spcPts val="0"/>
              </a:spcBef>
              <a:spcAft>
                <a:spcPts val="0"/>
              </a:spcAft>
              <a:buSzPct val="81083"/>
              <a:buNone/>
            </a:pPr>
            <a:r>
              <a:rPr lang="en-US" sz="2400" u="sng">
                <a:solidFill>
                  <a:schemeClr val="hlink"/>
                </a:solidFill>
              </a:rPr>
              <a:t>Kyah.Edwards@maryland.gov</a:t>
            </a:r>
            <a:endParaRPr/>
          </a:p>
          <a:p>
            <a:pPr indent="0" lvl="0" marL="0" rtl="0" algn="ctr">
              <a:lnSpc>
                <a:spcPct val="100000"/>
              </a:lnSpc>
              <a:spcBef>
                <a:spcPts val="0"/>
              </a:spcBef>
              <a:spcAft>
                <a:spcPts val="0"/>
              </a:spcAft>
              <a:buSzPct val="81083"/>
              <a:buNone/>
            </a:pPr>
            <a:r>
              <a:t/>
            </a:r>
            <a:endParaRPr b="1" sz="2400"/>
          </a:p>
          <a:p>
            <a:pPr indent="0" lvl="0" marL="0" rtl="0" algn="ctr">
              <a:lnSpc>
                <a:spcPct val="100000"/>
              </a:lnSpc>
              <a:spcBef>
                <a:spcPts val="0"/>
              </a:spcBef>
              <a:spcAft>
                <a:spcPts val="0"/>
              </a:spcAft>
              <a:buSzPct val="81083"/>
              <a:buNone/>
            </a:pPr>
            <a:r>
              <a:t/>
            </a:r>
            <a:endParaRPr sz="2400"/>
          </a:p>
        </p:txBody>
      </p:sp>
      <p:sp>
        <p:nvSpPr>
          <p:cNvPr id="114" name="Google Shape;114;g379a4bbc842_0_0"/>
          <p:cNvSpPr txBox="1"/>
          <p:nvPr>
            <p:ph idx="4" type="body"/>
          </p:nvPr>
        </p:nvSpPr>
        <p:spPr>
          <a:xfrm>
            <a:off x="3652850" y="2337000"/>
            <a:ext cx="3992400" cy="1735200"/>
          </a:xfrm>
          <a:prstGeom prst="rect">
            <a:avLst/>
          </a:prstGeom>
          <a:noFill/>
          <a:ln>
            <a:noFill/>
          </a:ln>
        </p:spPr>
        <p:txBody>
          <a:bodyPr anchorCtr="0" anchor="t" bIns="45700" lIns="91425" spcFirstLastPara="1" rIns="91425" wrap="square" tIns="45700">
            <a:normAutofit fontScale="85000"/>
          </a:bodyPr>
          <a:lstStyle/>
          <a:p>
            <a:pPr indent="0" lvl="0" marL="0" rtl="0" algn="ctr">
              <a:lnSpc>
                <a:spcPct val="100000"/>
              </a:lnSpc>
              <a:spcBef>
                <a:spcPts val="0"/>
              </a:spcBef>
              <a:spcAft>
                <a:spcPts val="0"/>
              </a:spcAft>
              <a:buSzPct val="74846"/>
              <a:buNone/>
            </a:pPr>
            <a:r>
              <a:rPr b="1" lang="en-US" sz="2600">
                <a:solidFill>
                  <a:srgbClr val="2F5496"/>
                </a:solidFill>
              </a:rPr>
              <a:t>Jackie Adams</a:t>
            </a:r>
            <a:endParaRPr/>
          </a:p>
          <a:p>
            <a:pPr indent="0" lvl="0" marL="0" rtl="0" algn="ctr">
              <a:lnSpc>
                <a:spcPct val="100000"/>
              </a:lnSpc>
              <a:spcBef>
                <a:spcPts val="0"/>
              </a:spcBef>
              <a:spcAft>
                <a:spcPts val="0"/>
              </a:spcAft>
              <a:buSzPct val="81083"/>
              <a:buNone/>
            </a:pPr>
            <a:r>
              <a:rPr lang="en-US" sz="2400"/>
              <a:t>Fund Manager</a:t>
            </a:r>
            <a:endParaRPr sz="2400"/>
          </a:p>
          <a:p>
            <a:pPr indent="0" lvl="0" marL="0" rtl="0" algn="ctr">
              <a:lnSpc>
                <a:spcPct val="100000"/>
              </a:lnSpc>
              <a:spcBef>
                <a:spcPts val="0"/>
              </a:spcBef>
              <a:spcAft>
                <a:spcPts val="0"/>
              </a:spcAft>
              <a:buSzPct val="81083"/>
              <a:buNone/>
            </a:pPr>
            <a:r>
              <a:rPr lang="en-US" sz="2400" u="sng">
                <a:solidFill>
                  <a:schemeClr val="hlink"/>
                </a:solidFill>
              </a:rPr>
              <a:t>Jacqueline.Adams1@maryland.gov</a:t>
            </a:r>
            <a:endParaRPr sz="2400" u="sng">
              <a:solidFill>
                <a:schemeClr val="hlink"/>
              </a:solidFill>
            </a:endParaRPr>
          </a:p>
          <a:p>
            <a:pPr indent="0" lvl="0" marL="0" rtl="0" algn="ctr">
              <a:lnSpc>
                <a:spcPct val="100000"/>
              </a:lnSpc>
              <a:spcBef>
                <a:spcPts val="0"/>
              </a:spcBef>
              <a:spcAft>
                <a:spcPts val="0"/>
              </a:spcAft>
              <a:buSzPct val="81083"/>
              <a:buNone/>
            </a:pPr>
            <a:r>
              <a:t/>
            </a:r>
            <a:endParaRPr b="1" sz="2400"/>
          </a:p>
          <a:p>
            <a:pPr indent="0" lvl="0" marL="0" rtl="0" algn="ctr">
              <a:lnSpc>
                <a:spcPct val="100000"/>
              </a:lnSpc>
              <a:spcBef>
                <a:spcPts val="0"/>
              </a:spcBef>
              <a:spcAft>
                <a:spcPts val="0"/>
              </a:spcAft>
              <a:buSzPct val="81083"/>
              <a:buNone/>
            </a:pPr>
            <a:r>
              <a:t/>
            </a:r>
            <a:endParaRPr sz="2400"/>
          </a:p>
        </p:txBody>
      </p:sp>
      <p:sp>
        <p:nvSpPr>
          <p:cNvPr id="115" name="Google Shape;115;g379a4bbc842_0_0"/>
          <p:cNvSpPr txBox="1"/>
          <p:nvPr>
            <p:ph idx="4" type="body"/>
          </p:nvPr>
        </p:nvSpPr>
        <p:spPr>
          <a:xfrm>
            <a:off x="6231775" y="3632400"/>
            <a:ext cx="3809100" cy="1735200"/>
          </a:xfrm>
          <a:prstGeom prst="rect">
            <a:avLst/>
          </a:prstGeom>
          <a:noFill/>
          <a:ln>
            <a:noFill/>
          </a:ln>
        </p:spPr>
        <p:txBody>
          <a:bodyPr anchorCtr="0" anchor="t" bIns="45700" lIns="91425" spcFirstLastPara="1" rIns="91425" wrap="square" tIns="45700">
            <a:normAutofit fontScale="85000"/>
          </a:bodyPr>
          <a:lstStyle/>
          <a:p>
            <a:pPr indent="0" lvl="0" marL="0" rtl="0" algn="ctr">
              <a:lnSpc>
                <a:spcPct val="100000"/>
              </a:lnSpc>
              <a:spcBef>
                <a:spcPts val="0"/>
              </a:spcBef>
              <a:spcAft>
                <a:spcPts val="0"/>
              </a:spcAft>
              <a:buSzPct val="74846"/>
              <a:buNone/>
            </a:pPr>
            <a:r>
              <a:rPr b="1" lang="en-US" sz="2600">
                <a:solidFill>
                  <a:srgbClr val="2F5496"/>
                </a:solidFill>
              </a:rPr>
              <a:t>Genevra Farrare</a:t>
            </a:r>
            <a:endParaRPr/>
          </a:p>
          <a:p>
            <a:pPr indent="0" lvl="0" marL="0" rtl="0" algn="ctr">
              <a:lnSpc>
                <a:spcPct val="100000"/>
              </a:lnSpc>
              <a:spcBef>
                <a:spcPts val="0"/>
              </a:spcBef>
              <a:spcAft>
                <a:spcPts val="0"/>
              </a:spcAft>
              <a:buSzPct val="81083"/>
              <a:buNone/>
            </a:pPr>
            <a:r>
              <a:rPr lang="en-US" sz="2400"/>
              <a:t>Fiscal Specialist</a:t>
            </a:r>
            <a:endParaRPr sz="2400"/>
          </a:p>
          <a:p>
            <a:pPr indent="0" lvl="0" marL="0" rtl="0" algn="ctr">
              <a:lnSpc>
                <a:spcPct val="100000"/>
              </a:lnSpc>
              <a:spcBef>
                <a:spcPts val="0"/>
              </a:spcBef>
              <a:spcAft>
                <a:spcPts val="0"/>
              </a:spcAft>
              <a:buSzPct val="81083"/>
              <a:buNone/>
            </a:pPr>
            <a:r>
              <a:rPr lang="en-US" sz="2400" u="sng">
                <a:solidFill>
                  <a:schemeClr val="hlink"/>
                </a:solidFill>
              </a:rPr>
              <a:t>Genevra.Farrare</a:t>
            </a:r>
            <a:r>
              <a:rPr lang="en-US" sz="2400" u="sng">
                <a:solidFill>
                  <a:schemeClr val="hlink"/>
                </a:solidFill>
              </a:rPr>
              <a:t>@maryland.gov</a:t>
            </a:r>
            <a:endParaRPr/>
          </a:p>
          <a:p>
            <a:pPr indent="0" lvl="0" marL="0" rtl="0" algn="ctr">
              <a:lnSpc>
                <a:spcPct val="100000"/>
              </a:lnSpc>
              <a:spcBef>
                <a:spcPts val="0"/>
              </a:spcBef>
              <a:spcAft>
                <a:spcPts val="0"/>
              </a:spcAft>
              <a:buSzPct val="81083"/>
              <a:buNone/>
            </a:pPr>
            <a:r>
              <a:t/>
            </a:r>
            <a:endParaRPr b="1" sz="2400"/>
          </a:p>
          <a:p>
            <a:pPr indent="0" lvl="0" marL="0" rtl="0" algn="ctr">
              <a:lnSpc>
                <a:spcPct val="100000"/>
              </a:lnSpc>
              <a:spcBef>
                <a:spcPts val="0"/>
              </a:spcBef>
              <a:spcAft>
                <a:spcPts val="0"/>
              </a:spcAft>
              <a:buSzPct val="81083"/>
              <a:buNone/>
            </a:pPr>
            <a:r>
              <a:t/>
            </a:r>
            <a:endParaRPr sz="2400"/>
          </a:p>
        </p:txBody>
      </p:sp>
      <p:sp>
        <p:nvSpPr>
          <p:cNvPr id="116" name="Google Shape;116;g379a4bbc842_0_0"/>
          <p:cNvSpPr txBox="1"/>
          <p:nvPr>
            <p:ph idx="4" type="body"/>
          </p:nvPr>
        </p:nvSpPr>
        <p:spPr>
          <a:xfrm>
            <a:off x="1732950" y="4905475"/>
            <a:ext cx="4476900" cy="16680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ctr">
              <a:lnSpc>
                <a:spcPct val="100000"/>
              </a:lnSpc>
              <a:spcBef>
                <a:spcPts val="0"/>
              </a:spcBef>
              <a:spcAft>
                <a:spcPts val="0"/>
              </a:spcAft>
              <a:buSzPct val="74846"/>
              <a:buNone/>
            </a:pPr>
            <a:r>
              <a:rPr b="1" lang="en-US" sz="2600">
                <a:solidFill>
                  <a:srgbClr val="2F5496"/>
                </a:solidFill>
              </a:rPr>
              <a:t>Brandi Cahn</a:t>
            </a:r>
            <a:endParaRPr/>
          </a:p>
          <a:p>
            <a:pPr indent="0" lvl="0" marL="0" rtl="0" algn="ctr">
              <a:lnSpc>
                <a:spcPct val="100000"/>
              </a:lnSpc>
              <a:spcBef>
                <a:spcPts val="0"/>
              </a:spcBef>
              <a:spcAft>
                <a:spcPts val="0"/>
              </a:spcAft>
              <a:buSzPct val="81083"/>
              <a:buNone/>
            </a:pPr>
            <a:r>
              <a:rPr lang="en-US" sz="2400"/>
              <a:t>Assistant Director, Justice Reinvestment</a:t>
            </a:r>
            <a:endParaRPr/>
          </a:p>
          <a:p>
            <a:pPr indent="0" lvl="0" marL="0" rtl="0" algn="ctr">
              <a:lnSpc>
                <a:spcPct val="100000"/>
              </a:lnSpc>
              <a:spcBef>
                <a:spcPts val="0"/>
              </a:spcBef>
              <a:spcAft>
                <a:spcPts val="0"/>
              </a:spcAft>
              <a:buSzPct val="81083"/>
              <a:buNone/>
            </a:pPr>
            <a:r>
              <a:rPr lang="en-US" sz="2400" u="sng">
                <a:solidFill>
                  <a:schemeClr val="hlink"/>
                </a:solidFill>
              </a:rPr>
              <a:t>Brandi.Cahn1@maryland.gov</a:t>
            </a:r>
            <a:endParaRPr/>
          </a:p>
          <a:p>
            <a:pPr indent="0" lvl="0" marL="0" rtl="0" algn="ctr">
              <a:lnSpc>
                <a:spcPct val="100000"/>
              </a:lnSpc>
              <a:spcBef>
                <a:spcPts val="0"/>
              </a:spcBef>
              <a:spcAft>
                <a:spcPts val="0"/>
              </a:spcAft>
              <a:buSzPct val="81083"/>
              <a:buNone/>
            </a:pPr>
            <a:r>
              <a:t/>
            </a:r>
            <a:endParaRPr b="1" sz="2400"/>
          </a:p>
          <a:p>
            <a:pPr indent="0" lvl="0" marL="0" rtl="0" algn="ctr">
              <a:lnSpc>
                <a:spcPct val="100000"/>
              </a:lnSpc>
              <a:spcBef>
                <a:spcPts val="0"/>
              </a:spcBef>
              <a:spcAft>
                <a:spcPts val="0"/>
              </a:spcAft>
              <a:buSzPct val="81083"/>
              <a:buNone/>
            </a:pPr>
            <a:r>
              <a:t/>
            </a:r>
            <a:endParaRPr sz="2400"/>
          </a:p>
        </p:txBody>
      </p:sp>
      <p:sp>
        <p:nvSpPr>
          <p:cNvPr id="117" name="Google Shape;117;g379a4bbc842_0_0"/>
          <p:cNvSpPr txBox="1"/>
          <p:nvPr>
            <p:ph idx="4" type="body"/>
          </p:nvPr>
        </p:nvSpPr>
        <p:spPr>
          <a:xfrm>
            <a:off x="6155575" y="4905475"/>
            <a:ext cx="3809100" cy="1602300"/>
          </a:xfrm>
          <a:prstGeom prst="rect">
            <a:avLst/>
          </a:prstGeom>
          <a:noFill/>
          <a:ln>
            <a:noFill/>
          </a:ln>
        </p:spPr>
        <p:txBody>
          <a:bodyPr anchorCtr="0" anchor="t" bIns="45700" lIns="91425" spcFirstLastPara="1" rIns="91425" wrap="square" tIns="45700">
            <a:normAutofit fontScale="77500"/>
          </a:bodyPr>
          <a:lstStyle/>
          <a:p>
            <a:pPr indent="0" lvl="0" marL="0" rtl="0" algn="ctr">
              <a:lnSpc>
                <a:spcPct val="100000"/>
              </a:lnSpc>
              <a:spcBef>
                <a:spcPts val="0"/>
              </a:spcBef>
              <a:spcAft>
                <a:spcPts val="0"/>
              </a:spcAft>
              <a:buSzPct val="74846"/>
              <a:buNone/>
            </a:pPr>
            <a:r>
              <a:rPr b="1" lang="en-US" sz="2600">
                <a:solidFill>
                  <a:srgbClr val="2F5496"/>
                </a:solidFill>
              </a:rPr>
              <a:t>Lindsey McCullough</a:t>
            </a:r>
            <a:endParaRPr b="1" sz="2600">
              <a:solidFill>
                <a:srgbClr val="2F5496"/>
              </a:solidFill>
            </a:endParaRPr>
          </a:p>
          <a:p>
            <a:pPr indent="0" lvl="0" marL="0" rtl="0" algn="ctr">
              <a:lnSpc>
                <a:spcPct val="100000"/>
              </a:lnSpc>
              <a:spcBef>
                <a:spcPts val="0"/>
              </a:spcBef>
              <a:spcAft>
                <a:spcPts val="0"/>
              </a:spcAft>
              <a:buSzPct val="81083"/>
              <a:buNone/>
            </a:pPr>
            <a:r>
              <a:rPr lang="en-US" sz="2400"/>
              <a:t>Justice Reinvestment Coordinator</a:t>
            </a:r>
            <a:endParaRPr/>
          </a:p>
          <a:p>
            <a:pPr indent="0" lvl="0" marL="0" rtl="0" algn="ctr">
              <a:lnSpc>
                <a:spcPct val="100000"/>
              </a:lnSpc>
              <a:spcBef>
                <a:spcPts val="0"/>
              </a:spcBef>
              <a:spcAft>
                <a:spcPts val="0"/>
              </a:spcAft>
              <a:buSzPct val="81083"/>
              <a:buNone/>
            </a:pPr>
            <a:r>
              <a:rPr lang="en-US" sz="2400" u="sng">
                <a:solidFill>
                  <a:schemeClr val="hlink"/>
                </a:solidFill>
              </a:rPr>
              <a:t>Lindsey.McCullough@maryland.gov</a:t>
            </a:r>
            <a:endParaRPr/>
          </a:p>
          <a:p>
            <a:pPr indent="0" lvl="0" marL="0" rtl="0" algn="ctr">
              <a:lnSpc>
                <a:spcPct val="100000"/>
              </a:lnSpc>
              <a:spcBef>
                <a:spcPts val="0"/>
              </a:spcBef>
              <a:spcAft>
                <a:spcPts val="0"/>
              </a:spcAft>
              <a:buSzPct val="81083"/>
              <a:buNone/>
            </a:pPr>
            <a:r>
              <a:t/>
            </a:r>
            <a:endParaRPr b="1" sz="2400"/>
          </a:p>
          <a:p>
            <a:pPr indent="0" lvl="0" marL="0" rtl="0" algn="ctr">
              <a:lnSpc>
                <a:spcPct val="100000"/>
              </a:lnSpc>
              <a:spcBef>
                <a:spcPts val="0"/>
              </a:spcBef>
              <a:spcAft>
                <a:spcPts val="0"/>
              </a:spcAft>
              <a:buSzPct val="81083"/>
              <a:buNone/>
            </a:pPr>
            <a:r>
              <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3" name="Google Shape;123;p1"/>
          <p:cNvSpPr/>
          <p:nvPr/>
        </p:nvSpPr>
        <p:spPr>
          <a:xfrm flipH="1">
            <a:off x="8576660" y="3335867"/>
            <a:ext cx="3291900" cy="3200400"/>
          </a:xfrm>
          <a:prstGeom prst="rtTriangle">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4" name="Google Shape;124;p1"/>
          <p:cNvSpPr/>
          <p:nvPr/>
        </p:nvSpPr>
        <p:spPr>
          <a:xfrm>
            <a:off x="641774" y="623275"/>
            <a:ext cx="10905000" cy="560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5" name="Google Shape;125;p1"/>
          <p:cNvSpPr txBox="1"/>
          <p:nvPr>
            <p:ph type="title"/>
          </p:nvPr>
        </p:nvSpPr>
        <p:spPr>
          <a:xfrm>
            <a:off x="1075775" y="1188624"/>
            <a:ext cx="3363000" cy="4755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600"/>
              <a:buFont typeface="Calibri"/>
              <a:buNone/>
            </a:pPr>
            <a:r>
              <a:rPr b="1" lang="en-US" sz="5600">
                <a:solidFill>
                  <a:srgbClr val="2E4D9F"/>
                </a:solidFill>
              </a:rPr>
              <a:t>Technical Assistance Objectives</a:t>
            </a:r>
            <a:endParaRPr b="1" sz="5600">
              <a:solidFill>
                <a:srgbClr val="2E4D9F"/>
              </a:solidFill>
            </a:endParaRPr>
          </a:p>
          <a:p>
            <a:pPr indent="0" lvl="0" marL="0" rtl="0" algn="l">
              <a:lnSpc>
                <a:spcPct val="90000"/>
              </a:lnSpc>
              <a:spcBef>
                <a:spcPts val="0"/>
              </a:spcBef>
              <a:spcAft>
                <a:spcPts val="0"/>
              </a:spcAft>
              <a:buClr>
                <a:schemeClr val="dk1"/>
              </a:buClr>
              <a:buSzPts val="5600"/>
              <a:buFont typeface="Calibri"/>
              <a:buNone/>
            </a:pPr>
            <a:r>
              <a:t/>
            </a:r>
            <a:endParaRPr sz="4300"/>
          </a:p>
        </p:txBody>
      </p:sp>
      <p:cxnSp>
        <p:nvCxnSpPr>
          <p:cNvPr id="126" name="Google Shape;126;p1"/>
          <p:cNvCxnSpPr/>
          <p:nvPr/>
        </p:nvCxnSpPr>
        <p:spPr>
          <a:xfrm>
            <a:off x="4654296" y="1852863"/>
            <a:ext cx="0" cy="3236400"/>
          </a:xfrm>
          <a:prstGeom prst="straightConnector1">
            <a:avLst/>
          </a:prstGeom>
          <a:noFill/>
          <a:ln cap="sq" cmpd="sng" w="19050">
            <a:solidFill>
              <a:srgbClr val="3F3F3F"/>
            </a:solidFill>
            <a:prstDash val="solid"/>
            <a:miter lim="800000"/>
            <a:headEnd len="sm" w="sm" type="none"/>
            <a:tailEnd len="sm" w="sm" type="none"/>
          </a:ln>
        </p:spPr>
      </p:cxnSp>
      <p:sp>
        <p:nvSpPr>
          <p:cNvPr id="127" name="Google Shape;127;p1"/>
          <p:cNvSpPr txBox="1"/>
          <p:nvPr>
            <p:ph idx="1" type="body"/>
          </p:nvPr>
        </p:nvSpPr>
        <p:spPr>
          <a:xfrm>
            <a:off x="4654301" y="1462875"/>
            <a:ext cx="5837700" cy="4480800"/>
          </a:xfrm>
          <a:prstGeom prst="rect">
            <a:avLst/>
          </a:prstGeom>
          <a:noFill/>
          <a:ln>
            <a:noFill/>
          </a:ln>
        </p:spPr>
        <p:txBody>
          <a:bodyPr anchorCtr="0" anchor="ctr" bIns="45700" lIns="91425" spcFirstLastPara="1" rIns="91425" wrap="square" tIns="45700">
            <a:normAutofit/>
          </a:bodyPr>
          <a:lstStyle/>
          <a:p>
            <a:pPr indent="0" lvl="0" marL="228600" rtl="0" algn="l">
              <a:lnSpc>
                <a:spcPct val="90000"/>
              </a:lnSpc>
              <a:spcBef>
                <a:spcPts val="1000"/>
              </a:spcBef>
              <a:spcAft>
                <a:spcPts val="0"/>
              </a:spcAft>
              <a:buSzPts val="1946"/>
              <a:buNone/>
            </a:pPr>
            <a:r>
              <a:rPr lang="en-US" sz="2400"/>
              <a:t>Discuss key concepts related to successfully executing your GOCPP awards, including:</a:t>
            </a:r>
            <a:endParaRPr sz="2400"/>
          </a:p>
          <a:p>
            <a:pPr indent="-266698" lvl="1" marL="685800" rtl="0" algn="l">
              <a:lnSpc>
                <a:spcPct val="90000"/>
              </a:lnSpc>
              <a:spcBef>
                <a:spcPts val="1000"/>
              </a:spcBef>
              <a:spcAft>
                <a:spcPts val="0"/>
              </a:spcAft>
              <a:buClr>
                <a:schemeClr val="accent2"/>
              </a:buClr>
              <a:buSzPts val="2400"/>
              <a:buFont typeface="Arial"/>
              <a:buChar char="•"/>
            </a:pPr>
            <a:r>
              <a:rPr lang="en-US"/>
              <a:t>Timeline &amp; Due Dates</a:t>
            </a:r>
            <a:endParaRPr sz="2400"/>
          </a:p>
          <a:p>
            <a:pPr indent="-266697" lvl="1" marL="685800" marR="0" rtl="0" algn="l">
              <a:lnSpc>
                <a:spcPct val="90000"/>
              </a:lnSpc>
              <a:spcBef>
                <a:spcPts val="1000"/>
              </a:spcBef>
              <a:spcAft>
                <a:spcPts val="0"/>
              </a:spcAft>
              <a:buClr>
                <a:schemeClr val="accent2"/>
              </a:buClr>
              <a:buSzPts val="2400"/>
              <a:buChar char="•"/>
            </a:pPr>
            <a:r>
              <a:rPr lang="en-US"/>
              <a:t>Quarterly Reporting</a:t>
            </a:r>
            <a:endParaRPr/>
          </a:p>
          <a:p>
            <a:pPr indent="-266697" lvl="1" marL="685800" marR="0" rtl="0" algn="l">
              <a:lnSpc>
                <a:spcPct val="90000"/>
              </a:lnSpc>
              <a:spcBef>
                <a:spcPts val="1000"/>
              </a:spcBef>
              <a:spcAft>
                <a:spcPts val="0"/>
              </a:spcAft>
              <a:buClr>
                <a:schemeClr val="accent2"/>
              </a:buClr>
              <a:buSzPts val="2400"/>
              <a:buChar char="•"/>
            </a:pPr>
            <a:r>
              <a:rPr lang="en-US"/>
              <a:t>Performance Measures</a:t>
            </a:r>
            <a:endParaRPr/>
          </a:p>
          <a:p>
            <a:pPr indent="-266697" lvl="1" marL="685800" marR="0" rtl="0" algn="l">
              <a:lnSpc>
                <a:spcPct val="90000"/>
              </a:lnSpc>
              <a:spcBef>
                <a:spcPts val="1000"/>
              </a:spcBef>
              <a:spcAft>
                <a:spcPts val="0"/>
              </a:spcAft>
              <a:buClr>
                <a:schemeClr val="accent2"/>
              </a:buClr>
              <a:buSzPts val="2400"/>
              <a:buChar char="•"/>
            </a:pPr>
            <a:r>
              <a:rPr lang="en-US"/>
              <a:t>Grant Adjustment Notices (GANs)</a:t>
            </a:r>
            <a:endParaRPr/>
          </a:p>
          <a:p>
            <a:pPr indent="-266697" lvl="1" marL="685800" marR="0" rtl="0" algn="l">
              <a:lnSpc>
                <a:spcPct val="90000"/>
              </a:lnSpc>
              <a:spcBef>
                <a:spcPts val="1000"/>
              </a:spcBef>
              <a:spcAft>
                <a:spcPts val="0"/>
              </a:spcAft>
              <a:buClr>
                <a:schemeClr val="accent2"/>
              </a:buClr>
              <a:buSzPts val="2400"/>
              <a:buChar char="•"/>
            </a:pPr>
            <a:r>
              <a:rPr lang="en-US"/>
              <a:t>Project Personnel (Project Director, Fiscal Officer, Authorized Official &amp; Alternate Authorized Signatory)</a:t>
            </a:r>
            <a:endParaRPr/>
          </a:p>
          <a:p>
            <a:pPr indent="-266697" lvl="1" marL="685800" marR="0" rtl="0" algn="l">
              <a:lnSpc>
                <a:spcPct val="90000"/>
              </a:lnSpc>
              <a:spcBef>
                <a:spcPts val="1000"/>
              </a:spcBef>
              <a:spcAft>
                <a:spcPts val="0"/>
              </a:spcAft>
              <a:buClr>
                <a:schemeClr val="accent2"/>
              </a:buClr>
              <a:buSzPts val="2400"/>
              <a:buChar char="•"/>
            </a:pPr>
            <a:r>
              <a:rPr lang="en-US"/>
              <a:t>Close Outs</a:t>
            </a:r>
            <a:endParaRPr/>
          </a:p>
        </p:txBody>
      </p:sp>
      <p:sp>
        <p:nvSpPr>
          <p:cNvPr id="128" name="Google Shape;128;p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29" name="Google Shape;129;p1"/>
          <p:cNvPicPr preferRelativeResize="0"/>
          <p:nvPr/>
        </p:nvPicPr>
        <p:blipFill rotWithShape="1">
          <a:blip r:embed="rId3">
            <a:alphaModFix/>
          </a:blip>
          <a:srcRect b="0" l="0" r="0" t="0"/>
          <a:stretch/>
        </p:blipFill>
        <p:spPr>
          <a:xfrm>
            <a:off x="10492026" y="170400"/>
            <a:ext cx="1606776" cy="16022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 name="Shape 133"/>
        <p:cNvGrpSpPr/>
        <p:nvPr/>
      </p:nvGrpSpPr>
      <p:grpSpPr>
        <a:xfrm>
          <a:off x="0" y="0"/>
          <a:ext cx="0" cy="0"/>
          <a:chOff x="0" y="0"/>
          <a:chExt cx="0" cy="0"/>
        </a:xfrm>
      </p:grpSpPr>
      <p:sp>
        <p:nvSpPr>
          <p:cNvPr id="134" name="Google Shape;134;g33be781fef4_0_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600"/>
              <a:buFont typeface="Arial"/>
              <a:buNone/>
            </a:pPr>
            <a:r>
              <a:t/>
            </a:r>
            <a:endParaRPr b="0" i="0" sz="2600" u="none" cap="none" strike="noStrike">
              <a:solidFill>
                <a:schemeClr val="lt1"/>
              </a:solidFill>
              <a:latin typeface="Calibri"/>
              <a:ea typeface="Calibri"/>
              <a:cs typeface="Calibri"/>
              <a:sym typeface="Calibri"/>
            </a:endParaRPr>
          </a:p>
        </p:txBody>
      </p:sp>
      <p:sp>
        <p:nvSpPr>
          <p:cNvPr id="135" name="Google Shape;135;g33be781fef4_0_4"/>
          <p:cNvSpPr/>
          <p:nvPr/>
        </p:nvSpPr>
        <p:spPr>
          <a:xfrm flipH="1">
            <a:off x="8576660" y="3335867"/>
            <a:ext cx="3291900" cy="3200400"/>
          </a:xfrm>
          <a:prstGeom prst="rtTriangle">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6" name="Google Shape;136;g33be781fef4_0_4"/>
          <p:cNvSpPr/>
          <p:nvPr/>
        </p:nvSpPr>
        <p:spPr>
          <a:xfrm>
            <a:off x="641774" y="623275"/>
            <a:ext cx="10905000" cy="560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7" name="Google Shape;137;g33be781fef4_0_4"/>
          <p:cNvSpPr txBox="1"/>
          <p:nvPr>
            <p:ph type="title"/>
          </p:nvPr>
        </p:nvSpPr>
        <p:spPr>
          <a:xfrm>
            <a:off x="1075776" y="1188625"/>
            <a:ext cx="3410400" cy="4480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3600"/>
              <a:buFont typeface="Calibri"/>
              <a:buNone/>
            </a:pPr>
            <a:r>
              <a:t/>
            </a:r>
            <a:endParaRPr b="1" sz="3600">
              <a:solidFill>
                <a:srgbClr val="2E4D9F"/>
              </a:solidFill>
            </a:endParaRPr>
          </a:p>
          <a:p>
            <a:pPr indent="0" lvl="0" marL="0" rtl="0" algn="ctr">
              <a:lnSpc>
                <a:spcPct val="90000"/>
              </a:lnSpc>
              <a:spcBef>
                <a:spcPts val="0"/>
              </a:spcBef>
              <a:spcAft>
                <a:spcPts val="0"/>
              </a:spcAft>
              <a:buClr>
                <a:schemeClr val="dk1"/>
              </a:buClr>
              <a:buSzPts val="3600"/>
              <a:buFont typeface="Calibri"/>
              <a:buNone/>
            </a:pPr>
            <a:r>
              <a:rPr b="1" lang="en-US" sz="3600">
                <a:solidFill>
                  <a:srgbClr val="2E4D9F"/>
                </a:solidFill>
              </a:rPr>
              <a:t>Timeline</a:t>
            </a:r>
            <a:endParaRPr b="1" sz="3600">
              <a:solidFill>
                <a:srgbClr val="2E4D9F"/>
              </a:solidFill>
            </a:endParaRPr>
          </a:p>
          <a:p>
            <a:pPr indent="0" lvl="0" marL="0" rtl="0" algn="ctr">
              <a:lnSpc>
                <a:spcPct val="90000"/>
              </a:lnSpc>
              <a:spcBef>
                <a:spcPts val="0"/>
              </a:spcBef>
              <a:spcAft>
                <a:spcPts val="0"/>
              </a:spcAft>
              <a:buClr>
                <a:schemeClr val="dk1"/>
              </a:buClr>
              <a:buSzPts val="3600"/>
              <a:buFont typeface="Calibri"/>
              <a:buNone/>
            </a:pPr>
            <a:r>
              <a:rPr b="1" lang="en-US" sz="3600">
                <a:solidFill>
                  <a:srgbClr val="2F5496"/>
                </a:solidFill>
              </a:rPr>
              <a:t>&amp; Due Dates</a:t>
            </a:r>
            <a:endParaRPr b="1" sz="3600">
              <a:solidFill>
                <a:srgbClr val="2F5496"/>
              </a:solidFill>
            </a:endParaRPr>
          </a:p>
        </p:txBody>
      </p:sp>
      <p:cxnSp>
        <p:nvCxnSpPr>
          <p:cNvPr id="138" name="Google Shape;138;g33be781fef4_0_4"/>
          <p:cNvCxnSpPr/>
          <p:nvPr/>
        </p:nvCxnSpPr>
        <p:spPr>
          <a:xfrm>
            <a:off x="4334256" y="1810800"/>
            <a:ext cx="0" cy="3236400"/>
          </a:xfrm>
          <a:prstGeom prst="straightConnector1">
            <a:avLst/>
          </a:prstGeom>
          <a:noFill/>
          <a:ln cap="sq" cmpd="sng" w="19050">
            <a:solidFill>
              <a:srgbClr val="3F3F3F"/>
            </a:solidFill>
            <a:prstDash val="solid"/>
            <a:miter lim="800000"/>
            <a:headEnd len="sm" w="sm" type="none"/>
            <a:tailEnd len="sm" w="sm" type="none"/>
          </a:ln>
        </p:spPr>
      </p:cxnSp>
      <p:sp>
        <p:nvSpPr>
          <p:cNvPr id="139" name="Google Shape;139;g33be781fef4_0_4"/>
          <p:cNvSpPr txBox="1"/>
          <p:nvPr>
            <p:ph idx="1" type="body"/>
          </p:nvPr>
        </p:nvSpPr>
        <p:spPr>
          <a:xfrm>
            <a:off x="3874044" y="1252582"/>
            <a:ext cx="6636600" cy="4617865"/>
          </a:xfrm>
          <a:prstGeom prst="rect">
            <a:avLst/>
          </a:prstGeom>
          <a:noFill/>
          <a:ln>
            <a:noFill/>
          </a:ln>
        </p:spPr>
        <p:txBody>
          <a:bodyPr anchorCtr="0" anchor="ctr" bIns="45700" lIns="91425" spcFirstLastPara="1" rIns="91425" wrap="square" tIns="45700">
            <a:noAutofit/>
          </a:bodyPr>
          <a:lstStyle/>
          <a:p>
            <a:pPr indent="0" lvl="0" marL="0" rtl="0" algn="ctr">
              <a:lnSpc>
                <a:spcPct val="140000"/>
              </a:lnSpc>
              <a:spcBef>
                <a:spcPts val="0"/>
              </a:spcBef>
              <a:spcAft>
                <a:spcPts val="0"/>
              </a:spcAft>
              <a:buClr>
                <a:schemeClr val="dk1"/>
              </a:buClr>
              <a:buSzPts val="1100"/>
              <a:buNone/>
            </a:pPr>
            <a:r>
              <a:rPr b="1" lang="en-US" sz="1600"/>
              <a:t>FY26 Grant Awards Period of Performance: July 1, 2025 – June 30, 2026</a:t>
            </a:r>
            <a:endParaRPr/>
          </a:p>
          <a:p>
            <a:pPr indent="-342900" lvl="1" marL="800100" rtl="0" algn="l">
              <a:lnSpc>
                <a:spcPct val="140000"/>
              </a:lnSpc>
              <a:spcBef>
                <a:spcPts val="0"/>
              </a:spcBef>
              <a:spcAft>
                <a:spcPts val="0"/>
              </a:spcAft>
              <a:buSzPts val="1100"/>
              <a:buFont typeface="Arial"/>
              <a:buChar char="•"/>
            </a:pPr>
            <a:r>
              <a:rPr lang="en-US" sz="1400"/>
              <a:t>9/30/2025   Quarter 1 Ends </a:t>
            </a:r>
            <a:endParaRPr/>
          </a:p>
          <a:p>
            <a:pPr indent="-342900" lvl="1" marL="800100" rtl="0" algn="l">
              <a:lnSpc>
                <a:spcPct val="140000"/>
              </a:lnSpc>
              <a:spcBef>
                <a:spcPts val="0"/>
              </a:spcBef>
              <a:spcAft>
                <a:spcPts val="0"/>
              </a:spcAft>
              <a:buSzPts val="1100"/>
              <a:buFont typeface="Arial"/>
              <a:buChar char="•"/>
            </a:pPr>
            <a:r>
              <a:rPr lang="en-US" sz="1400"/>
              <a:t>10/15/2025 Performance and Program Reports Due</a:t>
            </a:r>
            <a:endParaRPr/>
          </a:p>
          <a:p>
            <a:pPr indent="-342900" lvl="1" marL="800100" rtl="0" algn="l">
              <a:lnSpc>
                <a:spcPct val="140000"/>
              </a:lnSpc>
              <a:spcBef>
                <a:spcPts val="0"/>
              </a:spcBef>
              <a:spcAft>
                <a:spcPts val="0"/>
              </a:spcAft>
              <a:buSzPts val="1100"/>
              <a:buFont typeface="Arial"/>
              <a:buChar char="•"/>
            </a:pPr>
            <a:r>
              <a:rPr lang="en-US" sz="1400"/>
              <a:t>10/30/2025 Financial Reports Due </a:t>
            </a:r>
            <a:endParaRPr/>
          </a:p>
          <a:p>
            <a:pPr indent="-342900" lvl="1" marL="800100" rtl="0" algn="l">
              <a:lnSpc>
                <a:spcPct val="140000"/>
              </a:lnSpc>
              <a:spcBef>
                <a:spcPts val="0"/>
              </a:spcBef>
              <a:spcAft>
                <a:spcPts val="0"/>
              </a:spcAft>
              <a:buSzPts val="1100"/>
              <a:buFont typeface="Arial"/>
              <a:buChar char="•"/>
            </a:pPr>
            <a:r>
              <a:rPr lang="en-US" sz="1400"/>
              <a:t>12/31/2025 Quarter 2 Ends</a:t>
            </a:r>
            <a:endParaRPr/>
          </a:p>
          <a:p>
            <a:pPr indent="-342900" lvl="1" marL="800100" rtl="0" algn="l">
              <a:lnSpc>
                <a:spcPct val="140000"/>
              </a:lnSpc>
              <a:spcBef>
                <a:spcPts val="0"/>
              </a:spcBef>
              <a:spcAft>
                <a:spcPts val="0"/>
              </a:spcAft>
              <a:buSzPts val="1100"/>
              <a:buFont typeface="Arial"/>
              <a:buChar char="•"/>
            </a:pPr>
            <a:r>
              <a:rPr lang="en-US" sz="1400"/>
              <a:t>1/15/2026    Performance and Program Reports Due</a:t>
            </a:r>
            <a:endParaRPr/>
          </a:p>
          <a:p>
            <a:pPr indent="-342900" lvl="1" marL="800100" rtl="0" algn="l">
              <a:lnSpc>
                <a:spcPct val="140000"/>
              </a:lnSpc>
              <a:spcBef>
                <a:spcPts val="0"/>
              </a:spcBef>
              <a:spcAft>
                <a:spcPts val="0"/>
              </a:spcAft>
              <a:buSzPts val="1100"/>
              <a:buFont typeface="Arial"/>
              <a:buChar char="•"/>
            </a:pPr>
            <a:r>
              <a:rPr lang="en-US" sz="1400"/>
              <a:t>1/31/2026    Financial Reports Due</a:t>
            </a:r>
            <a:endParaRPr/>
          </a:p>
          <a:p>
            <a:pPr indent="-342900" lvl="1" marL="800100" rtl="0" algn="l">
              <a:lnSpc>
                <a:spcPct val="140000"/>
              </a:lnSpc>
              <a:spcBef>
                <a:spcPts val="0"/>
              </a:spcBef>
              <a:spcAft>
                <a:spcPts val="0"/>
              </a:spcAft>
              <a:buSzPts val="1100"/>
              <a:buFont typeface="Arial"/>
              <a:buChar char="•"/>
            </a:pPr>
            <a:r>
              <a:rPr lang="en-US" sz="1400"/>
              <a:t>3/31/2026    Quarter 3 Ends</a:t>
            </a:r>
            <a:endParaRPr/>
          </a:p>
          <a:p>
            <a:pPr indent="-342900" lvl="1" marL="800100" rtl="0" algn="l">
              <a:lnSpc>
                <a:spcPct val="140000"/>
              </a:lnSpc>
              <a:spcBef>
                <a:spcPts val="0"/>
              </a:spcBef>
              <a:spcAft>
                <a:spcPts val="0"/>
              </a:spcAft>
              <a:buSzPts val="1100"/>
              <a:buFont typeface="Arial"/>
              <a:buChar char="•"/>
            </a:pPr>
            <a:r>
              <a:rPr lang="en-US" sz="1400"/>
              <a:t>4/15/2026    Performance and Program Reports Due</a:t>
            </a:r>
            <a:endParaRPr/>
          </a:p>
          <a:p>
            <a:pPr indent="-342900" lvl="1" marL="800100" rtl="0" algn="l">
              <a:lnSpc>
                <a:spcPct val="140000"/>
              </a:lnSpc>
              <a:spcBef>
                <a:spcPts val="0"/>
              </a:spcBef>
              <a:spcAft>
                <a:spcPts val="0"/>
              </a:spcAft>
              <a:buSzPts val="1100"/>
              <a:buFont typeface="Arial"/>
              <a:buChar char="•"/>
            </a:pPr>
            <a:r>
              <a:rPr lang="en-US" sz="1400"/>
              <a:t>4/30/2026    Financial Reports Due</a:t>
            </a:r>
            <a:endParaRPr/>
          </a:p>
          <a:p>
            <a:pPr indent="-342900" lvl="1" marL="800100" rtl="0" algn="l">
              <a:lnSpc>
                <a:spcPct val="140000"/>
              </a:lnSpc>
              <a:spcBef>
                <a:spcPts val="0"/>
              </a:spcBef>
              <a:spcAft>
                <a:spcPts val="0"/>
              </a:spcAft>
              <a:buSzPts val="1100"/>
              <a:buFont typeface="Arial"/>
              <a:buChar char="•"/>
            </a:pPr>
            <a:r>
              <a:rPr b="1" lang="en-US" sz="1400">
                <a:solidFill>
                  <a:srgbClr val="FF0000"/>
                </a:solidFill>
              </a:rPr>
              <a:t>5/30/2026    Last Day to submit a GAN and request an extension if needed</a:t>
            </a:r>
            <a:endParaRPr/>
          </a:p>
          <a:p>
            <a:pPr indent="-342900" lvl="1" marL="800100" rtl="0" algn="l">
              <a:lnSpc>
                <a:spcPct val="140000"/>
              </a:lnSpc>
              <a:spcBef>
                <a:spcPts val="0"/>
              </a:spcBef>
              <a:spcAft>
                <a:spcPts val="0"/>
              </a:spcAft>
              <a:buSzPts val="1100"/>
              <a:buFont typeface="Arial"/>
              <a:buChar char="•"/>
            </a:pPr>
            <a:r>
              <a:rPr lang="en-US" sz="1400"/>
              <a:t>6/30/2026    Quarter 4 Ends</a:t>
            </a:r>
            <a:endParaRPr/>
          </a:p>
          <a:p>
            <a:pPr indent="-342900" lvl="1" marL="800100" rtl="0" algn="l">
              <a:lnSpc>
                <a:spcPct val="140000"/>
              </a:lnSpc>
              <a:spcBef>
                <a:spcPts val="0"/>
              </a:spcBef>
              <a:spcAft>
                <a:spcPts val="0"/>
              </a:spcAft>
              <a:buSzPts val="1100"/>
              <a:buFont typeface="Arial"/>
              <a:buChar char="•"/>
            </a:pPr>
            <a:r>
              <a:rPr lang="en-US" sz="1400"/>
              <a:t>7/15/2026    Final Performance Measures and Program Reports are due</a:t>
            </a:r>
            <a:endParaRPr/>
          </a:p>
          <a:p>
            <a:pPr indent="-342900" lvl="1" marL="800100" rtl="0" algn="l">
              <a:lnSpc>
                <a:spcPct val="140000"/>
              </a:lnSpc>
              <a:spcBef>
                <a:spcPts val="0"/>
              </a:spcBef>
              <a:spcAft>
                <a:spcPts val="0"/>
              </a:spcAft>
              <a:buSzPts val="1100"/>
              <a:buFont typeface="Arial"/>
              <a:buChar char="•"/>
            </a:pPr>
            <a:r>
              <a:rPr lang="en-US" sz="1400"/>
              <a:t>7/30/2026    Final Financial Report</a:t>
            </a:r>
            <a:endParaRPr/>
          </a:p>
          <a:p>
            <a:pPr indent="-342900" lvl="1" marL="800100" rtl="0" algn="l">
              <a:lnSpc>
                <a:spcPct val="140000"/>
              </a:lnSpc>
              <a:spcBef>
                <a:spcPts val="0"/>
              </a:spcBef>
              <a:spcAft>
                <a:spcPts val="0"/>
              </a:spcAft>
              <a:buSzPts val="1100"/>
              <a:buFont typeface="Arial"/>
              <a:buChar char="•"/>
            </a:pPr>
            <a:r>
              <a:rPr b="1" lang="en-US" sz="1400">
                <a:solidFill>
                  <a:srgbClr val="FF0000"/>
                </a:solidFill>
              </a:rPr>
              <a:t>8/30/2026    Revised Final Financial Report</a:t>
            </a:r>
            <a:r>
              <a:rPr lang="en-US" sz="1400"/>
              <a:t>	</a:t>
            </a:r>
            <a:endParaRPr/>
          </a:p>
        </p:txBody>
      </p:sp>
      <p:sp>
        <p:nvSpPr>
          <p:cNvPr id="140" name="Google Shape;140;g33be781fef4_0_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41" name="Google Shape;141;g33be781fef4_0_4"/>
          <p:cNvPicPr preferRelativeResize="0"/>
          <p:nvPr/>
        </p:nvPicPr>
        <p:blipFill rotWithShape="1">
          <a:blip r:embed="rId3">
            <a:alphaModFix/>
          </a:blip>
          <a:srcRect b="0" l="0" r="0" t="0"/>
          <a:stretch/>
        </p:blipFill>
        <p:spPr>
          <a:xfrm>
            <a:off x="10374000" y="208599"/>
            <a:ext cx="1606776" cy="16022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6"/>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br>
              <a:rPr b="1" lang="en-US">
                <a:solidFill>
                  <a:srgbClr val="2F5496"/>
                </a:solidFill>
                <a:highlight>
                  <a:schemeClr val="lt1"/>
                </a:highlight>
              </a:rPr>
            </a:br>
            <a:r>
              <a:rPr b="1" lang="en-US">
                <a:solidFill>
                  <a:srgbClr val="2F5496"/>
                </a:solidFill>
                <a:highlight>
                  <a:schemeClr val="lt1"/>
                </a:highlight>
              </a:rPr>
              <a:t>Quarterly Progress Reports </a:t>
            </a:r>
            <a:r>
              <a:rPr lang="en-US">
                <a:highlight>
                  <a:srgbClr val="FFFF00"/>
                </a:highlight>
              </a:rPr>
              <a:t>				</a:t>
            </a:r>
            <a:endParaRPr/>
          </a:p>
        </p:txBody>
      </p:sp>
      <p:sp>
        <p:nvSpPr>
          <p:cNvPr id="147" name="Google Shape;147;p6"/>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b="1" lang="en-US" sz="2100"/>
              <a:t>Due: </a:t>
            </a:r>
            <a:r>
              <a:rPr lang="en-US" sz="2100"/>
              <a:t>15 calendar days following the end of each quarter</a:t>
            </a:r>
            <a:endParaRPr/>
          </a:p>
          <a:p>
            <a:pPr indent="0" lvl="0" marL="0" rtl="0" algn="l">
              <a:lnSpc>
                <a:spcPct val="90000"/>
              </a:lnSpc>
              <a:spcBef>
                <a:spcPts val="1000"/>
              </a:spcBef>
              <a:spcAft>
                <a:spcPts val="0"/>
              </a:spcAft>
              <a:buSzPts val="1800"/>
              <a:buNone/>
            </a:pPr>
            <a:r>
              <a:rPr b="1" lang="en-US" sz="2100"/>
              <a:t>Grantee: </a:t>
            </a:r>
            <a:r>
              <a:rPr lang="en-US" sz="2100"/>
              <a:t>Track project activities and demonstrate activities are implemented as intended and in compliance with the grant agreement. Document accomplishments and progress towards achieving the project’s goals and objectives. Identify challenges affecting project implementation and describe solutions to address the issues. Describe adjustments to the implementation plan based on challenges and/or other factors.</a:t>
            </a:r>
            <a:endParaRPr/>
          </a:p>
          <a:p>
            <a:pPr indent="0" lvl="0" marL="0" rtl="0" algn="l">
              <a:lnSpc>
                <a:spcPct val="90000"/>
              </a:lnSpc>
              <a:spcBef>
                <a:spcPts val="1000"/>
              </a:spcBef>
              <a:spcAft>
                <a:spcPts val="0"/>
              </a:spcAft>
              <a:buSzPts val="1800"/>
              <a:buNone/>
            </a:pPr>
            <a:r>
              <a:t/>
            </a:r>
            <a:endParaRPr b="1" sz="2100"/>
          </a:p>
          <a:p>
            <a:pPr indent="0" lvl="0" marL="0" rtl="0" algn="l">
              <a:lnSpc>
                <a:spcPct val="90000"/>
              </a:lnSpc>
              <a:spcBef>
                <a:spcPts val="1000"/>
              </a:spcBef>
              <a:spcAft>
                <a:spcPts val="0"/>
              </a:spcAft>
              <a:buSzPts val="1800"/>
              <a:buNone/>
            </a:pPr>
            <a:r>
              <a:rPr b="1" lang="en-US" sz="2100"/>
              <a:t>GOCPP: </a:t>
            </a:r>
            <a:r>
              <a:rPr lang="en-US" sz="2100"/>
              <a:t>Evaluate the effectiveness of the project. Ensure funds are used for the intended purpose and in compliance with the grant agreement. </a:t>
            </a:r>
            <a:endParaRPr/>
          </a:p>
          <a:p>
            <a:pPr indent="0" lvl="0" marL="0" rtl="0" algn="l">
              <a:lnSpc>
                <a:spcPct val="90000"/>
              </a:lnSpc>
              <a:spcBef>
                <a:spcPts val="1000"/>
              </a:spcBef>
              <a:spcAft>
                <a:spcPts val="0"/>
              </a:spcAft>
              <a:buSzPts val="1800"/>
              <a:buNone/>
            </a:pPr>
            <a:r>
              <a:t/>
            </a:r>
            <a:endParaRPr b="1" sz="2100">
              <a:highlight>
                <a:srgbClr val="FFFF00"/>
              </a:highlight>
            </a:endParaRPr>
          </a:p>
          <a:p>
            <a:pPr indent="0" lvl="0" marL="0" rtl="0" algn="l">
              <a:lnSpc>
                <a:spcPct val="90000"/>
              </a:lnSpc>
              <a:spcBef>
                <a:spcPts val="1000"/>
              </a:spcBef>
              <a:spcAft>
                <a:spcPts val="0"/>
              </a:spcAft>
              <a:buSzPts val="1800"/>
              <a:buNone/>
            </a:pPr>
            <a:r>
              <a:rPr b="1" lang="en-US" sz="2100"/>
              <a:t>Submitted:</a:t>
            </a:r>
            <a:r>
              <a:rPr lang="en-US" sz="2100"/>
              <a:t> In the GMS by the Project Director, Fiscal Officer, Authorized Official, or an approved Alternate Authorized Official</a:t>
            </a:r>
            <a:endParaRPr sz="2100"/>
          </a:p>
        </p:txBody>
      </p:sp>
      <p:sp>
        <p:nvSpPr>
          <p:cNvPr id="148" name="Google Shape;1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49" name="Google Shape;149;p6"/>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2"/>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Quarterly Progress Report Sections</a:t>
            </a:r>
            <a:r>
              <a:rPr lang="en-US">
                <a:highlight>
                  <a:srgbClr val="FFFF00"/>
                </a:highlight>
              </a:rPr>
              <a:t>				</a:t>
            </a:r>
            <a:endParaRPr/>
          </a:p>
        </p:txBody>
      </p:sp>
      <p:sp>
        <p:nvSpPr>
          <p:cNvPr id="155" name="Google Shape;155;p12"/>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b="1" lang="en-US" sz="2100" u="sng"/>
              <a:t>1. Project Effectiveness</a:t>
            </a:r>
            <a:endParaRPr/>
          </a:p>
          <a:p>
            <a:pPr indent="-342900" lvl="0" marL="342900" rtl="0" algn="l">
              <a:lnSpc>
                <a:spcPct val="90000"/>
              </a:lnSpc>
              <a:spcBef>
                <a:spcPts val="1000"/>
              </a:spcBef>
              <a:spcAft>
                <a:spcPts val="0"/>
              </a:spcAft>
              <a:buSzPts val="1800"/>
              <a:buFont typeface="Arial"/>
              <a:buChar char="•"/>
            </a:pPr>
            <a:r>
              <a:rPr lang="en-US" sz="2100"/>
              <a:t>Describe the project related activities conducted during the reporting period</a:t>
            </a:r>
            <a:endParaRPr/>
          </a:p>
          <a:p>
            <a:pPr indent="-342900" lvl="0" marL="342900" rtl="0" algn="l">
              <a:lnSpc>
                <a:spcPct val="90000"/>
              </a:lnSpc>
              <a:spcBef>
                <a:spcPts val="1000"/>
              </a:spcBef>
              <a:spcAft>
                <a:spcPts val="0"/>
              </a:spcAft>
              <a:buSzPts val="1800"/>
              <a:buFont typeface="Arial"/>
              <a:buChar char="•"/>
            </a:pPr>
            <a:r>
              <a:rPr lang="en-US" sz="2100"/>
              <a:t>Explain how the activities align with the project’s goals and objectives</a:t>
            </a:r>
            <a:endParaRPr/>
          </a:p>
          <a:p>
            <a:pPr indent="-342900" lvl="0" marL="342900" rtl="0" algn="l">
              <a:lnSpc>
                <a:spcPct val="90000"/>
              </a:lnSpc>
              <a:spcBef>
                <a:spcPts val="1000"/>
              </a:spcBef>
              <a:spcAft>
                <a:spcPts val="0"/>
              </a:spcAft>
              <a:buSzPts val="1800"/>
              <a:buFont typeface="Arial"/>
              <a:buChar char="•"/>
            </a:pPr>
            <a:r>
              <a:rPr lang="en-US" sz="2100"/>
              <a:t>Describe any factors that have contributed to progress towards the goals or have hindered progress</a:t>
            </a:r>
            <a:endParaRPr/>
          </a:p>
          <a:p>
            <a:pPr indent="0" lvl="0" marL="0" rtl="0" algn="l">
              <a:lnSpc>
                <a:spcPct val="90000"/>
              </a:lnSpc>
              <a:spcBef>
                <a:spcPts val="1000"/>
              </a:spcBef>
              <a:spcAft>
                <a:spcPts val="0"/>
              </a:spcAft>
              <a:buSzPts val="1800"/>
              <a:buNone/>
            </a:pPr>
            <a:r>
              <a:t/>
            </a:r>
            <a:endParaRPr sz="2100"/>
          </a:p>
          <a:p>
            <a:pPr indent="0" lvl="0" marL="0" rtl="0" algn="l">
              <a:lnSpc>
                <a:spcPct val="90000"/>
              </a:lnSpc>
              <a:spcBef>
                <a:spcPts val="1000"/>
              </a:spcBef>
              <a:spcAft>
                <a:spcPts val="0"/>
              </a:spcAft>
              <a:buSzPts val="1800"/>
              <a:buNone/>
            </a:pPr>
            <a:r>
              <a:rPr b="1" lang="en-US" sz="2100" u="sng"/>
              <a:t>2. Barriers &amp; Corrective Actions</a:t>
            </a:r>
            <a:endParaRPr/>
          </a:p>
          <a:p>
            <a:pPr indent="-342900" lvl="0" marL="342900" rtl="0" algn="l">
              <a:lnSpc>
                <a:spcPct val="90000"/>
              </a:lnSpc>
              <a:spcBef>
                <a:spcPts val="1000"/>
              </a:spcBef>
              <a:spcAft>
                <a:spcPts val="0"/>
              </a:spcAft>
              <a:buSzPts val="1800"/>
              <a:buFont typeface="Arial"/>
              <a:buChar char="•"/>
            </a:pPr>
            <a:r>
              <a:rPr lang="en-US" sz="2100"/>
              <a:t>Describe unexpected obstacles or deviations from the original implementation plan</a:t>
            </a:r>
            <a:endParaRPr/>
          </a:p>
          <a:p>
            <a:pPr indent="-342900" lvl="0" marL="342900" rtl="0" algn="l">
              <a:lnSpc>
                <a:spcPct val="90000"/>
              </a:lnSpc>
              <a:spcBef>
                <a:spcPts val="1000"/>
              </a:spcBef>
              <a:spcAft>
                <a:spcPts val="0"/>
              </a:spcAft>
              <a:buSzPts val="1800"/>
              <a:buFont typeface="Arial"/>
              <a:buChar char="•"/>
            </a:pPr>
            <a:r>
              <a:rPr lang="en-US" sz="2100"/>
              <a:t>Describe plans to address the challenges/barriers including a timeline</a:t>
            </a:r>
            <a:endParaRPr/>
          </a:p>
          <a:p>
            <a:pPr indent="-342900" lvl="0" marL="342900" rtl="0" algn="l">
              <a:lnSpc>
                <a:spcPct val="90000"/>
              </a:lnSpc>
              <a:spcBef>
                <a:spcPts val="1000"/>
              </a:spcBef>
              <a:spcAft>
                <a:spcPts val="0"/>
              </a:spcAft>
              <a:buSzPts val="1800"/>
              <a:buFont typeface="Arial"/>
              <a:buChar char="•"/>
            </a:pPr>
            <a:r>
              <a:rPr lang="en-US" sz="2100"/>
              <a:t>Describe how the challenges affects the project’s goals/objectives and expenditure of funds</a:t>
            </a:r>
            <a:endParaRPr/>
          </a:p>
          <a:p>
            <a:pPr indent="-342900" lvl="0" marL="342900" rtl="0" algn="l">
              <a:lnSpc>
                <a:spcPct val="90000"/>
              </a:lnSpc>
              <a:spcBef>
                <a:spcPts val="1000"/>
              </a:spcBef>
              <a:spcAft>
                <a:spcPts val="0"/>
              </a:spcAft>
              <a:buSzPts val="1800"/>
              <a:buFont typeface="Arial"/>
              <a:buChar char="•"/>
            </a:pPr>
            <a:r>
              <a:rPr lang="en-US" sz="2100"/>
              <a:t>Identify any assistance needed from GOCPP</a:t>
            </a:r>
            <a:endParaRPr sz="2100"/>
          </a:p>
        </p:txBody>
      </p:sp>
      <p:sp>
        <p:nvSpPr>
          <p:cNvPr id="156" name="Google Shape;156;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57" name="Google Shape;157;p12"/>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3"/>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Quarterly Progress Report Sections</a:t>
            </a:r>
            <a:r>
              <a:rPr lang="en-US">
                <a:highlight>
                  <a:srgbClr val="FFFF00"/>
                </a:highlight>
              </a:rPr>
              <a:t>				</a:t>
            </a:r>
            <a:endParaRPr/>
          </a:p>
        </p:txBody>
      </p:sp>
      <p:sp>
        <p:nvSpPr>
          <p:cNvPr id="163" name="Google Shape;163;p13"/>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b="1" lang="en-US" sz="2100" u="sng"/>
              <a:t>3. Collaboration and Partnerships</a:t>
            </a:r>
            <a:endParaRPr/>
          </a:p>
          <a:p>
            <a:pPr indent="-342900" lvl="0" marL="342900" rtl="0" algn="l">
              <a:lnSpc>
                <a:spcPct val="90000"/>
              </a:lnSpc>
              <a:spcBef>
                <a:spcPts val="1000"/>
              </a:spcBef>
              <a:spcAft>
                <a:spcPts val="0"/>
              </a:spcAft>
              <a:buSzPts val="1800"/>
              <a:buFont typeface="Arial"/>
              <a:buChar char="•"/>
            </a:pPr>
            <a:r>
              <a:rPr lang="en-US" sz="2100"/>
              <a:t>Identify partner agencies and their role in the project and activities conducted collaboratively during the quarter</a:t>
            </a:r>
            <a:endParaRPr/>
          </a:p>
          <a:p>
            <a:pPr indent="-342900" lvl="0" marL="342900" rtl="0" algn="l">
              <a:lnSpc>
                <a:spcPct val="90000"/>
              </a:lnSpc>
              <a:spcBef>
                <a:spcPts val="1000"/>
              </a:spcBef>
              <a:spcAft>
                <a:spcPts val="0"/>
              </a:spcAft>
              <a:buSzPts val="1800"/>
              <a:buFont typeface="Arial"/>
              <a:buChar char="•"/>
            </a:pPr>
            <a:r>
              <a:rPr lang="en-US" sz="2100"/>
              <a:t>Describe how partner activities contributed to the goals of the project</a:t>
            </a:r>
            <a:endParaRPr/>
          </a:p>
          <a:p>
            <a:pPr indent="-342900" lvl="0" marL="342900" rtl="0" algn="l">
              <a:lnSpc>
                <a:spcPct val="90000"/>
              </a:lnSpc>
              <a:spcBef>
                <a:spcPts val="1000"/>
              </a:spcBef>
              <a:spcAft>
                <a:spcPts val="0"/>
              </a:spcAft>
              <a:buSzPts val="1800"/>
              <a:buFont typeface="Arial"/>
              <a:buChar char="•"/>
            </a:pPr>
            <a:r>
              <a:rPr lang="en-US" sz="2100"/>
              <a:t>Include any challenges or gaps in coordinating with partner agencies</a:t>
            </a:r>
            <a:endParaRPr/>
          </a:p>
          <a:p>
            <a:pPr indent="0" lvl="0" marL="0" rtl="0" algn="l">
              <a:lnSpc>
                <a:spcPct val="90000"/>
              </a:lnSpc>
              <a:spcBef>
                <a:spcPts val="1000"/>
              </a:spcBef>
              <a:spcAft>
                <a:spcPts val="0"/>
              </a:spcAft>
              <a:buSzPts val="1800"/>
              <a:buNone/>
            </a:pPr>
            <a:r>
              <a:t/>
            </a:r>
            <a:endParaRPr sz="2100"/>
          </a:p>
          <a:p>
            <a:pPr indent="0" lvl="0" marL="0" rtl="0" algn="l">
              <a:lnSpc>
                <a:spcPct val="90000"/>
              </a:lnSpc>
              <a:spcBef>
                <a:spcPts val="1000"/>
              </a:spcBef>
              <a:spcAft>
                <a:spcPts val="0"/>
              </a:spcAft>
              <a:buSzPts val="1800"/>
              <a:buNone/>
            </a:pPr>
            <a:r>
              <a:rPr b="1" lang="en-US" sz="2100" u="sng"/>
              <a:t>4. Upcoming Activities</a:t>
            </a:r>
            <a:endParaRPr/>
          </a:p>
          <a:p>
            <a:pPr indent="-342900" lvl="0" marL="342900" rtl="0" algn="l">
              <a:lnSpc>
                <a:spcPct val="90000"/>
              </a:lnSpc>
              <a:spcBef>
                <a:spcPts val="1000"/>
              </a:spcBef>
              <a:spcAft>
                <a:spcPts val="0"/>
              </a:spcAft>
              <a:buSzPts val="1800"/>
              <a:buFont typeface="Arial"/>
              <a:buChar char="•"/>
            </a:pPr>
            <a:r>
              <a:rPr lang="en-US" sz="2100"/>
              <a:t>Describe the activities planned for the upcoming quarter including dates if known</a:t>
            </a:r>
            <a:endParaRPr/>
          </a:p>
          <a:p>
            <a:pPr indent="-342900" lvl="0" marL="342900" rtl="0" algn="l">
              <a:lnSpc>
                <a:spcPct val="90000"/>
              </a:lnSpc>
              <a:spcBef>
                <a:spcPts val="1000"/>
              </a:spcBef>
              <a:spcAft>
                <a:spcPts val="0"/>
              </a:spcAft>
              <a:buSzPts val="1800"/>
              <a:buFont typeface="Arial"/>
              <a:buChar char="•"/>
            </a:pPr>
            <a:r>
              <a:rPr lang="en-US" sz="2100"/>
              <a:t>Identify any anticipated changes to previously scheduled activities and how the changes will impact the project</a:t>
            </a:r>
            <a:endParaRPr sz="2100"/>
          </a:p>
        </p:txBody>
      </p:sp>
      <p:sp>
        <p:nvSpPr>
          <p:cNvPr id="164" name="Google Shape;164;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65" name="Google Shape;165;p13"/>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5"/>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Quarterly Progress Report Sections</a:t>
            </a:r>
            <a:r>
              <a:rPr lang="en-US">
                <a:highlight>
                  <a:srgbClr val="FFFF00"/>
                </a:highlight>
              </a:rPr>
              <a:t>				</a:t>
            </a:r>
            <a:endParaRPr/>
          </a:p>
        </p:txBody>
      </p:sp>
      <p:sp>
        <p:nvSpPr>
          <p:cNvPr id="171" name="Google Shape;171;p15"/>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1000"/>
              </a:spcBef>
              <a:spcAft>
                <a:spcPts val="0"/>
              </a:spcAft>
              <a:buSzPct val="92664"/>
              <a:buNone/>
            </a:pPr>
            <a:r>
              <a:rPr b="1" lang="en-US" sz="2100" u="sng"/>
              <a:t>5. Successes and Best Practices</a:t>
            </a:r>
            <a:endParaRPr/>
          </a:p>
          <a:p>
            <a:pPr indent="-342929" lvl="0" marL="342900" rtl="0" algn="l">
              <a:lnSpc>
                <a:spcPct val="90000"/>
              </a:lnSpc>
              <a:spcBef>
                <a:spcPts val="1000"/>
              </a:spcBef>
              <a:spcAft>
                <a:spcPts val="0"/>
              </a:spcAft>
              <a:buSzPct val="92664"/>
              <a:buFont typeface="Arial"/>
              <a:buChar char="•"/>
            </a:pPr>
            <a:r>
              <a:rPr lang="en-US" sz="2100"/>
              <a:t>Highlight any noteworthy accomplishments and/or lessons learned and how they can be replicated by other projects or inform the design of future projects</a:t>
            </a:r>
            <a:endParaRPr/>
          </a:p>
          <a:p>
            <a:pPr indent="0" lvl="0" marL="0" rtl="0" algn="l">
              <a:lnSpc>
                <a:spcPct val="90000"/>
              </a:lnSpc>
              <a:spcBef>
                <a:spcPts val="1000"/>
              </a:spcBef>
              <a:spcAft>
                <a:spcPts val="0"/>
              </a:spcAft>
              <a:buSzPct val="92664"/>
              <a:buNone/>
            </a:pPr>
            <a:r>
              <a:t/>
            </a:r>
            <a:endParaRPr sz="2100"/>
          </a:p>
          <a:p>
            <a:pPr indent="0" lvl="0" marL="0" rtl="0" algn="l">
              <a:lnSpc>
                <a:spcPct val="90000"/>
              </a:lnSpc>
              <a:spcBef>
                <a:spcPts val="1000"/>
              </a:spcBef>
              <a:spcAft>
                <a:spcPts val="0"/>
              </a:spcAft>
              <a:buSzPct val="92664"/>
              <a:buNone/>
            </a:pPr>
            <a:r>
              <a:rPr b="1" lang="en-US" sz="2100" u="sng"/>
              <a:t>6. Performance Measure Tracking</a:t>
            </a:r>
            <a:endParaRPr/>
          </a:p>
          <a:p>
            <a:pPr indent="-342929" lvl="0" marL="342900" rtl="0" algn="l">
              <a:lnSpc>
                <a:spcPct val="90000"/>
              </a:lnSpc>
              <a:spcBef>
                <a:spcPts val="1000"/>
              </a:spcBef>
              <a:spcAft>
                <a:spcPts val="0"/>
              </a:spcAft>
              <a:buSzPct val="92664"/>
              <a:buFont typeface="Arial"/>
              <a:buChar char="•"/>
            </a:pPr>
            <a:r>
              <a:rPr lang="en-US" sz="2100"/>
              <a:t>Describe how the performance measures are tracked and verified for accuracy before reporting. Include the people, systems and tools used/involved in the process.</a:t>
            </a:r>
            <a:endParaRPr/>
          </a:p>
          <a:p>
            <a:pPr indent="0" lvl="0" marL="0" rtl="0" algn="l">
              <a:lnSpc>
                <a:spcPct val="90000"/>
              </a:lnSpc>
              <a:spcBef>
                <a:spcPts val="1000"/>
              </a:spcBef>
              <a:spcAft>
                <a:spcPts val="0"/>
              </a:spcAft>
              <a:buSzPct val="92664"/>
              <a:buNone/>
            </a:pPr>
            <a:r>
              <a:t/>
            </a:r>
            <a:endParaRPr sz="2100"/>
          </a:p>
          <a:p>
            <a:pPr indent="0" lvl="0" marL="0" rtl="0" algn="l">
              <a:lnSpc>
                <a:spcPct val="90000"/>
              </a:lnSpc>
              <a:spcBef>
                <a:spcPts val="1000"/>
              </a:spcBef>
              <a:spcAft>
                <a:spcPts val="0"/>
              </a:spcAft>
              <a:buSzPct val="92664"/>
              <a:buNone/>
            </a:pPr>
            <a:r>
              <a:rPr b="1" lang="en-US" sz="2100" u="sng"/>
              <a:t>7. Grant Fund Expenditures</a:t>
            </a:r>
            <a:endParaRPr/>
          </a:p>
          <a:p>
            <a:pPr indent="-342929" lvl="0" marL="342900" rtl="0" algn="l">
              <a:lnSpc>
                <a:spcPct val="90000"/>
              </a:lnSpc>
              <a:spcBef>
                <a:spcPts val="1000"/>
              </a:spcBef>
              <a:spcAft>
                <a:spcPts val="0"/>
              </a:spcAft>
              <a:buSzPct val="92664"/>
              <a:buFont typeface="Arial"/>
              <a:buChar char="•"/>
            </a:pPr>
            <a:r>
              <a:rPr lang="en-US" sz="2100"/>
              <a:t>Include the total percentage of grant funds spent from the beginning of the project to the end of the reporting period (e.g. for Quarter 2 – 20% was spent in Q1 and 35% in Q2, the total reported in the Q2 report should be 55%).  </a:t>
            </a:r>
            <a:r>
              <a:rPr b="1" lang="en-US" sz="2100"/>
              <a:t>Note: </a:t>
            </a:r>
            <a:r>
              <a:rPr i="1" lang="en-US" sz="2100"/>
              <a:t>At least 25% of grant funds is projected to be spent each quarter for a cumulative total of 100% by the end of the grant period.</a:t>
            </a:r>
            <a:endParaRPr/>
          </a:p>
          <a:p>
            <a:pPr indent="-342929" lvl="0" marL="342900" rtl="0" algn="l">
              <a:lnSpc>
                <a:spcPct val="90000"/>
              </a:lnSpc>
              <a:spcBef>
                <a:spcPts val="1000"/>
              </a:spcBef>
              <a:spcAft>
                <a:spcPts val="0"/>
              </a:spcAft>
              <a:buSzPct val="92664"/>
              <a:buFont typeface="Arial"/>
              <a:buChar char="•"/>
            </a:pPr>
            <a:r>
              <a:rPr lang="en-US" sz="2100"/>
              <a:t>Provide an explanation if less than the projected amount was spent – (i.e. if you are in Q2 and have spent less than 50% of the funds). The explanation should include any procurement and hiring delays if applicable.</a:t>
            </a:r>
            <a:endParaRPr/>
          </a:p>
        </p:txBody>
      </p:sp>
      <p:sp>
        <p:nvSpPr>
          <p:cNvPr id="172" name="Google Shape;172;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73" name="Google Shape;173;p15"/>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6"/>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Quarterly Progress Report Sections</a:t>
            </a:r>
            <a:r>
              <a:rPr lang="en-US">
                <a:highlight>
                  <a:srgbClr val="FFFF00"/>
                </a:highlight>
              </a:rPr>
              <a:t>				</a:t>
            </a:r>
            <a:endParaRPr/>
          </a:p>
        </p:txBody>
      </p:sp>
      <p:sp>
        <p:nvSpPr>
          <p:cNvPr id="179" name="Google Shape;179;p16"/>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b="1" lang="en-US" sz="2100" u="sng"/>
              <a:t>8. Project Completion and Closeout</a:t>
            </a:r>
            <a:endParaRPr/>
          </a:p>
          <a:p>
            <a:pPr indent="-342900" lvl="0" marL="342900" rtl="0" algn="l">
              <a:lnSpc>
                <a:spcPct val="90000"/>
              </a:lnSpc>
              <a:spcBef>
                <a:spcPts val="1000"/>
              </a:spcBef>
              <a:spcAft>
                <a:spcPts val="0"/>
              </a:spcAft>
              <a:buSzPts val="1800"/>
              <a:buFont typeface="Arial"/>
              <a:buChar char="•"/>
            </a:pPr>
            <a:r>
              <a:rPr lang="en-US" sz="2100"/>
              <a:t>Complete in the final quarter (Q4 if project was not extended)</a:t>
            </a:r>
            <a:endParaRPr/>
          </a:p>
          <a:p>
            <a:pPr indent="-342900" lvl="0" marL="342900" rtl="0" algn="l">
              <a:lnSpc>
                <a:spcPct val="90000"/>
              </a:lnSpc>
              <a:spcBef>
                <a:spcPts val="1000"/>
              </a:spcBef>
              <a:spcAft>
                <a:spcPts val="0"/>
              </a:spcAft>
              <a:buSzPts val="1800"/>
              <a:buFont typeface="Arial"/>
              <a:buChar char="•"/>
            </a:pPr>
            <a:r>
              <a:rPr lang="en-US" sz="2100"/>
              <a:t>Confirm all project activities were completed. Include an explanation if all activities were not completed.</a:t>
            </a:r>
            <a:endParaRPr/>
          </a:p>
          <a:p>
            <a:pPr indent="-342900" lvl="0" marL="342900" rtl="0" algn="l">
              <a:lnSpc>
                <a:spcPct val="90000"/>
              </a:lnSpc>
              <a:spcBef>
                <a:spcPts val="1000"/>
              </a:spcBef>
              <a:spcAft>
                <a:spcPts val="0"/>
              </a:spcAft>
              <a:buSzPts val="1800"/>
              <a:buFont typeface="Arial"/>
              <a:buChar char="•"/>
            </a:pPr>
            <a:r>
              <a:rPr lang="en-US" sz="2100"/>
              <a:t>Summarize the project’s accomplishments and overall impact</a:t>
            </a:r>
            <a:endParaRPr/>
          </a:p>
          <a:p>
            <a:pPr indent="-342900" lvl="0" marL="342900" rtl="0" algn="l">
              <a:lnSpc>
                <a:spcPct val="90000"/>
              </a:lnSpc>
              <a:spcBef>
                <a:spcPts val="1000"/>
              </a:spcBef>
              <a:spcAft>
                <a:spcPts val="0"/>
              </a:spcAft>
              <a:buSzPts val="1800"/>
              <a:buFont typeface="Arial"/>
              <a:buChar char="•"/>
            </a:pPr>
            <a:r>
              <a:rPr lang="en-US" sz="2100"/>
              <a:t>Highlight success stories</a:t>
            </a:r>
            <a:endParaRPr/>
          </a:p>
          <a:p>
            <a:pPr indent="-342900" lvl="0" marL="342900" rtl="0" algn="l">
              <a:lnSpc>
                <a:spcPct val="90000"/>
              </a:lnSpc>
              <a:spcBef>
                <a:spcPts val="1000"/>
              </a:spcBef>
              <a:spcAft>
                <a:spcPts val="0"/>
              </a:spcAft>
              <a:buSzPts val="1800"/>
              <a:buFont typeface="Arial"/>
              <a:buChar char="•"/>
            </a:pPr>
            <a:r>
              <a:rPr lang="en-US" sz="2100"/>
              <a:t>Describe sustainability plans for continuing the project after the grant period</a:t>
            </a:r>
            <a:endParaRPr/>
          </a:p>
          <a:p>
            <a:pPr indent="-342900" lvl="0" marL="342900" rtl="0" algn="l">
              <a:lnSpc>
                <a:spcPct val="90000"/>
              </a:lnSpc>
              <a:spcBef>
                <a:spcPts val="1000"/>
              </a:spcBef>
              <a:spcAft>
                <a:spcPts val="0"/>
              </a:spcAft>
              <a:buSzPts val="1800"/>
              <a:buFont typeface="Arial"/>
              <a:buChar char="•"/>
            </a:pPr>
            <a:r>
              <a:rPr lang="en-US" sz="2100"/>
              <a:t>Provide an explanation if all grant funds were not spent</a:t>
            </a:r>
            <a:endParaRPr/>
          </a:p>
        </p:txBody>
      </p:sp>
      <p:sp>
        <p:nvSpPr>
          <p:cNvPr id="180" name="Google Shape;18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81" name="Google Shape;181;p16"/>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7" name="Google Shape;187;p17"/>
          <p:cNvSpPr/>
          <p:nvPr/>
        </p:nvSpPr>
        <p:spPr>
          <a:xfrm flipH="1">
            <a:off x="8729060" y="3488267"/>
            <a:ext cx="3291900" cy="3200400"/>
          </a:xfrm>
          <a:prstGeom prst="rtTriangle">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8" name="Google Shape;188;p17"/>
          <p:cNvSpPr/>
          <p:nvPr/>
        </p:nvSpPr>
        <p:spPr>
          <a:xfrm>
            <a:off x="641774" y="623275"/>
            <a:ext cx="10905000" cy="560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9" name="Google Shape;189;p17"/>
          <p:cNvSpPr txBox="1"/>
          <p:nvPr>
            <p:ph type="title"/>
          </p:nvPr>
        </p:nvSpPr>
        <p:spPr>
          <a:xfrm>
            <a:off x="1053088" y="1601350"/>
            <a:ext cx="3601177" cy="3958202"/>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5600"/>
              <a:buFont typeface="Calibri"/>
              <a:buNone/>
            </a:pPr>
            <a:r>
              <a:rPr b="1" lang="en-US" sz="3600">
                <a:solidFill>
                  <a:srgbClr val="2E4D9F"/>
                </a:solidFill>
              </a:rPr>
              <a:t>Quarterly Progress Reports</a:t>
            </a:r>
            <a:endParaRPr b="1" sz="3600">
              <a:solidFill>
                <a:srgbClr val="2E4D9F"/>
              </a:solidFill>
            </a:endParaRPr>
          </a:p>
          <a:p>
            <a:pPr indent="0" lvl="0" marL="0" rtl="0" algn="l">
              <a:lnSpc>
                <a:spcPct val="90000"/>
              </a:lnSpc>
              <a:spcBef>
                <a:spcPts val="0"/>
              </a:spcBef>
              <a:spcAft>
                <a:spcPts val="0"/>
              </a:spcAft>
              <a:buClr>
                <a:schemeClr val="dk1"/>
              </a:buClr>
              <a:buSzPts val="5600"/>
              <a:buFont typeface="Calibri"/>
              <a:buNone/>
            </a:pPr>
            <a:r>
              <a:t/>
            </a:r>
            <a:endParaRPr sz="4300"/>
          </a:p>
        </p:txBody>
      </p:sp>
      <p:cxnSp>
        <p:nvCxnSpPr>
          <p:cNvPr id="190" name="Google Shape;190;p17"/>
          <p:cNvCxnSpPr/>
          <p:nvPr/>
        </p:nvCxnSpPr>
        <p:spPr>
          <a:xfrm>
            <a:off x="4654296" y="2157663"/>
            <a:ext cx="0" cy="3236400"/>
          </a:xfrm>
          <a:prstGeom prst="straightConnector1">
            <a:avLst/>
          </a:prstGeom>
          <a:noFill/>
          <a:ln cap="sq" cmpd="sng" w="19050">
            <a:solidFill>
              <a:srgbClr val="3F3F3F"/>
            </a:solidFill>
            <a:prstDash val="solid"/>
            <a:miter lim="800000"/>
            <a:headEnd len="sm" w="sm" type="none"/>
            <a:tailEnd len="sm" w="sm" type="none"/>
          </a:ln>
        </p:spPr>
      </p:cxnSp>
      <p:sp>
        <p:nvSpPr>
          <p:cNvPr id="191" name="Google Shape;191;p17"/>
          <p:cNvSpPr txBox="1"/>
          <p:nvPr>
            <p:ph idx="1" type="body"/>
          </p:nvPr>
        </p:nvSpPr>
        <p:spPr>
          <a:xfrm>
            <a:off x="4349400" y="1188600"/>
            <a:ext cx="7004400" cy="4480800"/>
          </a:xfrm>
          <a:prstGeom prst="rect">
            <a:avLst/>
          </a:prstGeom>
          <a:noFill/>
          <a:ln>
            <a:noFill/>
          </a:ln>
        </p:spPr>
        <p:txBody>
          <a:bodyPr anchorCtr="0" anchor="ctr" bIns="45700" lIns="91425" spcFirstLastPara="1" rIns="91425" wrap="square" tIns="45700">
            <a:normAutofit/>
          </a:bodyPr>
          <a:lstStyle/>
          <a:p>
            <a:pPr indent="0" lvl="0" marL="228600" rtl="0" algn="l">
              <a:lnSpc>
                <a:spcPct val="90000"/>
              </a:lnSpc>
              <a:spcBef>
                <a:spcPts val="1000"/>
              </a:spcBef>
              <a:spcAft>
                <a:spcPts val="0"/>
              </a:spcAft>
              <a:buSzPts val="1578"/>
              <a:buNone/>
            </a:pPr>
            <a:r>
              <a:rPr lang="en-US" sz="1800"/>
              <a:t> The following are general reminders about quarterly progress reports:</a:t>
            </a:r>
            <a:endParaRPr sz="1800"/>
          </a:p>
          <a:p>
            <a:pPr indent="-227645" lvl="1" marL="685800" rtl="0" algn="l">
              <a:lnSpc>
                <a:spcPct val="90000"/>
              </a:lnSpc>
              <a:spcBef>
                <a:spcPts val="1000"/>
              </a:spcBef>
              <a:spcAft>
                <a:spcPts val="0"/>
              </a:spcAft>
              <a:buClr>
                <a:schemeClr val="accent2"/>
              </a:buClr>
              <a:buSzPts val="1700"/>
              <a:buFont typeface="Arial"/>
              <a:buChar char="•"/>
            </a:pPr>
            <a:r>
              <a:rPr lang="en-US" sz="1600"/>
              <a:t>Please answer the questions thoroughly and concisely.</a:t>
            </a:r>
            <a:endParaRPr sz="1600"/>
          </a:p>
          <a:p>
            <a:pPr indent="-227644" lvl="1" marL="685800" marR="0" rtl="0" algn="l">
              <a:lnSpc>
                <a:spcPct val="90000"/>
              </a:lnSpc>
              <a:spcBef>
                <a:spcPts val="1000"/>
              </a:spcBef>
              <a:spcAft>
                <a:spcPts val="0"/>
              </a:spcAft>
              <a:buClr>
                <a:schemeClr val="accent2"/>
              </a:buClr>
              <a:buSzPts val="1700"/>
              <a:buChar char="•"/>
            </a:pPr>
            <a:r>
              <a:rPr lang="en-US" sz="1600"/>
              <a:t>Please note that the report must be “submitted” and not just in “new” status.</a:t>
            </a:r>
            <a:endParaRPr/>
          </a:p>
          <a:p>
            <a:pPr indent="-227644" lvl="1" marL="685800" marR="0" rtl="0" algn="l">
              <a:lnSpc>
                <a:spcPct val="90000"/>
              </a:lnSpc>
              <a:spcBef>
                <a:spcPts val="1000"/>
              </a:spcBef>
              <a:spcAft>
                <a:spcPts val="0"/>
              </a:spcAft>
              <a:buClr>
                <a:schemeClr val="accent2"/>
              </a:buClr>
              <a:buSzPts val="1700"/>
              <a:buChar char="•"/>
            </a:pPr>
            <a:r>
              <a:rPr lang="en-US" sz="1600"/>
              <a:t>All reports must be either A) submitted by a documented grant official for that particular grant </a:t>
            </a:r>
            <a:r>
              <a:rPr b="1" lang="en-US" sz="1600" u="sng"/>
              <a:t>OR </a:t>
            </a:r>
            <a:r>
              <a:rPr lang="en-US" sz="1600"/>
              <a:t>B) signed by a documented  grant official with the signed copy uploaded in the “documents” section.</a:t>
            </a:r>
            <a:endParaRPr/>
          </a:p>
          <a:p>
            <a:pPr indent="-227644" lvl="1" marL="685800" marR="0" rtl="0" algn="l">
              <a:lnSpc>
                <a:spcPct val="90000"/>
              </a:lnSpc>
              <a:spcBef>
                <a:spcPts val="1000"/>
              </a:spcBef>
              <a:spcAft>
                <a:spcPts val="0"/>
              </a:spcAft>
              <a:buClr>
                <a:schemeClr val="accent2"/>
              </a:buClr>
              <a:buSzPts val="1700"/>
              <a:buChar char="•"/>
            </a:pPr>
            <a:r>
              <a:rPr lang="en-US" sz="1600"/>
              <a:t>Reports should reflect the quarter’s activities and match the financial reports.  </a:t>
            </a:r>
            <a:endParaRPr sz="1600"/>
          </a:p>
        </p:txBody>
      </p:sp>
      <p:sp>
        <p:nvSpPr>
          <p:cNvPr id="192" name="Google Shape;192;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193" name="Google Shape;193;p17"/>
          <p:cNvPicPr preferRelativeResize="0"/>
          <p:nvPr/>
        </p:nvPicPr>
        <p:blipFill rotWithShape="1">
          <a:blip r:embed="rId3">
            <a:alphaModFix/>
          </a:blip>
          <a:srcRect b="0" l="0" r="0" t="0"/>
          <a:stretch/>
        </p:blipFill>
        <p:spPr>
          <a:xfrm>
            <a:off x="10492026" y="170400"/>
            <a:ext cx="1606776" cy="16022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8"/>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a:solidFill>
                  <a:srgbClr val="2F5496"/>
                </a:solidFill>
                <a:highlight>
                  <a:schemeClr val="lt1"/>
                </a:highlight>
              </a:rPr>
              <a:t>Performance Measures</a:t>
            </a:r>
            <a:r>
              <a:rPr lang="en-US">
                <a:highlight>
                  <a:srgbClr val="FFFF00"/>
                </a:highlight>
              </a:rPr>
              <a:t>				</a:t>
            </a:r>
            <a:endParaRPr/>
          </a:p>
        </p:txBody>
      </p:sp>
      <p:sp>
        <p:nvSpPr>
          <p:cNvPr id="199" name="Google Shape;199;p18"/>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lang="en-US" sz="2100">
                <a:highlight>
                  <a:schemeClr val="lt1"/>
                </a:highlight>
              </a:rPr>
              <a:t>Under the PIGF/PJRA funding program there are six unique sets of Performance Measures, with each set corresponding to a specific funding priority.</a:t>
            </a:r>
            <a:endParaRPr sz="2100">
              <a:highlight>
                <a:schemeClr val="lt1"/>
              </a:highlight>
            </a:endParaRPr>
          </a:p>
          <a:p>
            <a:pPr indent="0" lvl="0" marL="0" rtl="0" algn="l">
              <a:lnSpc>
                <a:spcPct val="90000"/>
              </a:lnSpc>
              <a:spcBef>
                <a:spcPts val="1000"/>
              </a:spcBef>
              <a:spcAft>
                <a:spcPts val="0"/>
              </a:spcAft>
              <a:buSzPts val="1800"/>
              <a:buNone/>
            </a:pPr>
            <a:r>
              <a:t/>
            </a:r>
            <a:endParaRPr sz="2100">
              <a:highlight>
                <a:schemeClr val="lt1"/>
              </a:highlight>
            </a:endParaRPr>
          </a:p>
          <a:p>
            <a:pPr indent="-431800" lvl="0" marL="457200" rtl="0" algn="l">
              <a:lnSpc>
                <a:spcPct val="115000"/>
              </a:lnSpc>
              <a:spcBef>
                <a:spcPts val="0"/>
              </a:spcBef>
              <a:spcAft>
                <a:spcPts val="0"/>
              </a:spcAft>
              <a:buSzPts val="3200"/>
              <a:buFont typeface="Calibri"/>
              <a:buChar char="●"/>
            </a:pPr>
            <a:r>
              <a:rPr lang="en-US" sz="2200"/>
              <a:t>Reentry Programming and Services</a:t>
            </a:r>
            <a:endParaRPr sz="2200"/>
          </a:p>
          <a:p>
            <a:pPr indent="-431800" lvl="0" marL="457200" rtl="0" algn="l">
              <a:lnSpc>
                <a:spcPct val="115000"/>
              </a:lnSpc>
              <a:spcBef>
                <a:spcPts val="0"/>
              </a:spcBef>
              <a:spcAft>
                <a:spcPts val="0"/>
              </a:spcAft>
              <a:buSzPts val="3200"/>
              <a:buFont typeface="Calibri"/>
              <a:buChar char="●"/>
            </a:pPr>
            <a:r>
              <a:rPr lang="en-US" sz="2200"/>
              <a:t>Behavioral Health Treatment, Resources, and Services</a:t>
            </a:r>
            <a:endParaRPr sz="2200"/>
          </a:p>
          <a:p>
            <a:pPr indent="-431800" lvl="0" marL="457200" rtl="0" algn="l">
              <a:lnSpc>
                <a:spcPct val="115000"/>
              </a:lnSpc>
              <a:spcBef>
                <a:spcPts val="0"/>
              </a:spcBef>
              <a:spcAft>
                <a:spcPts val="0"/>
              </a:spcAft>
              <a:buSzPts val="3200"/>
              <a:buFont typeface="Calibri"/>
              <a:buChar char="●"/>
            </a:pPr>
            <a:r>
              <a:rPr lang="en-US" sz="2200"/>
              <a:t>Behavioral Health Treatment, Resources, and Services (Corrections/MAT)</a:t>
            </a:r>
            <a:endParaRPr sz="2200"/>
          </a:p>
          <a:p>
            <a:pPr indent="-431800" lvl="0" marL="457200" rtl="0" algn="l">
              <a:lnSpc>
                <a:spcPct val="115000"/>
              </a:lnSpc>
              <a:spcBef>
                <a:spcPts val="0"/>
              </a:spcBef>
              <a:spcAft>
                <a:spcPts val="0"/>
              </a:spcAft>
              <a:buSzPts val="3200"/>
              <a:buFont typeface="Calibri"/>
              <a:buChar char="●"/>
            </a:pPr>
            <a:r>
              <a:rPr lang="en-US" sz="2200"/>
              <a:t>Alternatives to Incarceration and AIP</a:t>
            </a:r>
            <a:endParaRPr sz="2200"/>
          </a:p>
          <a:p>
            <a:pPr indent="-431800" lvl="0" marL="457200" rtl="0" algn="l">
              <a:lnSpc>
                <a:spcPct val="115000"/>
              </a:lnSpc>
              <a:spcBef>
                <a:spcPts val="0"/>
              </a:spcBef>
              <a:spcAft>
                <a:spcPts val="0"/>
              </a:spcAft>
              <a:buSzPts val="3200"/>
              <a:buFont typeface="Calibri"/>
              <a:buChar char="●"/>
            </a:pPr>
            <a:r>
              <a:rPr lang="en-US" sz="2200"/>
              <a:t>Support for Victims and Restitution Enhancements</a:t>
            </a:r>
            <a:endParaRPr sz="2200"/>
          </a:p>
          <a:p>
            <a:pPr indent="-431800" lvl="0" marL="457200" rtl="0" algn="l">
              <a:lnSpc>
                <a:spcPct val="115000"/>
              </a:lnSpc>
              <a:spcBef>
                <a:spcPts val="0"/>
              </a:spcBef>
              <a:spcAft>
                <a:spcPts val="0"/>
              </a:spcAft>
              <a:buSzPts val="3200"/>
              <a:buFont typeface="Calibri"/>
              <a:buChar char="●"/>
            </a:pPr>
            <a:r>
              <a:rPr lang="en-US" sz="2200"/>
              <a:t>Training and Education</a:t>
            </a:r>
            <a:endParaRPr sz="3200">
              <a:highlight>
                <a:schemeClr val="lt1"/>
              </a:highlight>
            </a:endParaRPr>
          </a:p>
        </p:txBody>
      </p:sp>
      <p:sp>
        <p:nvSpPr>
          <p:cNvPr id="200" name="Google Shape;20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01" name="Google Shape;201;p18"/>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7" name="Google Shape;207;p19"/>
          <p:cNvSpPr/>
          <p:nvPr/>
        </p:nvSpPr>
        <p:spPr>
          <a:xfrm flipH="1">
            <a:off x="8729060" y="3488267"/>
            <a:ext cx="3291900" cy="3200400"/>
          </a:xfrm>
          <a:prstGeom prst="rtTriangle">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8" name="Google Shape;208;p19"/>
          <p:cNvSpPr/>
          <p:nvPr/>
        </p:nvSpPr>
        <p:spPr>
          <a:xfrm>
            <a:off x="641774" y="623275"/>
            <a:ext cx="10905000" cy="560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9" name="Google Shape;209;p19"/>
          <p:cNvSpPr txBox="1"/>
          <p:nvPr>
            <p:ph type="title"/>
          </p:nvPr>
        </p:nvSpPr>
        <p:spPr>
          <a:xfrm>
            <a:off x="1053088" y="1601350"/>
            <a:ext cx="3601177" cy="3958202"/>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5600"/>
              <a:buFont typeface="Calibri"/>
              <a:buNone/>
            </a:pPr>
            <a:r>
              <a:rPr b="1" lang="en-US" sz="3600">
                <a:solidFill>
                  <a:srgbClr val="2E4D9F"/>
                </a:solidFill>
              </a:rPr>
              <a:t>Quarterly Performance Measures</a:t>
            </a:r>
            <a:endParaRPr b="1" sz="3600">
              <a:solidFill>
                <a:srgbClr val="2E4D9F"/>
              </a:solidFill>
            </a:endParaRPr>
          </a:p>
          <a:p>
            <a:pPr indent="0" lvl="0" marL="0" rtl="0" algn="l">
              <a:lnSpc>
                <a:spcPct val="90000"/>
              </a:lnSpc>
              <a:spcBef>
                <a:spcPts val="0"/>
              </a:spcBef>
              <a:spcAft>
                <a:spcPts val="0"/>
              </a:spcAft>
              <a:buClr>
                <a:schemeClr val="dk1"/>
              </a:buClr>
              <a:buSzPts val="5600"/>
              <a:buFont typeface="Calibri"/>
              <a:buNone/>
            </a:pPr>
            <a:r>
              <a:t/>
            </a:r>
            <a:endParaRPr sz="4300"/>
          </a:p>
        </p:txBody>
      </p:sp>
      <p:cxnSp>
        <p:nvCxnSpPr>
          <p:cNvPr id="210" name="Google Shape;210;p19"/>
          <p:cNvCxnSpPr/>
          <p:nvPr/>
        </p:nvCxnSpPr>
        <p:spPr>
          <a:xfrm>
            <a:off x="4654296" y="2157663"/>
            <a:ext cx="0" cy="3236400"/>
          </a:xfrm>
          <a:prstGeom prst="straightConnector1">
            <a:avLst/>
          </a:prstGeom>
          <a:noFill/>
          <a:ln cap="sq" cmpd="sng" w="19050">
            <a:solidFill>
              <a:srgbClr val="3F3F3F"/>
            </a:solidFill>
            <a:prstDash val="solid"/>
            <a:miter lim="800000"/>
            <a:headEnd len="sm" w="sm" type="none"/>
            <a:tailEnd len="sm" w="sm" type="none"/>
          </a:ln>
        </p:spPr>
      </p:cxnSp>
      <p:sp>
        <p:nvSpPr>
          <p:cNvPr id="211" name="Google Shape;211;p19"/>
          <p:cNvSpPr txBox="1"/>
          <p:nvPr>
            <p:ph idx="1" type="body"/>
          </p:nvPr>
        </p:nvSpPr>
        <p:spPr>
          <a:xfrm>
            <a:off x="4349525" y="1215225"/>
            <a:ext cx="6238200" cy="4480800"/>
          </a:xfrm>
          <a:prstGeom prst="rect">
            <a:avLst/>
          </a:prstGeom>
          <a:noFill/>
          <a:ln>
            <a:noFill/>
          </a:ln>
        </p:spPr>
        <p:txBody>
          <a:bodyPr anchorCtr="0" anchor="ctr" bIns="45700" lIns="91425" spcFirstLastPara="1" rIns="91425" wrap="square" tIns="45700">
            <a:normAutofit/>
          </a:bodyPr>
          <a:lstStyle/>
          <a:p>
            <a:pPr indent="0" lvl="0" marL="228600" rtl="0" algn="l">
              <a:lnSpc>
                <a:spcPct val="90000"/>
              </a:lnSpc>
              <a:spcBef>
                <a:spcPts val="1000"/>
              </a:spcBef>
              <a:spcAft>
                <a:spcPts val="0"/>
              </a:spcAft>
              <a:buSzPts val="1578"/>
              <a:buNone/>
            </a:pPr>
            <a:r>
              <a:rPr lang="en-US" sz="1800"/>
              <a:t>The following are general reminders about quarterly performance measures:</a:t>
            </a:r>
            <a:endParaRPr sz="1800"/>
          </a:p>
          <a:p>
            <a:pPr indent="-233995" lvl="1" marL="685800" rtl="0" algn="l">
              <a:lnSpc>
                <a:spcPct val="90000"/>
              </a:lnSpc>
              <a:spcBef>
                <a:spcPts val="1000"/>
              </a:spcBef>
              <a:spcAft>
                <a:spcPts val="0"/>
              </a:spcAft>
              <a:buClr>
                <a:schemeClr val="accent2"/>
              </a:buClr>
              <a:buSzPts val="1800"/>
              <a:buFont typeface="Arial"/>
              <a:buChar char="•"/>
            </a:pPr>
            <a:r>
              <a:rPr lang="en-US" sz="1700"/>
              <a:t>Carefully review the performance measures assigned to your award to ensure that you understand what data is needed to accurately report your progress.</a:t>
            </a:r>
            <a:endParaRPr sz="1700"/>
          </a:p>
          <a:p>
            <a:pPr indent="-233994" lvl="1" marL="685800" marR="0" rtl="0" algn="l">
              <a:lnSpc>
                <a:spcPct val="90000"/>
              </a:lnSpc>
              <a:spcBef>
                <a:spcPts val="1000"/>
              </a:spcBef>
              <a:spcAft>
                <a:spcPts val="0"/>
              </a:spcAft>
              <a:buClr>
                <a:schemeClr val="accent2"/>
              </a:buClr>
              <a:buSzPts val="1800"/>
              <a:buChar char="•"/>
            </a:pPr>
            <a:r>
              <a:rPr lang="en-US" sz="1700"/>
              <a:t>You should only report your outcomes for the 90 day period prior to each quarter end date.</a:t>
            </a:r>
            <a:endParaRPr sz="2500"/>
          </a:p>
          <a:p>
            <a:pPr indent="-233993" lvl="1" marL="685800" marR="0" rtl="0" algn="l">
              <a:lnSpc>
                <a:spcPct val="90000"/>
              </a:lnSpc>
              <a:spcBef>
                <a:spcPts val="1000"/>
              </a:spcBef>
              <a:spcAft>
                <a:spcPts val="0"/>
              </a:spcAft>
              <a:buClr>
                <a:schemeClr val="accent2"/>
              </a:buClr>
              <a:buSzPts val="1800"/>
              <a:buChar char="•"/>
            </a:pPr>
            <a:r>
              <a:rPr lang="en-US" sz="1700"/>
              <a:t>Please only  include outcomes for services funded under your grant. Example 1: If you employ three case managers, but only one is funded under your award, you should only report the outcomes for the funded case manager. Example 2: If your award provides partial salary support for a case manager, you should prorate the outcomes reported based on the percentage of the salary paid through your award.</a:t>
            </a:r>
            <a:endParaRPr sz="1700"/>
          </a:p>
        </p:txBody>
      </p:sp>
      <p:sp>
        <p:nvSpPr>
          <p:cNvPr id="212" name="Google Shape;212;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213" name="Google Shape;213;p19"/>
          <p:cNvPicPr preferRelativeResize="0"/>
          <p:nvPr/>
        </p:nvPicPr>
        <p:blipFill rotWithShape="1">
          <a:blip r:embed="rId3">
            <a:alphaModFix/>
          </a:blip>
          <a:srcRect b="0" l="0" r="0" t="0"/>
          <a:stretch/>
        </p:blipFill>
        <p:spPr>
          <a:xfrm>
            <a:off x="10492026" y="170400"/>
            <a:ext cx="1606776" cy="16022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0"/>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a:solidFill>
                  <a:srgbClr val="2F5496"/>
                </a:solidFill>
                <a:highlight>
                  <a:schemeClr val="lt1"/>
                </a:highlight>
              </a:rPr>
              <a:t>Monthly/</a:t>
            </a:r>
            <a:r>
              <a:rPr b="1" lang="en-US">
                <a:solidFill>
                  <a:srgbClr val="2F5496"/>
                </a:solidFill>
                <a:highlight>
                  <a:schemeClr val="lt1"/>
                </a:highlight>
              </a:rPr>
              <a:t>Quarterly Financial Reports</a:t>
            </a:r>
            <a:r>
              <a:rPr lang="en-US">
                <a:highlight>
                  <a:srgbClr val="FFFF00"/>
                </a:highlight>
              </a:rPr>
              <a:t>				</a:t>
            </a:r>
            <a:endParaRPr/>
          </a:p>
        </p:txBody>
      </p:sp>
      <p:sp>
        <p:nvSpPr>
          <p:cNvPr id="219" name="Google Shape;219;p20"/>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None/>
            </a:pPr>
            <a:r>
              <a:rPr lang="en-US" sz="2100">
                <a:highlight>
                  <a:schemeClr val="lt1"/>
                </a:highlight>
              </a:rPr>
              <a:t>Please keep the following requirements in mind when completing your financial report:</a:t>
            </a:r>
            <a:endParaRPr sz="2100">
              <a:highlight>
                <a:schemeClr val="lt1"/>
              </a:highlight>
            </a:endParaRPr>
          </a:p>
          <a:p>
            <a:pPr indent="-361950" lvl="0" marL="457200" rtl="0" algn="l">
              <a:lnSpc>
                <a:spcPct val="90000"/>
              </a:lnSpc>
              <a:spcBef>
                <a:spcPts val="1000"/>
              </a:spcBef>
              <a:spcAft>
                <a:spcPts val="0"/>
              </a:spcAft>
              <a:buSzPts val="2100"/>
              <a:buChar char="●"/>
            </a:pPr>
            <a:r>
              <a:rPr lang="en-US" sz="2100">
                <a:highlight>
                  <a:schemeClr val="lt1"/>
                </a:highlight>
              </a:rPr>
              <a:t>Financial reports are due 30 days after the quarter ends.</a:t>
            </a:r>
            <a:endParaRPr sz="2100">
              <a:highlight>
                <a:schemeClr val="lt1"/>
              </a:highlight>
            </a:endParaRPr>
          </a:p>
          <a:p>
            <a:pPr indent="-361950" lvl="0" marL="457200" rtl="0" algn="l">
              <a:lnSpc>
                <a:spcPct val="90000"/>
              </a:lnSpc>
              <a:spcBef>
                <a:spcPts val="0"/>
              </a:spcBef>
              <a:spcAft>
                <a:spcPts val="0"/>
              </a:spcAft>
              <a:buSzPts val="2100"/>
              <a:buChar char="●"/>
            </a:pPr>
            <a:r>
              <a:rPr lang="en-US" sz="2100">
                <a:highlight>
                  <a:schemeClr val="lt1"/>
                </a:highlight>
              </a:rPr>
              <a:t>Nonprofits may request monthly reimbursement; their reports are due 30 days after the month ends.</a:t>
            </a:r>
            <a:endParaRPr sz="2100">
              <a:highlight>
                <a:schemeClr val="lt1"/>
              </a:highlight>
            </a:endParaRPr>
          </a:p>
          <a:p>
            <a:pPr indent="-361950" lvl="0" marL="457200" rtl="0" algn="l">
              <a:lnSpc>
                <a:spcPct val="90000"/>
              </a:lnSpc>
              <a:spcBef>
                <a:spcPts val="0"/>
              </a:spcBef>
              <a:spcAft>
                <a:spcPts val="0"/>
              </a:spcAft>
              <a:buSzPts val="2100"/>
              <a:buChar char="●"/>
            </a:pPr>
            <a:r>
              <a:rPr lang="en-US" sz="2100">
                <a:highlight>
                  <a:schemeClr val="lt1"/>
                </a:highlight>
              </a:rPr>
              <a:t>GOCPP does NOT provide advances on awards. </a:t>
            </a:r>
            <a:endParaRPr sz="2100">
              <a:highlight>
                <a:schemeClr val="lt1"/>
              </a:highlight>
            </a:endParaRPr>
          </a:p>
          <a:p>
            <a:pPr indent="-361950" lvl="0" marL="457200" rtl="0" algn="l">
              <a:lnSpc>
                <a:spcPct val="90000"/>
              </a:lnSpc>
              <a:spcBef>
                <a:spcPts val="0"/>
              </a:spcBef>
              <a:spcAft>
                <a:spcPts val="0"/>
              </a:spcAft>
              <a:buSzPts val="2100"/>
              <a:buChar char="●"/>
            </a:pPr>
            <a:r>
              <a:rPr lang="en-US" sz="2100">
                <a:highlight>
                  <a:schemeClr val="lt1"/>
                </a:highlight>
              </a:rPr>
              <a:t>Funds are only paid on a reimbursable basis.</a:t>
            </a:r>
            <a:endParaRPr sz="2100">
              <a:highlight>
                <a:schemeClr val="lt1"/>
              </a:highlight>
            </a:endParaRPr>
          </a:p>
          <a:p>
            <a:pPr indent="-361950" lvl="0" marL="457200" rtl="0" algn="l">
              <a:lnSpc>
                <a:spcPct val="90000"/>
              </a:lnSpc>
              <a:spcBef>
                <a:spcPts val="0"/>
              </a:spcBef>
              <a:spcAft>
                <a:spcPts val="0"/>
              </a:spcAft>
              <a:buSzPts val="2100"/>
              <a:buChar char="●"/>
            </a:pPr>
            <a:r>
              <a:rPr lang="en-US" sz="2100">
                <a:highlight>
                  <a:schemeClr val="lt1"/>
                </a:highlight>
              </a:rPr>
              <a:t>You may only seek reimbursement for funds expended during the 30 or 90 day period on which you are reporting.</a:t>
            </a:r>
            <a:endParaRPr sz="2100">
              <a:highlight>
                <a:schemeClr val="lt1"/>
              </a:highlight>
            </a:endParaRPr>
          </a:p>
          <a:p>
            <a:pPr indent="-361950" lvl="0" marL="457200" rtl="0" algn="l">
              <a:lnSpc>
                <a:spcPct val="90000"/>
              </a:lnSpc>
              <a:spcBef>
                <a:spcPts val="0"/>
              </a:spcBef>
              <a:spcAft>
                <a:spcPts val="0"/>
              </a:spcAft>
              <a:buSzPts val="2100"/>
              <a:buChar char="●"/>
            </a:pPr>
            <a:r>
              <a:rPr lang="en-US" sz="2100">
                <a:highlight>
                  <a:schemeClr val="lt1"/>
                </a:highlight>
              </a:rPr>
              <a:t>If you incur grant related expenses not included in your currently approved budget, but want to charge those expenses to your grant, you MUST first submit a Budget GAN to get approval to reallocate the funds to cover those expenses. This applies to increases/decreases to a current line item, personnel changes, personnel reallocations, and new line items.</a:t>
            </a:r>
            <a:endParaRPr sz="2100">
              <a:highlight>
                <a:schemeClr val="lt1"/>
              </a:highlight>
            </a:endParaRPr>
          </a:p>
          <a:p>
            <a:pPr indent="-361950" lvl="0" marL="457200" rtl="0" algn="l">
              <a:lnSpc>
                <a:spcPct val="90000"/>
              </a:lnSpc>
              <a:spcBef>
                <a:spcPts val="0"/>
              </a:spcBef>
              <a:spcAft>
                <a:spcPts val="0"/>
              </a:spcAft>
              <a:buSzPts val="2100"/>
              <a:buChar char="●"/>
            </a:pPr>
            <a:r>
              <a:rPr lang="en-US" sz="2100">
                <a:highlight>
                  <a:schemeClr val="lt1"/>
                </a:highlight>
              </a:rPr>
              <a:t>Ensure that you maintain documentation (time and effort reports, contracts, invoices) to support all funds for which your are seeking reimbursement.</a:t>
            </a:r>
            <a:endParaRPr sz="2100">
              <a:highlight>
                <a:schemeClr val="lt1"/>
              </a:highlight>
            </a:endParaRPr>
          </a:p>
        </p:txBody>
      </p:sp>
      <p:sp>
        <p:nvSpPr>
          <p:cNvPr id="220" name="Google Shape;2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21" name="Google Shape;221;p20"/>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7" name="Google Shape;227;p21"/>
          <p:cNvSpPr/>
          <p:nvPr/>
        </p:nvSpPr>
        <p:spPr>
          <a:xfrm flipH="1">
            <a:off x="8729060" y="3488267"/>
            <a:ext cx="3291900" cy="3200400"/>
          </a:xfrm>
          <a:prstGeom prst="rtTriangle">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8" name="Google Shape;228;p21"/>
          <p:cNvSpPr/>
          <p:nvPr/>
        </p:nvSpPr>
        <p:spPr>
          <a:xfrm>
            <a:off x="641774" y="623275"/>
            <a:ext cx="10905000" cy="560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9" name="Google Shape;229;p21"/>
          <p:cNvSpPr txBox="1"/>
          <p:nvPr>
            <p:ph type="title"/>
          </p:nvPr>
        </p:nvSpPr>
        <p:spPr>
          <a:xfrm>
            <a:off x="1053088" y="1601350"/>
            <a:ext cx="3601177" cy="3958202"/>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5600"/>
              <a:buFont typeface="Calibri"/>
              <a:buNone/>
            </a:pPr>
            <a:r>
              <a:rPr b="1" lang="en-US" sz="3600">
                <a:solidFill>
                  <a:srgbClr val="2E4D9F"/>
                </a:solidFill>
              </a:rPr>
              <a:t>Quarterly Financial </a:t>
            </a:r>
            <a:br>
              <a:rPr b="1" lang="en-US" sz="3600">
                <a:solidFill>
                  <a:srgbClr val="2E4D9F"/>
                </a:solidFill>
              </a:rPr>
            </a:br>
            <a:r>
              <a:rPr b="1" lang="en-US" sz="3600">
                <a:solidFill>
                  <a:srgbClr val="2E4D9F"/>
                </a:solidFill>
              </a:rPr>
              <a:t>Reports</a:t>
            </a:r>
            <a:endParaRPr b="1" sz="3600">
              <a:solidFill>
                <a:srgbClr val="2E4D9F"/>
              </a:solidFill>
            </a:endParaRPr>
          </a:p>
          <a:p>
            <a:pPr indent="0" lvl="0" marL="0" rtl="0" algn="l">
              <a:lnSpc>
                <a:spcPct val="90000"/>
              </a:lnSpc>
              <a:spcBef>
                <a:spcPts val="0"/>
              </a:spcBef>
              <a:spcAft>
                <a:spcPts val="0"/>
              </a:spcAft>
              <a:buClr>
                <a:schemeClr val="dk1"/>
              </a:buClr>
              <a:buSzPts val="5600"/>
              <a:buFont typeface="Calibri"/>
              <a:buNone/>
            </a:pPr>
            <a:r>
              <a:t/>
            </a:r>
            <a:endParaRPr sz="4300"/>
          </a:p>
        </p:txBody>
      </p:sp>
      <p:cxnSp>
        <p:nvCxnSpPr>
          <p:cNvPr id="230" name="Google Shape;230;p21"/>
          <p:cNvCxnSpPr/>
          <p:nvPr/>
        </p:nvCxnSpPr>
        <p:spPr>
          <a:xfrm>
            <a:off x="4654296" y="2157663"/>
            <a:ext cx="0" cy="3236400"/>
          </a:xfrm>
          <a:prstGeom prst="straightConnector1">
            <a:avLst/>
          </a:prstGeom>
          <a:noFill/>
          <a:ln cap="sq" cmpd="sng" w="19050">
            <a:solidFill>
              <a:srgbClr val="3F3F3F"/>
            </a:solidFill>
            <a:prstDash val="solid"/>
            <a:miter lim="800000"/>
            <a:headEnd len="sm" w="sm" type="none"/>
            <a:tailEnd len="sm" w="sm" type="none"/>
          </a:ln>
        </p:spPr>
      </p:cxnSp>
      <p:sp>
        <p:nvSpPr>
          <p:cNvPr id="231" name="Google Shape;231;p21"/>
          <p:cNvSpPr txBox="1"/>
          <p:nvPr>
            <p:ph idx="1" type="body"/>
          </p:nvPr>
        </p:nvSpPr>
        <p:spPr>
          <a:xfrm>
            <a:off x="4349525" y="1215225"/>
            <a:ext cx="6378000" cy="4480800"/>
          </a:xfrm>
          <a:prstGeom prst="rect">
            <a:avLst/>
          </a:prstGeom>
          <a:noFill/>
          <a:ln>
            <a:noFill/>
          </a:ln>
        </p:spPr>
        <p:txBody>
          <a:bodyPr anchorCtr="0" anchor="ctr" bIns="45700" lIns="91425" spcFirstLastPara="1" rIns="91425" wrap="square" tIns="45700">
            <a:normAutofit/>
          </a:bodyPr>
          <a:lstStyle/>
          <a:p>
            <a:pPr indent="0" lvl="0" marL="228600" rtl="0" algn="l">
              <a:lnSpc>
                <a:spcPct val="90000"/>
              </a:lnSpc>
              <a:spcBef>
                <a:spcPts val="1000"/>
              </a:spcBef>
              <a:spcAft>
                <a:spcPts val="0"/>
              </a:spcAft>
              <a:buSzPts val="1578"/>
              <a:buNone/>
            </a:pPr>
            <a:r>
              <a:rPr lang="en-US" sz="1800"/>
              <a:t>The following are general reminders about quarterly financial reports:</a:t>
            </a:r>
            <a:endParaRPr sz="1800"/>
          </a:p>
          <a:p>
            <a:pPr indent="-227645" lvl="1" marL="685800" rtl="0" algn="l">
              <a:lnSpc>
                <a:spcPct val="90000"/>
              </a:lnSpc>
              <a:spcBef>
                <a:spcPts val="1000"/>
              </a:spcBef>
              <a:spcAft>
                <a:spcPts val="0"/>
              </a:spcAft>
              <a:buClr>
                <a:schemeClr val="accent2"/>
              </a:buClr>
              <a:buSzPts val="1700"/>
              <a:buFont typeface="Arial"/>
              <a:buChar char="•"/>
            </a:pPr>
            <a:r>
              <a:rPr lang="en-US" sz="1600"/>
              <a:t>The reviewing of financial reports and processing will be delayed until all programmatic reports are submitted. </a:t>
            </a:r>
            <a:endParaRPr/>
          </a:p>
          <a:p>
            <a:pPr indent="-227645" lvl="1" marL="685800" rtl="0" algn="l">
              <a:lnSpc>
                <a:spcPct val="90000"/>
              </a:lnSpc>
              <a:spcBef>
                <a:spcPts val="1000"/>
              </a:spcBef>
              <a:spcAft>
                <a:spcPts val="0"/>
              </a:spcAft>
              <a:buClr>
                <a:schemeClr val="accent2"/>
              </a:buClr>
              <a:buSzPts val="1700"/>
              <a:buFont typeface="Arial"/>
              <a:buChar char="•"/>
            </a:pPr>
            <a:r>
              <a:rPr lang="en-US" sz="1600"/>
              <a:t>Required MOU’s must be uploaded in the GMS</a:t>
            </a:r>
            <a:endParaRPr/>
          </a:p>
          <a:p>
            <a:pPr indent="-227645" lvl="1" marL="685800" rtl="0" algn="l">
              <a:lnSpc>
                <a:spcPct val="90000"/>
              </a:lnSpc>
              <a:spcBef>
                <a:spcPts val="1000"/>
              </a:spcBef>
              <a:spcAft>
                <a:spcPts val="0"/>
              </a:spcAft>
              <a:buClr>
                <a:schemeClr val="accent2"/>
              </a:buClr>
              <a:buSzPts val="1700"/>
              <a:buFont typeface="Arial"/>
              <a:buChar char="•"/>
            </a:pPr>
            <a:r>
              <a:rPr lang="en-US" sz="1600"/>
              <a:t>Contracts must be uploaded in the GMS for all contractual expenses </a:t>
            </a:r>
            <a:endParaRPr/>
          </a:p>
          <a:p>
            <a:pPr indent="-227644" lvl="1" marL="685800" marR="0" rtl="0" algn="l">
              <a:lnSpc>
                <a:spcPct val="90000"/>
              </a:lnSpc>
              <a:spcBef>
                <a:spcPts val="1000"/>
              </a:spcBef>
              <a:spcAft>
                <a:spcPts val="0"/>
              </a:spcAft>
              <a:buClr>
                <a:schemeClr val="accent2"/>
              </a:buClr>
              <a:buSzPts val="1700"/>
              <a:buChar char="•"/>
            </a:pPr>
            <a:r>
              <a:rPr lang="en-US" sz="1600"/>
              <a:t>PIRF’s  must be uploaded in the GMS if reimbursement is requested for equipment purchases</a:t>
            </a:r>
            <a:endParaRPr/>
          </a:p>
        </p:txBody>
      </p:sp>
      <p:sp>
        <p:nvSpPr>
          <p:cNvPr id="232" name="Google Shape;232;p2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233" name="Google Shape;233;p21"/>
          <p:cNvPicPr preferRelativeResize="0"/>
          <p:nvPr/>
        </p:nvPicPr>
        <p:blipFill rotWithShape="1">
          <a:blip r:embed="rId3">
            <a:alphaModFix/>
          </a:blip>
          <a:srcRect b="0" l="0" r="0" t="0"/>
          <a:stretch/>
        </p:blipFill>
        <p:spPr>
          <a:xfrm>
            <a:off x="10492026" y="170400"/>
            <a:ext cx="1606776" cy="16022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9" name="Google Shape;239;p29"/>
          <p:cNvSpPr/>
          <p:nvPr/>
        </p:nvSpPr>
        <p:spPr>
          <a:xfrm flipH="1">
            <a:off x="8729060" y="3488267"/>
            <a:ext cx="3291900" cy="3200400"/>
          </a:xfrm>
          <a:prstGeom prst="rtTriangle">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0" name="Google Shape;240;p29"/>
          <p:cNvSpPr/>
          <p:nvPr/>
        </p:nvSpPr>
        <p:spPr>
          <a:xfrm>
            <a:off x="641774" y="623275"/>
            <a:ext cx="10905000" cy="560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1" name="Google Shape;241;p29"/>
          <p:cNvSpPr txBox="1"/>
          <p:nvPr>
            <p:ph type="title"/>
          </p:nvPr>
        </p:nvSpPr>
        <p:spPr>
          <a:xfrm>
            <a:off x="641774" y="1601350"/>
            <a:ext cx="4012491" cy="3958202"/>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5600"/>
              <a:buFont typeface="Calibri"/>
              <a:buNone/>
            </a:pPr>
            <a:r>
              <a:rPr b="1" lang="en-US" sz="5600">
                <a:solidFill>
                  <a:srgbClr val="2E4D9F"/>
                </a:solidFill>
                <a:extLst>
                  <a:ext uri="http://customooxmlschemas.google.com/">
                    <go:slidesCustomData xmlns:go="http://customooxmlschemas.google.com/" textRoundtripDataId="0"/>
                  </a:ext>
                </a:extLst>
              </a:rPr>
              <a:t>Quarterly Risk Assessments</a:t>
            </a:r>
            <a:endParaRPr b="1" sz="5600">
              <a:solidFill>
                <a:srgbClr val="2E4D9F"/>
              </a:solidFill>
            </a:endParaRPr>
          </a:p>
          <a:p>
            <a:pPr indent="0" lvl="0" marL="0" rtl="0" algn="l">
              <a:lnSpc>
                <a:spcPct val="90000"/>
              </a:lnSpc>
              <a:spcBef>
                <a:spcPts val="0"/>
              </a:spcBef>
              <a:spcAft>
                <a:spcPts val="0"/>
              </a:spcAft>
              <a:buClr>
                <a:schemeClr val="dk1"/>
              </a:buClr>
              <a:buSzPts val="5600"/>
              <a:buFont typeface="Calibri"/>
              <a:buNone/>
            </a:pPr>
            <a:r>
              <a:t/>
            </a:r>
            <a:endParaRPr sz="4300"/>
          </a:p>
        </p:txBody>
      </p:sp>
      <p:cxnSp>
        <p:nvCxnSpPr>
          <p:cNvPr id="242" name="Google Shape;242;p29"/>
          <p:cNvCxnSpPr/>
          <p:nvPr/>
        </p:nvCxnSpPr>
        <p:spPr>
          <a:xfrm>
            <a:off x="4654296" y="2157663"/>
            <a:ext cx="0" cy="3236400"/>
          </a:xfrm>
          <a:prstGeom prst="straightConnector1">
            <a:avLst/>
          </a:prstGeom>
          <a:noFill/>
          <a:ln cap="sq" cmpd="sng" w="19050">
            <a:solidFill>
              <a:srgbClr val="3F3F3F"/>
            </a:solidFill>
            <a:prstDash val="solid"/>
            <a:miter lim="800000"/>
            <a:headEnd len="sm" w="sm" type="none"/>
            <a:tailEnd len="sm" w="sm" type="none"/>
          </a:ln>
        </p:spPr>
      </p:cxnSp>
      <p:sp>
        <p:nvSpPr>
          <p:cNvPr id="243" name="Google Shape;243;p29"/>
          <p:cNvSpPr txBox="1"/>
          <p:nvPr>
            <p:ph idx="1" type="body"/>
          </p:nvPr>
        </p:nvSpPr>
        <p:spPr>
          <a:xfrm>
            <a:off x="4349526" y="1215225"/>
            <a:ext cx="5837700" cy="4480800"/>
          </a:xfrm>
          <a:prstGeom prst="rect">
            <a:avLst/>
          </a:prstGeom>
          <a:noFill/>
          <a:ln>
            <a:noFill/>
          </a:ln>
        </p:spPr>
        <p:txBody>
          <a:bodyPr anchorCtr="0" anchor="ctr" bIns="45700" lIns="91425" spcFirstLastPara="1" rIns="91425" wrap="square" tIns="45700">
            <a:normAutofit fontScale="92500" lnSpcReduction="20000"/>
          </a:bodyPr>
          <a:lstStyle/>
          <a:p>
            <a:pPr indent="0" lvl="0" marL="228600" rtl="0" algn="l">
              <a:lnSpc>
                <a:spcPct val="90000"/>
              </a:lnSpc>
              <a:spcBef>
                <a:spcPts val="1000"/>
              </a:spcBef>
              <a:spcAft>
                <a:spcPts val="0"/>
              </a:spcAft>
              <a:buSzPct val="87657"/>
              <a:buNone/>
            </a:pPr>
            <a:r>
              <a:rPr lang="en-US" sz="1800"/>
              <a:t>After all quarterly reports are submitted an QRA is done to review any changes and monitor for any potential risks.  </a:t>
            </a:r>
            <a:endParaRPr sz="1800"/>
          </a:p>
          <a:p>
            <a:pPr indent="0" lvl="0" marL="228600" rtl="0" algn="l">
              <a:lnSpc>
                <a:spcPct val="90000"/>
              </a:lnSpc>
              <a:spcBef>
                <a:spcPts val="1000"/>
              </a:spcBef>
              <a:spcAft>
                <a:spcPts val="0"/>
              </a:spcAft>
              <a:buSzPct val="87657"/>
              <a:buNone/>
            </a:pPr>
            <a:r>
              <a:rPr lang="en-US" sz="1800"/>
              <a:t>The following items are evaluated: </a:t>
            </a:r>
            <a:endParaRPr sz="1800"/>
          </a:p>
          <a:p>
            <a:pPr indent="-227645" lvl="1" marL="685800" rtl="0" algn="l">
              <a:lnSpc>
                <a:spcPct val="90000"/>
              </a:lnSpc>
              <a:spcBef>
                <a:spcPts val="1000"/>
              </a:spcBef>
              <a:spcAft>
                <a:spcPts val="0"/>
              </a:spcAft>
              <a:buClr>
                <a:schemeClr val="accent2"/>
              </a:buClr>
              <a:buSzPct val="106250"/>
              <a:buFont typeface="Arial"/>
              <a:buChar char="•"/>
            </a:pPr>
            <a:r>
              <a:rPr lang="en-US" sz="1600"/>
              <a:t>Has the project been fully implemented</a:t>
            </a:r>
            <a:endParaRPr sz="1600"/>
          </a:p>
          <a:p>
            <a:pPr indent="-227644" lvl="1" marL="685800" marR="0" rtl="0" algn="l">
              <a:lnSpc>
                <a:spcPct val="90000"/>
              </a:lnSpc>
              <a:spcBef>
                <a:spcPts val="1000"/>
              </a:spcBef>
              <a:spcAft>
                <a:spcPts val="0"/>
              </a:spcAft>
              <a:buClr>
                <a:schemeClr val="accent2"/>
              </a:buClr>
              <a:buSzPct val="106250"/>
              <a:buChar char="•"/>
            </a:pPr>
            <a:r>
              <a:rPr lang="en-US" sz="1600"/>
              <a:t>Were the reports submitted on time</a:t>
            </a:r>
            <a:endParaRPr/>
          </a:p>
          <a:p>
            <a:pPr indent="-227644" lvl="1" marL="685800" marR="0" rtl="0" algn="l">
              <a:lnSpc>
                <a:spcPct val="90000"/>
              </a:lnSpc>
              <a:spcBef>
                <a:spcPts val="1000"/>
              </a:spcBef>
              <a:spcAft>
                <a:spcPts val="0"/>
              </a:spcAft>
              <a:buClr>
                <a:schemeClr val="accent2"/>
              </a:buClr>
              <a:buSzPct val="106250"/>
              <a:buChar char="•"/>
            </a:pPr>
            <a:r>
              <a:rPr lang="en-US" sz="1600"/>
              <a:t>Are they on target to meet the goals and objectives </a:t>
            </a:r>
            <a:r>
              <a:rPr i="1" lang="en-US" sz="1600"/>
              <a:t>outlined in the application?</a:t>
            </a:r>
            <a:endParaRPr b="1" i="1" sz="1600" u="sng"/>
          </a:p>
          <a:p>
            <a:pPr indent="-227644" lvl="1" marL="685800" marR="0" rtl="0" algn="l">
              <a:lnSpc>
                <a:spcPct val="90000"/>
              </a:lnSpc>
              <a:spcBef>
                <a:spcPts val="1000"/>
              </a:spcBef>
              <a:spcAft>
                <a:spcPts val="0"/>
              </a:spcAft>
              <a:buClr>
                <a:schemeClr val="accent2"/>
              </a:buClr>
              <a:buSzPct val="106250"/>
              <a:buChar char="•"/>
            </a:pPr>
            <a:r>
              <a:rPr lang="en-US" sz="1600"/>
              <a:t>Are they following their spending plan </a:t>
            </a:r>
            <a:r>
              <a:rPr i="1" lang="en-US" sz="1600"/>
              <a:t>outlined in the application?</a:t>
            </a:r>
            <a:endParaRPr/>
          </a:p>
          <a:p>
            <a:pPr indent="-227644" lvl="1" marL="685800" marR="0" rtl="0" algn="l">
              <a:lnSpc>
                <a:spcPct val="90000"/>
              </a:lnSpc>
              <a:spcBef>
                <a:spcPts val="1000"/>
              </a:spcBef>
              <a:spcAft>
                <a:spcPts val="0"/>
              </a:spcAft>
              <a:buClr>
                <a:schemeClr val="accent2"/>
              </a:buClr>
              <a:buSzPct val="106250"/>
              <a:buChar char="•"/>
            </a:pPr>
            <a:r>
              <a:rPr lang="en-US" sz="1600"/>
              <a:t>Is the project as implemented in compliance with the federal and/or state statutory requirements of the funding source? </a:t>
            </a:r>
            <a:endParaRPr/>
          </a:p>
          <a:p>
            <a:pPr indent="-227644" lvl="1" marL="685800" marR="0" rtl="0" algn="l">
              <a:lnSpc>
                <a:spcPct val="90000"/>
              </a:lnSpc>
              <a:spcBef>
                <a:spcPts val="1000"/>
              </a:spcBef>
              <a:spcAft>
                <a:spcPts val="0"/>
              </a:spcAft>
              <a:buClr>
                <a:schemeClr val="accent2"/>
              </a:buClr>
              <a:buSzPct val="106250"/>
              <a:buChar char="•"/>
            </a:pPr>
            <a:r>
              <a:rPr lang="en-US" sz="1600"/>
              <a:t>Is the grantee in compliance with all special conditions of award? (This includes the sam.gov registration)</a:t>
            </a:r>
            <a:endParaRPr/>
          </a:p>
          <a:p>
            <a:pPr indent="-227644" lvl="1" marL="685800" marR="0" rtl="0" algn="l">
              <a:lnSpc>
                <a:spcPct val="90000"/>
              </a:lnSpc>
              <a:spcBef>
                <a:spcPts val="1000"/>
              </a:spcBef>
              <a:spcAft>
                <a:spcPts val="0"/>
              </a:spcAft>
              <a:buClr>
                <a:schemeClr val="accent2"/>
              </a:buClr>
              <a:buSzPct val="106250"/>
              <a:buChar char="•"/>
            </a:pPr>
            <a:r>
              <a:rPr lang="en-US" sz="1600"/>
              <a:t>Has the grantee been responsive to requests for explanations/corrective action plans?</a:t>
            </a:r>
            <a:endParaRPr/>
          </a:p>
          <a:p>
            <a:pPr indent="0" lvl="1" marL="458156" marR="0" rtl="0" algn="ctr">
              <a:lnSpc>
                <a:spcPct val="90000"/>
              </a:lnSpc>
              <a:spcBef>
                <a:spcPts val="1000"/>
              </a:spcBef>
              <a:spcAft>
                <a:spcPts val="0"/>
              </a:spcAft>
              <a:buClr>
                <a:schemeClr val="accent2"/>
              </a:buClr>
              <a:buSzPct val="106250"/>
              <a:buNone/>
            </a:pPr>
            <a:r>
              <a:rPr b="1" lang="en-US" sz="1700"/>
              <a:t>Why is this important?</a:t>
            </a:r>
            <a:endParaRPr/>
          </a:p>
          <a:p>
            <a:pPr indent="-127790" lvl="1" marL="685800" marR="0" rtl="0" algn="l">
              <a:lnSpc>
                <a:spcPct val="90000"/>
              </a:lnSpc>
              <a:spcBef>
                <a:spcPts val="1000"/>
              </a:spcBef>
              <a:spcAft>
                <a:spcPts val="0"/>
              </a:spcAft>
              <a:buClr>
                <a:schemeClr val="accent2"/>
              </a:buClr>
              <a:buSzPct val="106250"/>
              <a:buNone/>
            </a:pPr>
            <a:r>
              <a:t/>
            </a:r>
            <a:endParaRPr sz="1600"/>
          </a:p>
        </p:txBody>
      </p:sp>
      <p:sp>
        <p:nvSpPr>
          <p:cNvPr id="244" name="Google Shape;244;p2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245" name="Google Shape;245;p29"/>
          <p:cNvPicPr preferRelativeResize="0"/>
          <p:nvPr/>
        </p:nvPicPr>
        <p:blipFill rotWithShape="1">
          <a:blip r:embed="rId3">
            <a:alphaModFix/>
          </a:blip>
          <a:srcRect b="0" l="0" r="0" t="0"/>
          <a:stretch/>
        </p:blipFill>
        <p:spPr>
          <a:xfrm>
            <a:off x="10492026" y="170400"/>
            <a:ext cx="1606776" cy="16022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1" name="Google Shape;251;p30"/>
          <p:cNvSpPr/>
          <p:nvPr/>
        </p:nvSpPr>
        <p:spPr>
          <a:xfrm flipH="1">
            <a:off x="8729060" y="3488267"/>
            <a:ext cx="3291900" cy="3200400"/>
          </a:xfrm>
          <a:prstGeom prst="rtTriangle">
            <a:avLst/>
          </a:prstGeom>
          <a:solidFill>
            <a:srgbClr val="C1B1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2" name="Google Shape;252;p30"/>
          <p:cNvSpPr/>
          <p:nvPr/>
        </p:nvSpPr>
        <p:spPr>
          <a:xfrm>
            <a:off x="641774" y="623275"/>
            <a:ext cx="10905000" cy="5607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3" name="Google Shape;253;p30"/>
          <p:cNvSpPr txBox="1"/>
          <p:nvPr>
            <p:ph type="title"/>
          </p:nvPr>
        </p:nvSpPr>
        <p:spPr>
          <a:xfrm>
            <a:off x="548576" y="595281"/>
            <a:ext cx="9298224" cy="84924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5600"/>
              <a:buFont typeface="Calibri"/>
              <a:buNone/>
            </a:pPr>
            <a:r>
              <a:rPr b="1" lang="en-US" sz="4000">
                <a:solidFill>
                  <a:srgbClr val="2E4D9F"/>
                </a:solidFill>
              </a:rPr>
              <a:t>Quarterly Risk Assessment Scoring</a:t>
            </a:r>
            <a:endParaRPr b="1" sz="4000">
              <a:solidFill>
                <a:srgbClr val="2E4D9F"/>
              </a:solidFill>
            </a:endParaRPr>
          </a:p>
          <a:p>
            <a:pPr indent="0" lvl="0" marL="0" rtl="0" algn="l">
              <a:lnSpc>
                <a:spcPct val="90000"/>
              </a:lnSpc>
              <a:spcBef>
                <a:spcPts val="0"/>
              </a:spcBef>
              <a:spcAft>
                <a:spcPts val="0"/>
              </a:spcAft>
              <a:buClr>
                <a:schemeClr val="dk1"/>
              </a:buClr>
              <a:buSzPts val="5600"/>
              <a:buFont typeface="Calibri"/>
              <a:buNone/>
            </a:pPr>
            <a:r>
              <a:t/>
            </a:r>
            <a:endParaRPr sz="4300"/>
          </a:p>
        </p:txBody>
      </p:sp>
      <p:sp>
        <p:nvSpPr>
          <p:cNvPr id="254" name="Google Shape;254;p30"/>
          <p:cNvSpPr txBox="1"/>
          <p:nvPr>
            <p:ph idx="1" type="body"/>
          </p:nvPr>
        </p:nvSpPr>
        <p:spPr>
          <a:xfrm>
            <a:off x="703684" y="1071966"/>
            <a:ext cx="9419130" cy="801101"/>
          </a:xfrm>
          <a:prstGeom prst="rect">
            <a:avLst/>
          </a:prstGeom>
          <a:noFill/>
          <a:ln>
            <a:noFill/>
          </a:ln>
        </p:spPr>
        <p:txBody>
          <a:bodyPr anchorCtr="0" anchor="ctr" bIns="45700" lIns="91425" spcFirstLastPara="1" rIns="91425" wrap="square" tIns="45700">
            <a:normAutofit/>
          </a:bodyPr>
          <a:lstStyle/>
          <a:p>
            <a:pPr indent="0" lvl="0" marL="228600" rtl="0" algn="ctr">
              <a:lnSpc>
                <a:spcPct val="90000"/>
              </a:lnSpc>
              <a:spcBef>
                <a:spcPts val="1000"/>
              </a:spcBef>
              <a:spcAft>
                <a:spcPts val="0"/>
              </a:spcAft>
              <a:buSzPts val="1227"/>
              <a:buNone/>
            </a:pPr>
            <a:r>
              <a:rPr lang="en-US" sz="1400"/>
              <a:t>After evaluating and scoring QRA elements, a status is applied to your award.</a:t>
            </a:r>
            <a:endParaRPr/>
          </a:p>
          <a:p>
            <a:pPr indent="0" lvl="0" marL="228600" rtl="0" algn="l">
              <a:lnSpc>
                <a:spcPct val="90000"/>
              </a:lnSpc>
              <a:spcBef>
                <a:spcPts val="1000"/>
              </a:spcBef>
              <a:spcAft>
                <a:spcPts val="0"/>
              </a:spcAft>
              <a:buSzPts val="1578"/>
              <a:buNone/>
            </a:pPr>
            <a:r>
              <a:t/>
            </a:r>
            <a:endParaRPr sz="1800"/>
          </a:p>
          <a:p>
            <a:pPr indent="0" lvl="1" marL="458156" marR="0" rtl="0" algn="l">
              <a:lnSpc>
                <a:spcPct val="90000"/>
              </a:lnSpc>
              <a:spcBef>
                <a:spcPts val="1000"/>
              </a:spcBef>
              <a:spcAft>
                <a:spcPts val="0"/>
              </a:spcAft>
              <a:buClr>
                <a:schemeClr val="accent2"/>
              </a:buClr>
              <a:buSzPts val="1700"/>
              <a:buNone/>
            </a:pPr>
            <a:r>
              <a:t/>
            </a:r>
            <a:endParaRPr sz="1600"/>
          </a:p>
        </p:txBody>
      </p:sp>
      <p:sp>
        <p:nvSpPr>
          <p:cNvPr id="255" name="Google Shape;255;p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pic>
        <p:nvPicPr>
          <p:cNvPr id="256" name="Google Shape;256;p30"/>
          <p:cNvPicPr preferRelativeResize="0"/>
          <p:nvPr/>
        </p:nvPicPr>
        <p:blipFill rotWithShape="1">
          <a:blip r:embed="rId3">
            <a:alphaModFix/>
          </a:blip>
          <a:srcRect b="0" l="0" r="0" t="0"/>
          <a:stretch/>
        </p:blipFill>
        <p:spPr>
          <a:xfrm>
            <a:off x="10492026" y="170400"/>
            <a:ext cx="1606776" cy="1602201"/>
          </a:xfrm>
          <a:prstGeom prst="rect">
            <a:avLst/>
          </a:prstGeom>
          <a:noFill/>
          <a:ln>
            <a:noFill/>
          </a:ln>
        </p:spPr>
      </p:pic>
      <p:graphicFrame>
        <p:nvGraphicFramePr>
          <p:cNvPr id="257" name="Google Shape;257;p30"/>
          <p:cNvGraphicFramePr/>
          <p:nvPr/>
        </p:nvGraphicFramePr>
        <p:xfrm>
          <a:off x="934618" y="1502513"/>
          <a:ext cx="3000000" cy="3000000"/>
        </p:xfrm>
        <a:graphic>
          <a:graphicData uri="http://schemas.openxmlformats.org/drawingml/2006/table">
            <a:tbl>
              <a:tblPr bandRow="1" firstRow="1">
                <a:noFill/>
                <a:tableStyleId>{576E2EC0-9372-48D5-8738-D8DF074291EB}</a:tableStyleId>
              </a:tblPr>
              <a:tblGrid>
                <a:gridCol w="2825500"/>
                <a:gridCol w="2898650"/>
                <a:gridCol w="2898650"/>
              </a:tblGrid>
              <a:tr h="438850">
                <a:tc>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t>Risk assessment Level per GMS</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t>Total Points</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t>Monitoring Level </a:t>
                      </a:r>
                      <a:endParaRPr sz="1400" u="none" cap="none" strike="noStrike"/>
                    </a:p>
                  </a:txBody>
                  <a:tcPr marT="45725" marB="45725" marR="91450" marL="91450"/>
                </a:tc>
              </a:tr>
              <a:tr h="438850">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Regular (Low)</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0-2</a:t>
                      </a:r>
                      <a:endParaRPr sz="14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Regular</a:t>
                      </a:r>
                      <a:endParaRPr sz="1400" u="none" cap="none" strike="noStrike"/>
                    </a:p>
                  </a:txBody>
                  <a:tcPr marT="45725" marB="45725" marR="91450" marL="91450"/>
                </a:tc>
              </a:tr>
              <a:tr h="438850">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Deficient (Low/Medium)</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3-4</a:t>
                      </a:r>
                      <a:endParaRPr sz="14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Monitor monthly until the next assessment. Request that the grantee submit a corrective action plan and a timeline for successful implementation of the plan. Set a deadline of 60 days for the grantee to achieve compliance with the requirements of the grant.</a:t>
                      </a:r>
                      <a:endParaRPr sz="1400" u="none" cap="none" strike="noStrike"/>
                    </a:p>
                  </a:txBody>
                  <a:tcPr marT="45725" marB="45725" marR="91450" marL="91450"/>
                </a:tc>
              </a:tr>
              <a:tr h="438850">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At-risk (Medium to High)</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5-7</a:t>
                      </a:r>
                      <a:endParaRPr sz="14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Monitor monthly for at least two quarters. If not done, previously, request that the grantee submit a corrective action plan and a timeline for successful implementation of the plan. Set a deadline of 60 days for the grantee to achieve compliance with the requirements of the grant.</a:t>
                      </a:r>
                      <a:endParaRPr sz="1400" u="none" cap="none" strike="noStrike"/>
                    </a:p>
                  </a:txBody>
                  <a:tcPr marT="45725" marB="45725" marR="91450" marL="91450"/>
                </a:tc>
              </a:tr>
              <a:tr h="438850">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Troubled (High)</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8-10</a:t>
                      </a:r>
                      <a:endParaRPr sz="14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Monitor monthly for at least three quarters and schedule a site visit if there is no improvement after the first quarter. If not done, previously, request that the grantee submit a corrective action plan and a timeline for successful implementation of the plan. Set a deadline of 30 days for the grantee to achieve compliance with the requirements of the grant. Consider requesting an audit.</a:t>
                      </a:r>
                      <a:endParaRPr sz="1400" u="none" cap="none" strike="noStrike"/>
                    </a:p>
                  </a:txBody>
                  <a:tcPr marT="45725" marB="45725" marR="91450" marL="91450"/>
                </a:tc>
              </a:tr>
              <a:tr h="438850">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Dysfunctional (High)</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t>11-13</a:t>
                      </a:r>
                      <a:endParaRPr sz="14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Schedule site visit and request an audit of all funded programs.</a:t>
                      </a:r>
                      <a:endParaRPr sz="1400" u="none" cap="none" strike="noStrike"/>
                    </a:p>
                  </a:txBody>
                  <a:tcPr marT="45725" marB="45725" marR="91450" marL="9145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2"/>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a:solidFill>
                  <a:srgbClr val="2F5496"/>
                </a:solidFill>
                <a:highlight>
                  <a:schemeClr val="lt1"/>
                </a:highlight>
              </a:rPr>
              <a:t>Grant Adjustment Notices (GANs)</a:t>
            </a:r>
            <a:r>
              <a:rPr b="1" lang="en-US">
                <a:solidFill>
                  <a:srgbClr val="2F5496"/>
                </a:solidFill>
              </a:rPr>
              <a:t>			</a:t>
            </a:r>
            <a:endParaRPr b="1">
              <a:solidFill>
                <a:srgbClr val="2F5496"/>
              </a:solidFill>
            </a:endParaRPr>
          </a:p>
        </p:txBody>
      </p:sp>
      <p:sp>
        <p:nvSpPr>
          <p:cNvPr id="263" name="Google Shape;263;p22"/>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90000"/>
              </a:lnSpc>
              <a:spcBef>
                <a:spcPts val="1000"/>
              </a:spcBef>
              <a:spcAft>
                <a:spcPts val="0"/>
              </a:spcAft>
              <a:buSzPts val="1800"/>
              <a:buFont typeface="Arial"/>
              <a:buChar char="•"/>
            </a:pPr>
            <a:r>
              <a:rPr lang="en-US" sz="2100"/>
              <a:t>To request modifications to the subaward</a:t>
            </a:r>
            <a:endParaRPr/>
          </a:p>
          <a:p>
            <a:pPr indent="-342900" lvl="0" marL="342900" rtl="0" algn="l">
              <a:lnSpc>
                <a:spcPct val="90000"/>
              </a:lnSpc>
              <a:spcBef>
                <a:spcPts val="1000"/>
              </a:spcBef>
              <a:spcAft>
                <a:spcPts val="0"/>
              </a:spcAft>
              <a:buSzPts val="1800"/>
              <a:buFont typeface="Arial"/>
              <a:buChar char="•"/>
            </a:pPr>
            <a:r>
              <a:rPr lang="en-US" sz="2100"/>
              <a:t>Should be submitted in </a:t>
            </a:r>
            <a:r>
              <a:rPr b="1" lang="en-US" sz="2100" u="sng"/>
              <a:t>real time</a:t>
            </a:r>
            <a:r>
              <a:rPr lang="en-US" sz="2100"/>
              <a:t> as project changes occur</a:t>
            </a:r>
            <a:endParaRPr/>
          </a:p>
          <a:p>
            <a:pPr indent="-342900" lvl="0" marL="342900" rtl="0" algn="l">
              <a:lnSpc>
                <a:spcPct val="90000"/>
              </a:lnSpc>
              <a:spcBef>
                <a:spcPts val="1000"/>
              </a:spcBef>
              <a:spcAft>
                <a:spcPts val="0"/>
              </a:spcAft>
              <a:buSzPts val="1800"/>
              <a:buFont typeface="Arial"/>
              <a:buChar char="•"/>
            </a:pPr>
            <a:r>
              <a:rPr lang="en-US" sz="2100"/>
              <a:t>Must be submitted in the GMS by authorized project personnel:</a:t>
            </a:r>
            <a:endParaRPr/>
          </a:p>
          <a:p>
            <a:pPr indent="-342900" lvl="2" marL="1257300" rtl="0" algn="l">
              <a:lnSpc>
                <a:spcPct val="90000"/>
              </a:lnSpc>
              <a:spcBef>
                <a:spcPts val="1000"/>
              </a:spcBef>
              <a:spcAft>
                <a:spcPts val="0"/>
              </a:spcAft>
              <a:buSzPts val="1800"/>
              <a:buFont typeface="Noto Sans Symbols"/>
              <a:buChar char="⮚"/>
            </a:pPr>
            <a:r>
              <a:rPr lang="en-US" sz="2100"/>
              <a:t>Project Director</a:t>
            </a:r>
            <a:endParaRPr/>
          </a:p>
          <a:p>
            <a:pPr indent="-342900" lvl="2" marL="1257300" rtl="0" algn="l">
              <a:lnSpc>
                <a:spcPct val="90000"/>
              </a:lnSpc>
              <a:spcBef>
                <a:spcPts val="1000"/>
              </a:spcBef>
              <a:spcAft>
                <a:spcPts val="0"/>
              </a:spcAft>
              <a:buSzPts val="1800"/>
              <a:buFont typeface="Noto Sans Symbols"/>
              <a:buChar char="⮚"/>
            </a:pPr>
            <a:r>
              <a:rPr lang="en-US" sz="2100"/>
              <a:t>Fiscal Officer</a:t>
            </a:r>
            <a:endParaRPr/>
          </a:p>
          <a:p>
            <a:pPr indent="-342900" lvl="2" marL="1257300" rtl="0" algn="l">
              <a:lnSpc>
                <a:spcPct val="90000"/>
              </a:lnSpc>
              <a:spcBef>
                <a:spcPts val="1000"/>
              </a:spcBef>
              <a:spcAft>
                <a:spcPts val="0"/>
              </a:spcAft>
              <a:buSzPts val="1800"/>
              <a:buFont typeface="Noto Sans Symbols"/>
              <a:buChar char="⮚"/>
            </a:pPr>
            <a:r>
              <a:rPr lang="en-US" sz="2100"/>
              <a:t>Authorized Official</a:t>
            </a:r>
            <a:endParaRPr/>
          </a:p>
          <a:p>
            <a:pPr indent="-342900" lvl="2" marL="1257300" rtl="0" algn="l">
              <a:lnSpc>
                <a:spcPct val="90000"/>
              </a:lnSpc>
              <a:spcBef>
                <a:spcPts val="1000"/>
              </a:spcBef>
              <a:spcAft>
                <a:spcPts val="0"/>
              </a:spcAft>
              <a:buSzPts val="1800"/>
              <a:buFont typeface="Noto Sans Symbols"/>
              <a:buChar char="⮚"/>
            </a:pPr>
            <a:r>
              <a:rPr lang="en-US" sz="2100"/>
              <a:t>Alternate Authorized Signatory</a:t>
            </a:r>
            <a:endParaRPr/>
          </a:p>
          <a:p>
            <a:pPr indent="-342900" lvl="0" marL="342900" rtl="0" algn="l">
              <a:lnSpc>
                <a:spcPct val="90000"/>
              </a:lnSpc>
              <a:spcBef>
                <a:spcPts val="1000"/>
              </a:spcBef>
              <a:spcAft>
                <a:spcPts val="0"/>
              </a:spcAft>
              <a:buSzPts val="1800"/>
              <a:buFont typeface="Arial"/>
              <a:buChar char="•"/>
            </a:pPr>
            <a:r>
              <a:rPr lang="en-US" sz="2100"/>
              <a:t>The justification at minimum must include </a:t>
            </a:r>
            <a:r>
              <a:rPr b="1" lang="en-US" sz="2100"/>
              <a:t>what</a:t>
            </a:r>
            <a:r>
              <a:rPr lang="en-US" sz="2100"/>
              <a:t> is changing, </a:t>
            </a:r>
            <a:r>
              <a:rPr b="1" lang="en-US" sz="2100"/>
              <a:t>why</a:t>
            </a:r>
            <a:r>
              <a:rPr lang="en-US" sz="2100"/>
              <a:t> the change is needed, and </a:t>
            </a:r>
            <a:r>
              <a:rPr b="1" lang="en-US" sz="2100"/>
              <a:t>when</a:t>
            </a:r>
            <a:r>
              <a:rPr lang="en-US" sz="2100"/>
              <a:t> the change will occur. </a:t>
            </a:r>
            <a:endParaRPr/>
          </a:p>
          <a:p>
            <a:pPr indent="-342900" lvl="0" marL="342900" rtl="0" algn="l">
              <a:lnSpc>
                <a:spcPct val="90000"/>
              </a:lnSpc>
              <a:spcBef>
                <a:spcPts val="1000"/>
              </a:spcBef>
              <a:spcAft>
                <a:spcPts val="0"/>
              </a:spcAft>
              <a:buSzPts val="1800"/>
              <a:buFont typeface="Arial"/>
              <a:buChar char="•"/>
            </a:pPr>
            <a:r>
              <a:rPr lang="en-US" sz="2100"/>
              <a:t>Must be submitted at least </a:t>
            </a:r>
            <a:r>
              <a:rPr b="1" lang="en-US" sz="2100"/>
              <a:t>30 calendar days </a:t>
            </a:r>
            <a:r>
              <a:rPr lang="en-US" sz="2100"/>
              <a:t>prior to the end of the award period.</a:t>
            </a:r>
            <a:endParaRPr/>
          </a:p>
          <a:p>
            <a:pPr indent="0" lvl="0" marL="0" rtl="0" algn="l">
              <a:lnSpc>
                <a:spcPct val="90000"/>
              </a:lnSpc>
              <a:spcBef>
                <a:spcPts val="1000"/>
              </a:spcBef>
              <a:spcAft>
                <a:spcPts val="0"/>
              </a:spcAft>
              <a:buSzPts val="1800"/>
              <a:buNone/>
            </a:pPr>
            <a:r>
              <a:t/>
            </a:r>
            <a:endParaRPr sz="2100"/>
          </a:p>
          <a:p>
            <a:pPr indent="0" lvl="0" marL="0" rtl="0" algn="l">
              <a:lnSpc>
                <a:spcPct val="90000"/>
              </a:lnSpc>
              <a:spcBef>
                <a:spcPts val="1000"/>
              </a:spcBef>
              <a:spcAft>
                <a:spcPts val="0"/>
              </a:spcAft>
              <a:buSzPts val="1800"/>
              <a:buNone/>
            </a:pPr>
            <a:r>
              <a:rPr b="1" i="1" lang="en-US" sz="2400"/>
              <a:t>**GANs submitted by unauthorized individuals will be returned without review</a:t>
            </a:r>
            <a:endParaRPr b="1" i="1" sz="2100" u="sng"/>
          </a:p>
        </p:txBody>
      </p:sp>
      <p:sp>
        <p:nvSpPr>
          <p:cNvPr id="264" name="Google Shape;26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65" name="Google Shape;265;p22"/>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3"/>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Grant Adjustment Notices (GANs): General</a:t>
            </a:r>
            <a:r>
              <a:rPr b="1" lang="en-US">
                <a:solidFill>
                  <a:srgbClr val="2F5496"/>
                </a:solidFill>
              </a:rPr>
              <a:t>			</a:t>
            </a:r>
            <a:endParaRPr b="1">
              <a:solidFill>
                <a:srgbClr val="2F5496"/>
              </a:solidFill>
            </a:endParaRPr>
          </a:p>
        </p:txBody>
      </p:sp>
      <p:sp>
        <p:nvSpPr>
          <p:cNvPr id="271" name="Google Shape;271;p23"/>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lang="en-US"/>
              <a:t>A </a:t>
            </a:r>
            <a:r>
              <a:rPr b="1" lang="en-US" u="sng"/>
              <a:t>General GAN </a:t>
            </a:r>
            <a:r>
              <a:rPr lang="en-US"/>
              <a:t>must be submitted for:</a:t>
            </a:r>
            <a:endParaRPr/>
          </a:p>
          <a:p>
            <a:pPr indent="-457200" lvl="0" marL="457200" rtl="0" algn="l">
              <a:lnSpc>
                <a:spcPct val="90000"/>
              </a:lnSpc>
              <a:spcBef>
                <a:spcPts val="1000"/>
              </a:spcBef>
              <a:spcAft>
                <a:spcPts val="0"/>
              </a:spcAft>
              <a:buSzPts val="1800"/>
              <a:buFont typeface="Arial"/>
              <a:buChar char="•"/>
            </a:pPr>
            <a:r>
              <a:rPr lang="en-US"/>
              <a:t>Project scope modifications – changes to goals, activities, and/or outcomes</a:t>
            </a:r>
            <a:endParaRPr/>
          </a:p>
          <a:p>
            <a:pPr indent="-342900" lvl="0" marL="457200" rtl="0" algn="l">
              <a:lnSpc>
                <a:spcPct val="90000"/>
              </a:lnSpc>
              <a:spcBef>
                <a:spcPts val="1000"/>
              </a:spcBef>
              <a:spcAft>
                <a:spcPts val="0"/>
              </a:spcAft>
              <a:buSzPts val="1800"/>
              <a:buFont typeface="Arial"/>
              <a:buNone/>
            </a:pPr>
            <a:r>
              <a:t/>
            </a:r>
            <a:endParaRPr/>
          </a:p>
          <a:p>
            <a:pPr indent="-457200" lvl="0" marL="457200" rtl="0" algn="l">
              <a:lnSpc>
                <a:spcPct val="90000"/>
              </a:lnSpc>
              <a:spcBef>
                <a:spcPts val="1000"/>
              </a:spcBef>
              <a:spcAft>
                <a:spcPts val="0"/>
              </a:spcAft>
              <a:buSzPts val="1800"/>
              <a:buFont typeface="Arial"/>
              <a:buChar char="•"/>
            </a:pPr>
            <a:r>
              <a:rPr lang="en-US"/>
              <a:t>Changes to the performance period – request a No Cost Extension (NCE)</a:t>
            </a:r>
            <a:endParaRPr/>
          </a:p>
          <a:p>
            <a:pPr indent="-342900" lvl="0" marL="457200" rtl="0" algn="l">
              <a:lnSpc>
                <a:spcPct val="90000"/>
              </a:lnSpc>
              <a:spcBef>
                <a:spcPts val="1000"/>
              </a:spcBef>
              <a:spcAft>
                <a:spcPts val="0"/>
              </a:spcAft>
              <a:buSzPts val="1800"/>
              <a:buFont typeface="Arial"/>
              <a:buNone/>
            </a:pPr>
            <a:r>
              <a:t/>
            </a:r>
            <a:endParaRPr/>
          </a:p>
          <a:p>
            <a:pPr indent="-457200" lvl="0" marL="457200" rtl="0" algn="l">
              <a:lnSpc>
                <a:spcPct val="90000"/>
              </a:lnSpc>
              <a:spcBef>
                <a:spcPts val="1000"/>
              </a:spcBef>
              <a:spcAft>
                <a:spcPts val="0"/>
              </a:spcAft>
              <a:buSzPts val="1800"/>
              <a:buFont typeface="Arial"/>
              <a:buChar char="•"/>
            </a:pPr>
            <a:r>
              <a:rPr lang="en-US"/>
              <a:t>Changes to personnel or roles listed on the GMS Face Sheet – Project Director or Fiscal Officer</a:t>
            </a:r>
            <a:endParaRPr/>
          </a:p>
          <a:p>
            <a:pPr indent="0" lvl="0" marL="0" rtl="0" algn="l">
              <a:lnSpc>
                <a:spcPct val="90000"/>
              </a:lnSpc>
              <a:spcBef>
                <a:spcPts val="1000"/>
              </a:spcBef>
              <a:spcAft>
                <a:spcPts val="0"/>
              </a:spcAft>
              <a:buSzPts val="1800"/>
              <a:buNone/>
            </a:pPr>
            <a:r>
              <a:t/>
            </a:r>
            <a:endParaRPr b="1" sz="2100"/>
          </a:p>
          <a:p>
            <a:pPr indent="0" lvl="0" marL="0" rtl="0" algn="l">
              <a:lnSpc>
                <a:spcPct val="90000"/>
              </a:lnSpc>
              <a:spcBef>
                <a:spcPts val="1000"/>
              </a:spcBef>
              <a:spcAft>
                <a:spcPts val="0"/>
              </a:spcAft>
              <a:buSzPts val="1800"/>
              <a:buNone/>
            </a:pPr>
            <a:r>
              <a:t/>
            </a:r>
            <a:endParaRPr sz="2100"/>
          </a:p>
        </p:txBody>
      </p:sp>
      <p:sp>
        <p:nvSpPr>
          <p:cNvPr id="272" name="Google Shape;272;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73" name="Google Shape;273;p23"/>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4"/>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Grant Adjustment Notices (GANs): </a:t>
            </a:r>
            <a:r>
              <a:rPr b="1" lang="en-US">
                <a:solidFill>
                  <a:srgbClr val="2F5496"/>
                </a:solidFill>
              </a:rPr>
              <a:t>B</a:t>
            </a:r>
            <a:r>
              <a:rPr b="1" lang="en-US">
                <a:solidFill>
                  <a:srgbClr val="2F5496"/>
                </a:solidFill>
              </a:rPr>
              <a:t>udget			</a:t>
            </a:r>
            <a:endParaRPr b="1">
              <a:solidFill>
                <a:srgbClr val="2F5496"/>
              </a:solidFill>
            </a:endParaRPr>
          </a:p>
        </p:txBody>
      </p:sp>
      <p:sp>
        <p:nvSpPr>
          <p:cNvPr id="279" name="Google Shape;279;p24"/>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000"/>
              </a:spcBef>
              <a:spcAft>
                <a:spcPts val="0"/>
              </a:spcAft>
              <a:buSzPts val="1800"/>
              <a:buNone/>
            </a:pPr>
            <a:r>
              <a:rPr lang="en-US"/>
              <a:t>A </a:t>
            </a:r>
            <a:r>
              <a:rPr b="1" lang="en-US" u="sng"/>
              <a:t>Budget GAN </a:t>
            </a:r>
            <a:r>
              <a:rPr lang="en-US"/>
              <a:t>must be submitted for any changes to the approved project budget including:</a:t>
            </a:r>
            <a:endParaRPr/>
          </a:p>
          <a:p>
            <a:pPr indent="-457200" lvl="0" marL="457200" rtl="0" algn="l">
              <a:lnSpc>
                <a:spcPct val="90000"/>
              </a:lnSpc>
              <a:spcBef>
                <a:spcPts val="1000"/>
              </a:spcBef>
              <a:spcAft>
                <a:spcPts val="0"/>
              </a:spcAft>
              <a:buSzPts val="1800"/>
              <a:buFont typeface="Arial"/>
              <a:buChar char="•"/>
            </a:pPr>
            <a:r>
              <a:rPr lang="en-US"/>
              <a:t>Reallocating funds between existing line items and budget categories</a:t>
            </a:r>
            <a:endParaRPr/>
          </a:p>
          <a:p>
            <a:pPr indent="-342900" lvl="0" marL="457200" rtl="0" algn="l">
              <a:lnSpc>
                <a:spcPct val="90000"/>
              </a:lnSpc>
              <a:spcBef>
                <a:spcPts val="1000"/>
              </a:spcBef>
              <a:spcAft>
                <a:spcPts val="0"/>
              </a:spcAft>
              <a:buSzPts val="1800"/>
              <a:buFont typeface="Arial"/>
              <a:buNone/>
            </a:pPr>
            <a:r>
              <a:t/>
            </a:r>
            <a:endParaRPr/>
          </a:p>
          <a:p>
            <a:pPr indent="-457200" lvl="0" marL="457200" rtl="0" algn="l">
              <a:lnSpc>
                <a:spcPct val="90000"/>
              </a:lnSpc>
              <a:spcBef>
                <a:spcPts val="1000"/>
              </a:spcBef>
              <a:spcAft>
                <a:spcPts val="0"/>
              </a:spcAft>
              <a:buSzPts val="1800"/>
              <a:buFont typeface="Arial"/>
              <a:buChar char="•"/>
            </a:pPr>
            <a:r>
              <a:rPr lang="en-US"/>
              <a:t>Adding new line items</a:t>
            </a:r>
            <a:endParaRPr/>
          </a:p>
          <a:p>
            <a:pPr indent="-342900" lvl="0" marL="457200" rtl="0" algn="l">
              <a:lnSpc>
                <a:spcPct val="90000"/>
              </a:lnSpc>
              <a:spcBef>
                <a:spcPts val="1000"/>
              </a:spcBef>
              <a:spcAft>
                <a:spcPts val="0"/>
              </a:spcAft>
              <a:buSzPts val="1800"/>
              <a:buFont typeface="Arial"/>
              <a:buNone/>
            </a:pPr>
            <a:r>
              <a:t/>
            </a:r>
            <a:endParaRPr/>
          </a:p>
          <a:p>
            <a:pPr indent="-457200" lvl="0" marL="457200" rtl="0" algn="l">
              <a:lnSpc>
                <a:spcPct val="90000"/>
              </a:lnSpc>
              <a:spcBef>
                <a:spcPts val="1000"/>
              </a:spcBef>
              <a:spcAft>
                <a:spcPts val="0"/>
              </a:spcAft>
              <a:buSzPts val="1800"/>
              <a:buFont typeface="Arial"/>
              <a:buChar char="•"/>
            </a:pPr>
            <a:r>
              <a:rPr lang="en-US"/>
              <a:t>Requesting additional funding</a:t>
            </a:r>
            <a:endParaRPr/>
          </a:p>
          <a:p>
            <a:pPr indent="-342900" lvl="0" marL="457200" rtl="0" algn="l">
              <a:lnSpc>
                <a:spcPct val="90000"/>
              </a:lnSpc>
              <a:spcBef>
                <a:spcPts val="1000"/>
              </a:spcBef>
              <a:spcAft>
                <a:spcPts val="0"/>
              </a:spcAft>
              <a:buSzPts val="1800"/>
              <a:buFont typeface="Arial"/>
              <a:buNone/>
            </a:pPr>
            <a:r>
              <a:t/>
            </a:r>
            <a:endParaRPr/>
          </a:p>
          <a:p>
            <a:pPr indent="-457200" lvl="0" marL="457200" rtl="0" algn="l">
              <a:lnSpc>
                <a:spcPct val="90000"/>
              </a:lnSpc>
              <a:spcBef>
                <a:spcPts val="1000"/>
              </a:spcBef>
              <a:spcAft>
                <a:spcPts val="0"/>
              </a:spcAft>
              <a:buSzPts val="1800"/>
              <a:buFont typeface="Arial"/>
              <a:buChar char="•"/>
            </a:pPr>
            <a:r>
              <a:rPr lang="en-US"/>
              <a:t>De-obligating funds</a:t>
            </a:r>
            <a:endParaRPr/>
          </a:p>
          <a:p>
            <a:pPr indent="0" lvl="0" marL="0" rtl="0" algn="l">
              <a:lnSpc>
                <a:spcPct val="90000"/>
              </a:lnSpc>
              <a:spcBef>
                <a:spcPts val="1000"/>
              </a:spcBef>
              <a:spcAft>
                <a:spcPts val="0"/>
              </a:spcAft>
              <a:buSzPts val="1800"/>
              <a:buNone/>
            </a:pPr>
            <a:r>
              <a:t/>
            </a:r>
            <a:endParaRPr b="1" sz="2100"/>
          </a:p>
          <a:p>
            <a:pPr indent="0" lvl="0" marL="0" rtl="0" algn="l">
              <a:lnSpc>
                <a:spcPct val="90000"/>
              </a:lnSpc>
              <a:spcBef>
                <a:spcPts val="1000"/>
              </a:spcBef>
              <a:spcAft>
                <a:spcPts val="0"/>
              </a:spcAft>
              <a:buSzPts val="1800"/>
              <a:buNone/>
            </a:pPr>
            <a:r>
              <a:t/>
            </a:r>
            <a:endParaRPr sz="2100"/>
          </a:p>
        </p:txBody>
      </p:sp>
      <p:sp>
        <p:nvSpPr>
          <p:cNvPr id="280" name="Google Shape;28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81" name="Google Shape;281;p24"/>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5"/>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When A Grant Adjustment Notice (GAN) Is </a:t>
            </a:r>
            <a:br>
              <a:rPr b="1" lang="en-US">
                <a:solidFill>
                  <a:srgbClr val="2F5496"/>
                </a:solidFill>
                <a:highlight>
                  <a:schemeClr val="lt1"/>
                </a:highlight>
              </a:rPr>
            </a:br>
            <a:r>
              <a:rPr b="1" lang="en-US">
                <a:solidFill>
                  <a:srgbClr val="2F5496"/>
                </a:solidFill>
                <a:highlight>
                  <a:schemeClr val="lt1"/>
                </a:highlight>
              </a:rPr>
              <a:t>Not Required</a:t>
            </a:r>
            <a:r>
              <a:rPr b="1" lang="en-US">
                <a:solidFill>
                  <a:srgbClr val="2F5496"/>
                </a:solidFill>
              </a:rPr>
              <a:t>			</a:t>
            </a:r>
            <a:endParaRPr b="1">
              <a:solidFill>
                <a:srgbClr val="2F5496"/>
              </a:solidFill>
            </a:endParaRPr>
          </a:p>
        </p:txBody>
      </p:sp>
      <p:sp>
        <p:nvSpPr>
          <p:cNvPr id="287" name="Google Shape;287;p25"/>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lang="en-US" sz="2400"/>
              <a:t>A GAN is not required:</a:t>
            </a:r>
            <a:endParaRPr/>
          </a:p>
          <a:p>
            <a:pPr indent="-342900" lvl="0" marL="342900" rtl="0" algn="l">
              <a:lnSpc>
                <a:spcPct val="90000"/>
              </a:lnSpc>
              <a:spcBef>
                <a:spcPts val="1000"/>
              </a:spcBef>
              <a:spcAft>
                <a:spcPts val="0"/>
              </a:spcAft>
              <a:buSzPts val="1800"/>
              <a:buFont typeface="Arial"/>
              <a:buChar char="•"/>
            </a:pPr>
            <a:r>
              <a:rPr lang="en-US" sz="2400"/>
              <a:t>If the proposed changes are within the same budget category and existing line items and if the overall changes do not exceed the total budget category</a:t>
            </a:r>
            <a:endParaRPr/>
          </a:p>
          <a:p>
            <a:pPr indent="-228600" lvl="0" marL="342900" rtl="0" algn="l">
              <a:lnSpc>
                <a:spcPct val="90000"/>
              </a:lnSpc>
              <a:spcBef>
                <a:spcPts val="1000"/>
              </a:spcBef>
              <a:spcAft>
                <a:spcPts val="0"/>
              </a:spcAft>
              <a:buSzPts val="1800"/>
              <a:buFont typeface="Arial"/>
              <a:buNone/>
            </a:pPr>
            <a:r>
              <a:t/>
            </a:r>
            <a:endParaRPr sz="2400"/>
          </a:p>
          <a:p>
            <a:pPr indent="-342900" lvl="0" marL="342900" rtl="0" algn="l">
              <a:lnSpc>
                <a:spcPct val="90000"/>
              </a:lnSpc>
              <a:spcBef>
                <a:spcPts val="1000"/>
              </a:spcBef>
              <a:spcAft>
                <a:spcPts val="0"/>
              </a:spcAft>
              <a:buSzPts val="1800"/>
              <a:buFont typeface="Arial"/>
              <a:buChar char="•"/>
            </a:pPr>
            <a:r>
              <a:rPr lang="en-US" sz="2400"/>
              <a:t>To change the name(s) of approved grant funded personnel as a result of staffing changes. You can include this information in your next quarterly progress reports.</a:t>
            </a:r>
            <a:endParaRPr/>
          </a:p>
          <a:p>
            <a:pPr indent="-228600" lvl="0" marL="342900" rtl="0" algn="l">
              <a:lnSpc>
                <a:spcPct val="90000"/>
              </a:lnSpc>
              <a:spcBef>
                <a:spcPts val="1000"/>
              </a:spcBef>
              <a:spcAft>
                <a:spcPts val="0"/>
              </a:spcAft>
              <a:buSzPts val="1800"/>
              <a:buFont typeface="Arial"/>
              <a:buNone/>
            </a:pPr>
            <a:r>
              <a:t/>
            </a:r>
            <a:endParaRPr sz="2400"/>
          </a:p>
          <a:p>
            <a:pPr indent="-342900" lvl="0" marL="342900" rtl="0" algn="l">
              <a:lnSpc>
                <a:spcPct val="90000"/>
              </a:lnSpc>
              <a:spcBef>
                <a:spcPts val="1000"/>
              </a:spcBef>
              <a:spcAft>
                <a:spcPts val="0"/>
              </a:spcAft>
              <a:buSzPts val="1800"/>
              <a:buFont typeface="Arial"/>
              <a:buChar char="•"/>
            </a:pPr>
            <a:r>
              <a:rPr b="1" lang="en-US" sz="2400"/>
              <a:t>**Note</a:t>
            </a:r>
            <a:r>
              <a:rPr lang="en-US" sz="2400"/>
              <a:t> – A General GAN is required if the Project Director or Fiscal Officer changes</a:t>
            </a:r>
            <a:endParaRPr/>
          </a:p>
        </p:txBody>
      </p:sp>
      <p:sp>
        <p:nvSpPr>
          <p:cNvPr id="288" name="Google Shape;288;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89" name="Google Shape;289;p25"/>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379a4bbc842_0_79"/>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000"/>
              <a:buFont typeface="Arial"/>
              <a:buNone/>
            </a:pPr>
            <a:r>
              <a:rPr b="1" lang="en-US">
                <a:solidFill>
                  <a:srgbClr val="2F5496"/>
                </a:solidFill>
                <a:highlight>
                  <a:schemeClr val="lt1"/>
                </a:highlight>
              </a:rPr>
              <a:t>Grant Oversight and Monitoring</a:t>
            </a:r>
            <a:endParaRPr/>
          </a:p>
        </p:txBody>
      </p:sp>
      <p:sp>
        <p:nvSpPr>
          <p:cNvPr id="296" name="Google Shape;296;g379a4bbc842_0_79"/>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lnSpcReduction="10000"/>
          </a:bodyPr>
          <a:lstStyle/>
          <a:p>
            <a:pPr indent="0" lvl="0" marL="0" rtl="0" algn="l">
              <a:spcBef>
                <a:spcPts val="1000"/>
              </a:spcBef>
              <a:spcAft>
                <a:spcPts val="0"/>
              </a:spcAft>
              <a:buNone/>
            </a:pPr>
            <a:r>
              <a:rPr lang="en-US"/>
              <a:t>If the staff assigned to your award have concerns about performance or the expenditure of grant funds, GOCPP reserves the right to:</a:t>
            </a:r>
            <a:endParaRPr/>
          </a:p>
          <a:p>
            <a:pPr indent="-342900" lvl="0" marL="457200" rtl="0" algn="l">
              <a:spcBef>
                <a:spcPts val="1000"/>
              </a:spcBef>
              <a:spcAft>
                <a:spcPts val="0"/>
              </a:spcAft>
              <a:buSzPts val="1800"/>
              <a:buAutoNum type="arabicPeriod"/>
            </a:pPr>
            <a:r>
              <a:rPr lang="en-US"/>
              <a:t>Conduct a fiscal desk review</a:t>
            </a:r>
            <a:endParaRPr/>
          </a:p>
          <a:p>
            <a:pPr indent="-342900" lvl="0" marL="457200" rtl="0" algn="l">
              <a:spcBef>
                <a:spcPts val="0"/>
              </a:spcBef>
              <a:spcAft>
                <a:spcPts val="0"/>
              </a:spcAft>
              <a:buSzPts val="1800"/>
              <a:buAutoNum type="arabicPeriod"/>
            </a:pPr>
            <a:r>
              <a:rPr lang="en-US"/>
              <a:t>Conduct an onsite monitoring visit</a:t>
            </a:r>
            <a:endParaRPr/>
          </a:p>
          <a:p>
            <a:pPr indent="-342900" lvl="0" marL="457200" rtl="0" algn="l">
              <a:spcBef>
                <a:spcPts val="0"/>
              </a:spcBef>
              <a:spcAft>
                <a:spcPts val="0"/>
              </a:spcAft>
              <a:buSzPts val="1800"/>
              <a:buAutoNum type="arabicPeriod"/>
            </a:pPr>
            <a:r>
              <a:rPr lang="en-US"/>
              <a:t>Recommend that your award be audited</a:t>
            </a:r>
            <a:endParaRPr/>
          </a:p>
          <a:p>
            <a:pPr indent="0" lvl="0" marL="0" rtl="0" algn="l">
              <a:spcBef>
                <a:spcPts val="1000"/>
              </a:spcBef>
              <a:spcAft>
                <a:spcPts val="0"/>
              </a:spcAft>
              <a:buNone/>
            </a:pPr>
            <a:r>
              <a:t/>
            </a:r>
            <a:endParaRPr/>
          </a:p>
          <a:p>
            <a:pPr indent="0" lvl="0" marL="0" rtl="0" algn="l">
              <a:spcBef>
                <a:spcPts val="1000"/>
              </a:spcBef>
              <a:spcAft>
                <a:spcPts val="0"/>
              </a:spcAft>
              <a:buClr>
                <a:schemeClr val="dk1"/>
              </a:buClr>
              <a:buSzPts val="1100"/>
              <a:buFont typeface="Arial"/>
              <a:buNone/>
            </a:pPr>
            <a:r>
              <a:rPr lang="en-US"/>
              <a:t>In accordance with General Condition #29, GOCPP staff</a:t>
            </a:r>
            <a:r>
              <a:rPr lang="en-US"/>
              <a:t> may periodically request documentation (itemized receipts, proof of payment, etc.) supporting grant funded expenditures.</a:t>
            </a:r>
            <a:endParaRPr/>
          </a:p>
          <a:p>
            <a:pPr indent="0" lvl="0" marL="0" rtl="0" algn="l">
              <a:spcBef>
                <a:spcPts val="1000"/>
              </a:spcBef>
              <a:spcAft>
                <a:spcPts val="0"/>
              </a:spcAft>
              <a:buNone/>
            </a:pPr>
            <a:r>
              <a:t/>
            </a:r>
            <a:endParaRPr/>
          </a:p>
        </p:txBody>
      </p:sp>
      <p:sp>
        <p:nvSpPr>
          <p:cNvPr id="297" name="Google Shape;297;g379a4bbc842_0_79"/>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6"/>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Authorized Official &amp; Alternate Authorized</a:t>
            </a:r>
            <a:br>
              <a:rPr b="1" lang="en-US">
                <a:solidFill>
                  <a:srgbClr val="2F5496"/>
                </a:solidFill>
                <a:highlight>
                  <a:schemeClr val="lt1"/>
                </a:highlight>
              </a:rPr>
            </a:br>
            <a:r>
              <a:rPr b="1" lang="en-US">
                <a:solidFill>
                  <a:srgbClr val="2F5496"/>
                </a:solidFill>
                <a:highlight>
                  <a:schemeClr val="lt1"/>
                </a:highlight>
              </a:rPr>
              <a:t>Signatory</a:t>
            </a:r>
            <a:r>
              <a:rPr b="1" lang="en-US">
                <a:solidFill>
                  <a:srgbClr val="2F5496"/>
                </a:solidFill>
              </a:rPr>
              <a:t>			</a:t>
            </a:r>
            <a:endParaRPr b="1">
              <a:solidFill>
                <a:srgbClr val="2F5496"/>
              </a:solidFill>
            </a:endParaRPr>
          </a:p>
        </p:txBody>
      </p:sp>
      <p:sp>
        <p:nvSpPr>
          <p:cNvPr id="303" name="Google Shape;303;p26"/>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1000"/>
              </a:spcBef>
              <a:spcAft>
                <a:spcPts val="0"/>
              </a:spcAft>
              <a:buSzPct val="81081"/>
              <a:buNone/>
            </a:pPr>
            <a:r>
              <a:rPr lang="en-US" sz="2400"/>
              <a:t>The </a:t>
            </a:r>
            <a:r>
              <a:rPr b="1" lang="en-US" sz="2400"/>
              <a:t>Authorized Official </a:t>
            </a:r>
            <a:r>
              <a:rPr lang="en-US" sz="2400"/>
              <a:t>must have the legal authority to enter into binding agreements on behalf of the entity and to accept the terms and conditions of the grant award. </a:t>
            </a:r>
            <a:endParaRPr/>
          </a:p>
          <a:p>
            <a:pPr indent="0" lvl="0" marL="0" rtl="0" algn="l">
              <a:lnSpc>
                <a:spcPct val="90000"/>
              </a:lnSpc>
              <a:spcBef>
                <a:spcPts val="1000"/>
              </a:spcBef>
              <a:spcAft>
                <a:spcPts val="0"/>
              </a:spcAft>
              <a:buSzPct val="81081"/>
              <a:buNone/>
            </a:pPr>
            <a:r>
              <a:t/>
            </a:r>
            <a:endParaRPr b="1" sz="2400" u="sng"/>
          </a:p>
          <a:p>
            <a:pPr indent="0" lvl="0" marL="0" rtl="0" algn="l">
              <a:lnSpc>
                <a:spcPct val="90000"/>
              </a:lnSpc>
              <a:spcBef>
                <a:spcPts val="1000"/>
              </a:spcBef>
              <a:spcAft>
                <a:spcPts val="0"/>
              </a:spcAft>
              <a:buSzPct val="81081"/>
              <a:buNone/>
            </a:pPr>
            <a:r>
              <a:rPr b="1" lang="en-US" sz="2400" u="sng"/>
              <a:t>Change in Authorized Official: </a:t>
            </a:r>
            <a:r>
              <a:rPr lang="en-US" sz="2400"/>
              <a:t>If there is a change in the Authorized Official, a signed letter on official letterhead must be submitted to GOCPP via email to </a:t>
            </a:r>
            <a:r>
              <a:rPr lang="en-US" sz="2400" u="sng">
                <a:solidFill>
                  <a:schemeClr val="hlink"/>
                </a:solidFill>
                <a:hlinkClick r:id="rId3"/>
              </a:rPr>
              <a:t>support@goccp.freshdesk.com</a:t>
            </a:r>
            <a:endParaRPr sz="2400"/>
          </a:p>
          <a:p>
            <a:pPr indent="0" lvl="0" marL="0" rtl="0" algn="l">
              <a:lnSpc>
                <a:spcPct val="90000"/>
              </a:lnSpc>
              <a:spcBef>
                <a:spcPts val="1000"/>
              </a:spcBef>
              <a:spcAft>
                <a:spcPts val="0"/>
              </a:spcAft>
              <a:buSzPct val="81081"/>
              <a:buNone/>
            </a:pPr>
            <a:r>
              <a:rPr lang="en-US" sz="2400"/>
              <a:t>The letter must include: </a:t>
            </a:r>
            <a:endParaRPr/>
          </a:p>
          <a:p>
            <a:pPr indent="-457200" lvl="0" marL="457200" rtl="0" algn="l">
              <a:lnSpc>
                <a:spcPct val="90000"/>
              </a:lnSpc>
              <a:spcBef>
                <a:spcPts val="1000"/>
              </a:spcBef>
              <a:spcAft>
                <a:spcPts val="0"/>
              </a:spcAft>
              <a:buSzPct val="81081"/>
              <a:buAutoNum type="arabicPeriod"/>
            </a:pPr>
            <a:r>
              <a:rPr lang="en-US" sz="2400"/>
              <a:t>Authorized Official’s Contact Information: Full name, title, organization, mailing address, phone number, and email address. </a:t>
            </a:r>
            <a:endParaRPr/>
          </a:p>
          <a:p>
            <a:pPr indent="-457200" lvl="0" marL="457200" rtl="0" algn="l">
              <a:lnSpc>
                <a:spcPct val="90000"/>
              </a:lnSpc>
              <a:spcBef>
                <a:spcPts val="1000"/>
              </a:spcBef>
              <a:spcAft>
                <a:spcPts val="0"/>
              </a:spcAft>
              <a:buSzPct val="81081"/>
              <a:buAutoNum type="arabicPeriod"/>
            </a:pPr>
            <a:r>
              <a:rPr lang="en-US" sz="2400"/>
              <a:t>Statement of Authority: A declaration that the individual is authorized to serve in this role, including their title and the effective date they assumed the position. </a:t>
            </a:r>
            <a:endParaRPr/>
          </a:p>
          <a:p>
            <a:pPr indent="-457200" lvl="0" marL="457200" rtl="0" algn="l">
              <a:lnSpc>
                <a:spcPct val="90000"/>
              </a:lnSpc>
              <a:spcBef>
                <a:spcPts val="1000"/>
              </a:spcBef>
              <a:spcAft>
                <a:spcPts val="0"/>
              </a:spcAft>
              <a:buSzPct val="81081"/>
              <a:buAutoNum type="arabicPeriod"/>
            </a:pPr>
            <a:r>
              <a:rPr lang="en-US" sz="2400"/>
              <a:t>Signature: The letter must be signed and dated by the new Authorized Official.</a:t>
            </a:r>
            <a:endParaRPr b="1" sz="2400" u="sng"/>
          </a:p>
        </p:txBody>
      </p:sp>
      <p:sp>
        <p:nvSpPr>
          <p:cNvPr id="304" name="Google Shape;30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05" name="Google Shape;305;p26"/>
          <p:cNvPicPr preferRelativeResize="0"/>
          <p:nvPr/>
        </p:nvPicPr>
        <p:blipFill rotWithShape="1">
          <a:blip r:embed="rId4">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7"/>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Authorized Official &amp; Alternate Authorized</a:t>
            </a:r>
            <a:br>
              <a:rPr b="1" lang="en-US">
                <a:solidFill>
                  <a:srgbClr val="2F5496"/>
                </a:solidFill>
                <a:highlight>
                  <a:schemeClr val="lt1"/>
                </a:highlight>
              </a:rPr>
            </a:br>
            <a:r>
              <a:rPr b="1" lang="en-US">
                <a:solidFill>
                  <a:srgbClr val="2F5496"/>
                </a:solidFill>
                <a:highlight>
                  <a:schemeClr val="lt1"/>
                </a:highlight>
              </a:rPr>
              <a:t>Signatory</a:t>
            </a:r>
            <a:r>
              <a:rPr b="1" lang="en-US">
                <a:solidFill>
                  <a:srgbClr val="2F5496"/>
                </a:solidFill>
              </a:rPr>
              <a:t>		</a:t>
            </a:r>
            <a:endParaRPr b="1">
              <a:solidFill>
                <a:srgbClr val="2F5496"/>
              </a:solidFill>
            </a:endParaRPr>
          </a:p>
        </p:txBody>
      </p:sp>
      <p:sp>
        <p:nvSpPr>
          <p:cNvPr id="311" name="Google Shape;311;p27"/>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000"/>
              </a:spcBef>
              <a:spcAft>
                <a:spcPts val="0"/>
              </a:spcAft>
              <a:buSzPts val="1800"/>
              <a:buNone/>
            </a:pPr>
            <a:r>
              <a:rPr lang="en-US" sz="2400"/>
              <a:t>The </a:t>
            </a:r>
            <a:r>
              <a:rPr b="1" lang="en-US" sz="2400"/>
              <a:t>Alternate Authorized Signatory </a:t>
            </a:r>
            <a:r>
              <a:rPr lang="en-US" sz="2400"/>
              <a:t>is not the same as the Authorized Official. This individual is permitted to sign grant documents on behalf of the Authorized Official</a:t>
            </a:r>
            <a:r>
              <a:rPr b="1" lang="en-US" sz="2400"/>
              <a:t> </a:t>
            </a:r>
            <a:r>
              <a:rPr lang="en-US" sz="2400"/>
              <a:t>in certain situations.</a:t>
            </a:r>
            <a:endParaRPr b="1" sz="2400" u="sng"/>
          </a:p>
          <a:p>
            <a:pPr indent="0" lvl="0" marL="0" rtl="0" algn="l">
              <a:lnSpc>
                <a:spcPct val="90000"/>
              </a:lnSpc>
              <a:spcBef>
                <a:spcPts val="1000"/>
              </a:spcBef>
              <a:spcAft>
                <a:spcPts val="0"/>
              </a:spcAft>
              <a:buSzPts val="1800"/>
              <a:buNone/>
            </a:pPr>
            <a:r>
              <a:rPr b="1" lang="en-US" sz="2400" u="sng"/>
              <a:t>Designating an Alternate Authorized Signatory: </a:t>
            </a:r>
            <a:r>
              <a:rPr lang="en-US" sz="2400"/>
              <a:t>the Authorized Official must submit a signed letter (on official letterhead) to </a:t>
            </a:r>
            <a:r>
              <a:rPr lang="en-US" sz="2400" u="sng">
                <a:solidFill>
                  <a:schemeClr val="hlink"/>
                </a:solidFill>
                <a:hlinkClick r:id="rId3"/>
              </a:rPr>
              <a:t>support@goccp.freshdesk.com</a:t>
            </a:r>
            <a:endParaRPr sz="2400"/>
          </a:p>
          <a:p>
            <a:pPr indent="0" lvl="0" marL="0" rtl="0" algn="l">
              <a:lnSpc>
                <a:spcPct val="90000"/>
              </a:lnSpc>
              <a:spcBef>
                <a:spcPts val="1000"/>
              </a:spcBef>
              <a:spcAft>
                <a:spcPts val="0"/>
              </a:spcAft>
              <a:buSzPts val="1800"/>
              <a:buNone/>
            </a:pPr>
            <a:r>
              <a:rPr lang="en-US" sz="2400"/>
              <a:t>The letter must include: </a:t>
            </a:r>
            <a:endParaRPr/>
          </a:p>
          <a:p>
            <a:pPr indent="-457200" lvl="0" marL="457200" rtl="0" algn="l">
              <a:lnSpc>
                <a:spcPct val="90000"/>
              </a:lnSpc>
              <a:spcBef>
                <a:spcPts val="1000"/>
              </a:spcBef>
              <a:spcAft>
                <a:spcPts val="0"/>
              </a:spcAft>
              <a:buSzPts val="1800"/>
              <a:buAutoNum type="arabicPeriod"/>
            </a:pPr>
            <a:r>
              <a:rPr lang="en-US" sz="2400"/>
              <a:t>Contact Information: Full contact details of the Alternate Signatory. </a:t>
            </a:r>
            <a:endParaRPr/>
          </a:p>
          <a:p>
            <a:pPr indent="-457200" lvl="0" marL="457200" rtl="0" algn="l">
              <a:lnSpc>
                <a:spcPct val="90000"/>
              </a:lnSpc>
              <a:spcBef>
                <a:spcPts val="1000"/>
              </a:spcBef>
              <a:spcAft>
                <a:spcPts val="0"/>
              </a:spcAft>
              <a:buSzPts val="1800"/>
              <a:buAutoNum type="arabicPeriod"/>
            </a:pPr>
            <a:r>
              <a:rPr lang="en-US" sz="2400"/>
              <a:t>Statement of Authorization: A clear statement granting the individual authority to act on behalf of the Authorized Official, including the purpose of the designation (e.g., to sign all award documents, in case of illness, leave, or personnel changes). </a:t>
            </a:r>
            <a:endParaRPr/>
          </a:p>
          <a:p>
            <a:pPr indent="-457200" lvl="0" marL="457200" rtl="0" algn="l">
              <a:lnSpc>
                <a:spcPct val="90000"/>
              </a:lnSpc>
              <a:spcBef>
                <a:spcPts val="1000"/>
              </a:spcBef>
              <a:spcAft>
                <a:spcPts val="0"/>
              </a:spcAft>
              <a:buSzPts val="1800"/>
              <a:buAutoNum type="arabicPeriod"/>
            </a:pPr>
            <a:r>
              <a:rPr lang="en-US" sz="2400"/>
              <a:t>Signature of the Authorized Official: Signed and dated, acknowledging the designation.</a:t>
            </a:r>
            <a:endParaRPr b="1" sz="2400" u="sng"/>
          </a:p>
        </p:txBody>
      </p:sp>
      <p:sp>
        <p:nvSpPr>
          <p:cNvPr id="312" name="Google Shape;312;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13" name="Google Shape;313;p27"/>
          <p:cNvPicPr preferRelativeResize="0"/>
          <p:nvPr/>
        </p:nvPicPr>
        <p:blipFill rotWithShape="1">
          <a:blip r:embed="rId4">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8"/>
          <p:cNvSpPr txBox="1"/>
          <p:nvPr>
            <p:ph type="title"/>
          </p:nvPr>
        </p:nvSpPr>
        <p:spPr>
          <a:xfrm>
            <a:off x="838200" y="365125"/>
            <a:ext cx="10515600" cy="124421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45454"/>
              <a:buNone/>
            </a:pPr>
            <a:r>
              <a:rPr b="1" lang="en-US">
                <a:solidFill>
                  <a:srgbClr val="2F5496"/>
                </a:solidFill>
                <a:highlight>
                  <a:schemeClr val="lt1"/>
                </a:highlight>
              </a:rPr>
              <a:t>Authorized Official &amp; Alternate Authorized</a:t>
            </a:r>
            <a:br>
              <a:rPr b="1" lang="en-US">
                <a:solidFill>
                  <a:srgbClr val="2F5496"/>
                </a:solidFill>
                <a:highlight>
                  <a:schemeClr val="lt1"/>
                </a:highlight>
              </a:rPr>
            </a:br>
            <a:r>
              <a:rPr b="1" lang="en-US">
                <a:solidFill>
                  <a:srgbClr val="2F5496"/>
                </a:solidFill>
                <a:highlight>
                  <a:schemeClr val="lt1"/>
                </a:highlight>
              </a:rPr>
              <a:t>Signatory</a:t>
            </a:r>
            <a:r>
              <a:rPr b="1" lang="en-US">
                <a:solidFill>
                  <a:srgbClr val="2F5496"/>
                </a:solidFill>
              </a:rPr>
              <a:t>		</a:t>
            </a:r>
            <a:endParaRPr b="1">
              <a:solidFill>
                <a:srgbClr val="2F5496"/>
              </a:solidFill>
            </a:endParaRPr>
          </a:p>
        </p:txBody>
      </p:sp>
      <p:sp>
        <p:nvSpPr>
          <p:cNvPr id="319" name="Google Shape;319;p28"/>
          <p:cNvSpPr txBox="1"/>
          <p:nvPr>
            <p:ph idx="1" type="body"/>
          </p:nvPr>
        </p:nvSpPr>
        <p:spPr>
          <a:xfrm>
            <a:off x="838200" y="1834769"/>
            <a:ext cx="10515600" cy="4813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lang="en-US" sz="2400"/>
              <a:t>If the </a:t>
            </a:r>
            <a:r>
              <a:rPr b="1" lang="en-US" sz="2400"/>
              <a:t>Alternate Authorized Signatory </a:t>
            </a:r>
            <a:r>
              <a:rPr lang="en-US" sz="2400"/>
              <a:t>is to act on a permanent basis (e.g., sign all award documents at all times), please include supporting documentation, such as a copy of an Executive Order or meeting minutes reflecting the approval of the governing body.</a:t>
            </a:r>
            <a:endParaRPr/>
          </a:p>
          <a:p>
            <a:pPr indent="0" lvl="0" marL="0" rtl="0" algn="l">
              <a:lnSpc>
                <a:spcPct val="90000"/>
              </a:lnSpc>
              <a:spcBef>
                <a:spcPts val="1000"/>
              </a:spcBef>
              <a:spcAft>
                <a:spcPts val="0"/>
              </a:spcAft>
              <a:buSzPts val="1800"/>
              <a:buNone/>
            </a:pPr>
            <a:r>
              <a:t/>
            </a:r>
            <a:endParaRPr b="1" sz="2400" u="sng"/>
          </a:p>
          <a:p>
            <a:pPr indent="0" lvl="0" marL="0" rtl="0" algn="l">
              <a:lnSpc>
                <a:spcPct val="90000"/>
              </a:lnSpc>
              <a:spcBef>
                <a:spcPts val="1000"/>
              </a:spcBef>
              <a:spcAft>
                <a:spcPts val="0"/>
              </a:spcAft>
              <a:buSzPts val="1800"/>
              <a:buNone/>
            </a:pPr>
            <a:r>
              <a:rPr b="1" lang="en-US" sz="2400" u="sng"/>
              <a:t>Updating or Removing an Alternate Signatory: </a:t>
            </a:r>
            <a:r>
              <a:rPr lang="en-US" sz="2400"/>
              <a:t>To update or remove an Alternate Authorized Signatory, the Authorized Official must submit a signed letter (on official letterhead) to </a:t>
            </a:r>
            <a:r>
              <a:rPr lang="en-US" sz="2400" u="sng">
                <a:solidFill>
                  <a:schemeClr val="hlink"/>
                </a:solidFill>
                <a:hlinkClick r:id="rId3"/>
              </a:rPr>
              <a:t>support@goccp.freshdesk.com </a:t>
            </a:r>
            <a:r>
              <a:rPr lang="en-US" sz="2400"/>
              <a:t>stating the changes and rationale (e.g., personnel departure, role change, or updated permissions.</a:t>
            </a:r>
            <a:endParaRPr b="1" sz="2400" u="sng"/>
          </a:p>
        </p:txBody>
      </p:sp>
      <p:sp>
        <p:nvSpPr>
          <p:cNvPr id="320" name="Google Shape;32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21" name="Google Shape;321;p28"/>
          <p:cNvPicPr preferRelativeResize="0"/>
          <p:nvPr/>
        </p:nvPicPr>
        <p:blipFill rotWithShape="1">
          <a:blip r:embed="rId4">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a:solidFill>
                  <a:srgbClr val="2F5496"/>
                </a:solidFill>
              </a:rPr>
              <a:t>Grant Close Out</a:t>
            </a:r>
            <a:endParaRPr/>
          </a:p>
        </p:txBody>
      </p:sp>
      <p:sp>
        <p:nvSpPr>
          <p:cNvPr id="327" name="Google Shape;327;p58"/>
          <p:cNvSpPr txBox="1"/>
          <p:nvPr>
            <p:ph idx="1" type="body"/>
          </p:nvPr>
        </p:nvSpPr>
        <p:spPr>
          <a:xfrm>
            <a:off x="838200" y="1825625"/>
            <a:ext cx="10515600" cy="4587900"/>
          </a:xfrm>
          <a:prstGeom prst="rect">
            <a:avLst/>
          </a:prstGeom>
          <a:noFill/>
          <a:ln>
            <a:noFill/>
          </a:ln>
        </p:spPr>
        <p:txBody>
          <a:bodyPr anchorCtr="0" anchor="t" bIns="45700" lIns="91425" spcFirstLastPara="1" rIns="91425" wrap="square" tIns="45700">
            <a:normAutofit fontScale="92500" lnSpcReduction="20000"/>
          </a:bodyPr>
          <a:lstStyle/>
          <a:p>
            <a:pPr indent="-443483" lvl="0" marL="457200" rtl="0" algn="l">
              <a:lnSpc>
                <a:spcPct val="90000"/>
              </a:lnSpc>
              <a:spcBef>
                <a:spcPts val="1000"/>
              </a:spcBef>
              <a:spcAft>
                <a:spcPts val="0"/>
              </a:spcAft>
              <a:buSzPct val="102857"/>
              <a:buFont typeface="Arial"/>
              <a:buChar char="•"/>
            </a:pPr>
            <a:r>
              <a:rPr lang="en-US"/>
              <a:t>Submit the final progress report and performance measures 15 days after the award period ends.</a:t>
            </a:r>
            <a:endParaRPr/>
          </a:p>
          <a:p>
            <a:pPr indent="-274320" lvl="0" marL="457200" rtl="0" algn="l">
              <a:lnSpc>
                <a:spcPct val="90000"/>
              </a:lnSpc>
              <a:spcBef>
                <a:spcPts val="1000"/>
              </a:spcBef>
              <a:spcAft>
                <a:spcPts val="0"/>
              </a:spcAft>
              <a:buSzPct val="102857"/>
              <a:buFont typeface="Arial"/>
              <a:buNone/>
            </a:pPr>
            <a:r>
              <a:t/>
            </a:r>
            <a:endParaRPr/>
          </a:p>
          <a:p>
            <a:pPr indent="-443483" lvl="0" marL="457200" rtl="0" algn="l">
              <a:lnSpc>
                <a:spcPct val="90000"/>
              </a:lnSpc>
              <a:spcBef>
                <a:spcPts val="1000"/>
              </a:spcBef>
              <a:spcAft>
                <a:spcPts val="0"/>
              </a:spcAft>
              <a:buSzPct val="102857"/>
              <a:buFont typeface="Arial"/>
              <a:buChar char="•"/>
            </a:pPr>
            <a:r>
              <a:rPr lang="en-US"/>
              <a:t>Include in the progress report an explanation for unexpended grant funds.</a:t>
            </a:r>
            <a:endParaRPr/>
          </a:p>
          <a:p>
            <a:pPr indent="-274320" lvl="0" marL="457200" rtl="0" algn="l">
              <a:lnSpc>
                <a:spcPct val="90000"/>
              </a:lnSpc>
              <a:spcBef>
                <a:spcPts val="1000"/>
              </a:spcBef>
              <a:spcAft>
                <a:spcPts val="0"/>
              </a:spcAft>
              <a:buSzPct val="102857"/>
              <a:buFont typeface="Arial"/>
              <a:buNone/>
            </a:pPr>
            <a:r>
              <a:t/>
            </a:r>
            <a:endParaRPr/>
          </a:p>
          <a:p>
            <a:pPr indent="-443483" lvl="0" marL="457200" rtl="0" algn="l">
              <a:lnSpc>
                <a:spcPct val="90000"/>
              </a:lnSpc>
              <a:spcBef>
                <a:spcPts val="1000"/>
              </a:spcBef>
              <a:spcAft>
                <a:spcPts val="0"/>
              </a:spcAft>
              <a:buSzPct val="112500"/>
              <a:buFont typeface="Arial"/>
              <a:buChar char="•"/>
            </a:pPr>
            <a:r>
              <a:rPr lang="en-US"/>
              <a:t>Submit the final financial report within 30 days after the award period. Note if it is an “interim” final and a revised final will be submitted within 60 calendar days after the award period (i.e. by August 30 for awards ending June 30).</a:t>
            </a:r>
            <a:endParaRPr sz="2560"/>
          </a:p>
          <a:p>
            <a:pPr indent="-181927" lvl="0" marL="457200" rtl="0" algn="l">
              <a:lnSpc>
                <a:spcPct val="90000"/>
              </a:lnSpc>
              <a:spcBef>
                <a:spcPts val="0"/>
              </a:spcBef>
              <a:spcAft>
                <a:spcPts val="0"/>
              </a:spcAft>
              <a:buSzPct val="66216"/>
              <a:buNone/>
            </a:pPr>
            <a:r>
              <a:t/>
            </a:r>
            <a:endParaRPr b="1" sz="2960"/>
          </a:p>
          <a:p>
            <a:pPr indent="-181926" lvl="1" marL="914400" rtl="0" algn="l">
              <a:lnSpc>
                <a:spcPct val="90000"/>
              </a:lnSpc>
              <a:spcBef>
                <a:spcPts val="0"/>
              </a:spcBef>
              <a:spcAft>
                <a:spcPts val="0"/>
              </a:spcAft>
              <a:buSzPct val="76562"/>
              <a:buNone/>
            </a:pPr>
            <a:r>
              <a:t/>
            </a:r>
            <a:endParaRPr sz="2560"/>
          </a:p>
          <a:p>
            <a:pPr indent="0" lvl="0" marL="0" rtl="0" algn="l">
              <a:lnSpc>
                <a:spcPct val="90000"/>
              </a:lnSpc>
              <a:spcBef>
                <a:spcPts val="1000"/>
              </a:spcBef>
              <a:spcAft>
                <a:spcPts val="0"/>
              </a:spcAft>
              <a:buSzPct val="64285"/>
              <a:buNone/>
            </a:pPr>
            <a:r>
              <a:t/>
            </a:r>
            <a:endParaRPr/>
          </a:p>
        </p:txBody>
      </p:sp>
      <p:sp>
        <p:nvSpPr>
          <p:cNvPr id="328" name="Google Shape;328;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29" name="Google Shape;329;p58"/>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62"/>
          <p:cNvSpPr txBox="1"/>
          <p:nvPr>
            <p:ph type="title"/>
          </p:nvPr>
        </p:nvSpPr>
        <p:spPr>
          <a:xfrm>
            <a:off x="838200" y="1365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a:t>										</a:t>
            </a:r>
            <a:endParaRPr/>
          </a:p>
        </p:txBody>
      </p:sp>
      <p:sp>
        <p:nvSpPr>
          <p:cNvPr id="335" name="Google Shape;335;p62"/>
          <p:cNvSpPr txBox="1"/>
          <p:nvPr>
            <p:ph idx="1" type="body"/>
          </p:nvPr>
        </p:nvSpPr>
        <p:spPr>
          <a:xfrm>
            <a:off x="719825" y="1390725"/>
            <a:ext cx="10515600" cy="4351200"/>
          </a:xfrm>
          <a:prstGeom prst="rect">
            <a:avLst/>
          </a:prstGeom>
          <a:noFill/>
          <a:ln>
            <a:noFill/>
          </a:ln>
        </p:spPr>
        <p:txBody>
          <a:bodyPr anchorCtr="0" anchor="ctr" bIns="45700" lIns="91425" spcFirstLastPara="1" rIns="91425" wrap="square" tIns="45700">
            <a:normAutofit/>
          </a:bodyPr>
          <a:lstStyle/>
          <a:p>
            <a:pPr indent="0" lvl="0" marL="114300" rtl="0" algn="ctr">
              <a:lnSpc>
                <a:spcPct val="90000"/>
              </a:lnSpc>
              <a:spcBef>
                <a:spcPts val="1000"/>
              </a:spcBef>
              <a:spcAft>
                <a:spcPts val="0"/>
              </a:spcAft>
              <a:buSzPts val="1800"/>
              <a:buNone/>
            </a:pPr>
            <a:r>
              <a:rPr b="1" lang="en-US" sz="6600">
                <a:solidFill>
                  <a:srgbClr val="2F5496"/>
                </a:solidFill>
              </a:rPr>
              <a:t>ANY QUESTIONS?</a:t>
            </a:r>
            <a:endParaRPr/>
          </a:p>
        </p:txBody>
      </p:sp>
      <p:sp>
        <p:nvSpPr>
          <p:cNvPr id="336" name="Google Shape;33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337" name="Google Shape;337;p62"/>
          <p:cNvPicPr preferRelativeResize="0"/>
          <p:nvPr/>
        </p:nvPicPr>
        <p:blipFill rotWithShape="1">
          <a:blip r:embed="rId3">
            <a:alphaModFix/>
          </a:blip>
          <a:srcRect b="0" l="0" r="0" t="0"/>
          <a:stretch/>
        </p:blipFill>
        <p:spPr>
          <a:xfrm>
            <a:off x="10084651" y="108875"/>
            <a:ext cx="1606776" cy="16022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6"/>
          <p:cNvSpPr txBox="1"/>
          <p:nvPr>
            <p:ph idx="1" type="body"/>
          </p:nvPr>
        </p:nvSpPr>
        <p:spPr>
          <a:xfrm>
            <a:off x="526525" y="1503700"/>
            <a:ext cx="10515600" cy="4351200"/>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Clr>
                <a:schemeClr val="dk1"/>
              </a:buClr>
              <a:buSzPts val="1800"/>
              <a:buNone/>
            </a:pPr>
            <a:r>
              <a:t/>
            </a:r>
            <a:endParaRPr/>
          </a:p>
          <a:p>
            <a:pPr indent="0" lvl="0" marL="114300" rtl="0" algn="l">
              <a:lnSpc>
                <a:spcPct val="90000"/>
              </a:lnSpc>
              <a:spcBef>
                <a:spcPts val="1000"/>
              </a:spcBef>
              <a:spcAft>
                <a:spcPts val="0"/>
              </a:spcAft>
              <a:buSzPts val="1800"/>
              <a:buNone/>
            </a:pPr>
            <a:r>
              <a:t/>
            </a:r>
            <a:endParaRPr b="1" sz="4800"/>
          </a:p>
        </p:txBody>
      </p:sp>
      <p:sp>
        <p:nvSpPr>
          <p:cNvPr id="343" name="Google Shape;343;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44" name="Google Shape;344;p56"/>
          <p:cNvSpPr txBox="1"/>
          <p:nvPr/>
        </p:nvSpPr>
        <p:spPr>
          <a:xfrm>
            <a:off x="526537" y="247750"/>
            <a:ext cx="10894200" cy="754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US" sz="2400" u="none" cap="none" strike="noStrike">
                <a:solidFill>
                  <a:srgbClr val="000000"/>
                </a:solidFill>
                <a:latin typeface="Arial"/>
                <a:ea typeface="Arial"/>
                <a:cs typeface="Arial"/>
                <a:sym typeface="Arial"/>
              </a:rPr>
              <a:t>Connect with Us!</a:t>
            </a:r>
            <a:endParaRPr b="1" i="0" sz="2400" u="none" cap="none" strike="noStrike">
              <a:solidFill>
                <a:srgbClr val="000000"/>
              </a:solidFill>
              <a:latin typeface="Arial"/>
              <a:ea typeface="Arial"/>
              <a:cs typeface="Arial"/>
              <a:sym typeface="Arial"/>
            </a:endParaRPr>
          </a:p>
        </p:txBody>
      </p:sp>
      <p:sp>
        <p:nvSpPr>
          <p:cNvPr id="345" name="Google Shape;345;p56"/>
          <p:cNvSpPr txBox="1"/>
          <p:nvPr/>
        </p:nvSpPr>
        <p:spPr>
          <a:xfrm>
            <a:off x="1113619" y="3001892"/>
            <a:ext cx="4942800" cy="757500"/>
          </a:xfrm>
          <a:prstGeom prst="rect">
            <a:avLst/>
          </a:prstGeom>
          <a:noFill/>
          <a:ln>
            <a:noFill/>
          </a:ln>
        </p:spPr>
        <p:txBody>
          <a:bodyPr anchorCtr="0" anchor="t" bIns="91425" lIns="91425" spcFirstLastPara="1" rIns="91425" wrap="square" tIns="91425">
            <a:noAutofit/>
          </a:bodyPr>
          <a:lstStyle/>
          <a:p>
            <a:pPr indent="457200" lvl="0" marL="0" marR="0" rtl="0" algn="l">
              <a:lnSpc>
                <a:spcPct val="115000"/>
              </a:lnSpc>
              <a:spcBef>
                <a:spcPts val="0"/>
              </a:spcBef>
              <a:spcAft>
                <a:spcPts val="0"/>
              </a:spcAft>
              <a:buClr>
                <a:schemeClr val="dk1"/>
              </a:buClr>
              <a:buSzPts val="2400"/>
              <a:buFont typeface="Arial"/>
              <a:buNone/>
            </a:pPr>
            <a:r>
              <a:rPr b="1" i="0" lang="en-US" sz="2400" u="sng" cap="none" strike="noStrike">
                <a:solidFill>
                  <a:srgbClr val="C00000"/>
                </a:solidFill>
                <a:latin typeface="Arial"/>
                <a:ea typeface="Arial"/>
                <a:cs typeface="Arial"/>
                <a:sym typeface="Arial"/>
                <a:hlinkClick r:id="rId3">
                  <a:extLst>
                    <a:ext uri="{A12FA001-AC4F-418D-AE19-62706E023703}">
                      <ahyp:hlinkClr val="tx"/>
                    </a:ext>
                  </a:extLst>
                </a:hlinkClick>
              </a:rPr>
              <a:t>https://gocpp.maryland.gov/</a:t>
            </a:r>
            <a:endParaRPr b="0" i="0" sz="2400" u="none" cap="none" strike="noStrike">
              <a:solidFill>
                <a:srgbClr val="C8122C"/>
              </a:solidFill>
              <a:latin typeface="Arial"/>
              <a:ea typeface="Arial"/>
              <a:cs typeface="Arial"/>
              <a:sym typeface="Arial"/>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a:p>
            <a:pPr indent="0" lvl="0" marL="0" marR="0" rtl="0" algn="l">
              <a:lnSpc>
                <a:spcPct val="115000"/>
              </a:lnSpc>
              <a:spcBef>
                <a:spcPts val="1600"/>
              </a:spcBef>
              <a:spcAft>
                <a:spcPts val="160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346" name="Google Shape;346;p56"/>
          <p:cNvSpPr txBox="1"/>
          <p:nvPr/>
        </p:nvSpPr>
        <p:spPr>
          <a:xfrm>
            <a:off x="6201203" y="2564948"/>
            <a:ext cx="5114100" cy="1631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000"/>
              <a:buFont typeface="Arial"/>
              <a:buNone/>
            </a:pPr>
            <a:r>
              <a:rPr b="1" i="0" lang="en-US" sz="2000" u="none" cap="none" strike="noStrike">
                <a:solidFill>
                  <a:srgbClr val="C8122C"/>
                </a:solidFill>
                <a:latin typeface="Calibri"/>
                <a:ea typeface="Calibri"/>
                <a:cs typeface="Calibri"/>
                <a:sym typeface="Calibri"/>
                <a:extLst>
                  <a:ext uri="http://customooxmlschemas.google.com/">
                    <go:slidesCustomData xmlns:go="http://customooxmlschemas.google.com/" textRoundtripDataId="1"/>
                  </a:ext>
                </a:extLst>
              </a:rPr>
              <a:t>@MarylandGOCCP </a:t>
            </a:r>
            <a:br>
              <a:rPr b="1" i="0" lang="en-US" sz="2000" u="none" cap="none" strike="noStrike">
                <a:solidFill>
                  <a:srgbClr val="000000"/>
                </a:solidFill>
                <a:latin typeface="Calibri"/>
                <a:ea typeface="Calibri"/>
                <a:cs typeface="Calibri"/>
                <a:sym typeface="Calibri"/>
                <a:extLst>
                  <a:ext uri="http://customooxmlschemas.google.com/">
                    <go:slidesCustomData xmlns:go="http://customooxmlschemas.google.com/" textRoundtripDataId="2"/>
                  </a:ext>
                </a:extLst>
              </a:rPr>
            </a:br>
            <a:r>
              <a:rPr b="1" i="0" lang="en-US" sz="2000" u="none" cap="none" strike="noStrike">
                <a:solidFill>
                  <a:srgbClr val="000000"/>
                </a:solidFill>
                <a:latin typeface="Calibri"/>
                <a:ea typeface="Calibri"/>
                <a:cs typeface="Calibri"/>
                <a:sym typeface="Calibri"/>
                <a:extLst>
                  <a:ext uri="http://customooxmlschemas.google.com/">
                    <go:slidesCustomData xmlns:go="http://customooxmlschemas.google.com/" textRoundtripDataId="2"/>
                  </a:ext>
                </a:extLst>
              </a:rPr>
              <a:t>on Facebook and Twitter</a:t>
            </a:r>
            <a:endParaRPr b="1" i="0" sz="2000" u="none" cap="none" strike="noStrike">
              <a:solidFill>
                <a:srgbClr val="000000"/>
              </a:solidFill>
              <a:latin typeface="Calibri"/>
              <a:ea typeface="Calibri"/>
              <a:cs typeface="Calibri"/>
              <a:sym typeface="Calibri"/>
              <a:extLst>
                <a:ext uri="http://customooxmlschemas.google.com/">
                  <go:slidesCustomData xmlns:go="http://customooxmlschemas.google.com/" textRoundtripDataId="3"/>
                </a:ext>
              </a:extLst>
            </a:endParaRPr>
          </a:p>
          <a:p>
            <a:pPr indent="0" lvl="0" marL="0" marR="0" rtl="0" algn="ctr">
              <a:lnSpc>
                <a:spcPct val="115000"/>
              </a:lnSpc>
              <a:spcBef>
                <a:spcPts val="0"/>
              </a:spcBef>
              <a:spcAft>
                <a:spcPts val="0"/>
              </a:spcAft>
              <a:buClr>
                <a:srgbClr val="000000"/>
              </a:buClr>
              <a:buSzPts val="2000"/>
              <a:buFont typeface="Arial"/>
              <a:buNone/>
            </a:pPr>
            <a:r>
              <a:rPr b="1" i="0" lang="en-US" sz="2000" u="none" cap="none" strike="noStrike">
                <a:solidFill>
                  <a:srgbClr val="C8122C"/>
                </a:solidFill>
                <a:latin typeface="Calibri"/>
                <a:ea typeface="Calibri"/>
                <a:cs typeface="Calibri"/>
                <a:sym typeface="Calibri"/>
                <a:extLst>
                  <a:ext uri="http://customooxmlschemas.google.com/">
                    <go:slidesCustomData xmlns:go="http://customooxmlschemas.google.com/" textRoundtripDataId="4"/>
                  </a:ext>
                </a:extLst>
              </a:rPr>
              <a:t>#ASaferMD</a:t>
            </a:r>
            <a:endParaRPr b="1" i="0" sz="2000" u="none" cap="none" strike="noStrike">
              <a:solidFill>
                <a:srgbClr val="C8122C"/>
              </a:solidFill>
              <a:latin typeface="Calibri"/>
              <a:ea typeface="Calibri"/>
              <a:cs typeface="Calibri"/>
              <a:sym typeface="Calibri"/>
            </a:endParaRPr>
          </a:p>
          <a:p>
            <a:pPr indent="0" lvl="0" marL="0" marR="0" rtl="0" algn="l">
              <a:lnSpc>
                <a:spcPct val="115000"/>
              </a:lnSpc>
              <a:spcBef>
                <a:spcPts val="1600"/>
              </a:spcBef>
              <a:spcAft>
                <a:spcPts val="1600"/>
              </a:spcAft>
              <a:buClr>
                <a:srgbClr val="000000"/>
              </a:buClr>
              <a:buSzPts val="1400"/>
              <a:buFont typeface="Arial"/>
              <a:buNone/>
            </a:pPr>
            <a:r>
              <a:t/>
            </a:r>
            <a:endParaRPr b="0" i="0" sz="1400" u="none" cap="none" strike="noStrike">
              <a:solidFill>
                <a:srgbClr val="595959"/>
              </a:solidFill>
              <a:latin typeface="Arial"/>
              <a:ea typeface="Arial"/>
              <a:cs typeface="Arial"/>
              <a:sym typeface="Arial"/>
            </a:endParaRPr>
          </a:p>
        </p:txBody>
      </p:sp>
      <p:pic>
        <p:nvPicPr>
          <p:cNvPr id="347" name="Google Shape;347;p56"/>
          <p:cNvPicPr preferRelativeResize="0"/>
          <p:nvPr/>
        </p:nvPicPr>
        <p:blipFill rotWithShape="1">
          <a:blip r:embed="rId4">
            <a:alphaModFix/>
          </a:blip>
          <a:srcRect b="0" l="0" r="0" t="0"/>
          <a:stretch/>
        </p:blipFill>
        <p:spPr>
          <a:xfrm>
            <a:off x="7412934" y="1314245"/>
            <a:ext cx="1143059" cy="1177986"/>
          </a:xfrm>
          <a:prstGeom prst="rect">
            <a:avLst/>
          </a:prstGeom>
          <a:noFill/>
          <a:ln>
            <a:noFill/>
          </a:ln>
        </p:spPr>
      </p:pic>
      <p:sp>
        <p:nvSpPr>
          <p:cNvPr id="348" name="Google Shape;348;p56"/>
          <p:cNvSpPr txBox="1"/>
          <p:nvPr/>
        </p:nvSpPr>
        <p:spPr>
          <a:xfrm>
            <a:off x="477825" y="4517991"/>
            <a:ext cx="9880500" cy="109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Grants Management System - Technical Support: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1600"/>
              </a:spcBef>
              <a:spcAft>
                <a:spcPts val="0"/>
              </a:spcAft>
              <a:buClr>
                <a:srgbClr val="000000"/>
              </a:buClr>
              <a:buSzPts val="2800"/>
              <a:buFont typeface="Arial"/>
              <a:buNone/>
            </a:pPr>
            <a:r>
              <a:rPr b="0" i="0" lang="en-US" sz="2800" u="sng" cap="none" strike="noStrike">
                <a:solidFill>
                  <a:schemeClr val="hlink"/>
                </a:solidFill>
                <a:latin typeface="Arial"/>
                <a:ea typeface="Arial"/>
                <a:cs typeface="Arial"/>
                <a:sym typeface="Arial"/>
                <a:hlinkClick r:id="rId5"/>
              </a:rPr>
              <a:t>support@goccp.freshdesk.com</a:t>
            </a:r>
            <a:r>
              <a:rPr b="0" i="0" lang="en-US" sz="2800" u="none" cap="none" strike="noStrike">
                <a:solidFill>
                  <a:srgbClr val="000000"/>
                </a:solidFill>
                <a:latin typeface="Arial"/>
                <a:ea typeface="Arial"/>
                <a:cs typeface="Arial"/>
                <a:sym typeface="Arial"/>
              </a:rPr>
              <a:t> </a:t>
            </a:r>
            <a:endParaRPr b="0" i="0" sz="2800" u="none" cap="none" strike="noStrike">
              <a:solidFill>
                <a:srgbClr val="000000"/>
              </a:solidFill>
              <a:latin typeface="Arial"/>
              <a:ea typeface="Arial"/>
              <a:cs typeface="Arial"/>
              <a:sym typeface="Arial"/>
            </a:endParaRPr>
          </a:p>
        </p:txBody>
      </p:sp>
      <p:pic>
        <p:nvPicPr>
          <p:cNvPr id="349" name="Google Shape;349;p56"/>
          <p:cNvPicPr preferRelativeResize="0"/>
          <p:nvPr/>
        </p:nvPicPr>
        <p:blipFill rotWithShape="1">
          <a:blip r:embed="rId6">
            <a:alphaModFix/>
          </a:blip>
          <a:srcRect b="0" l="0" r="0" t="0"/>
          <a:stretch/>
        </p:blipFill>
        <p:spPr>
          <a:xfrm>
            <a:off x="2584900" y="1087675"/>
            <a:ext cx="2000250" cy="1828800"/>
          </a:xfrm>
          <a:prstGeom prst="rect">
            <a:avLst/>
          </a:prstGeom>
          <a:noFill/>
          <a:ln>
            <a:noFill/>
          </a:ln>
        </p:spPr>
      </p:pic>
      <p:pic>
        <p:nvPicPr>
          <p:cNvPr id="350" name="Google Shape;350;p56"/>
          <p:cNvPicPr preferRelativeResize="0"/>
          <p:nvPr/>
        </p:nvPicPr>
        <p:blipFill rotWithShape="1">
          <a:blip r:embed="rId7">
            <a:alphaModFix/>
          </a:blip>
          <a:srcRect b="0" l="0" r="0" t="0"/>
          <a:stretch/>
        </p:blipFill>
        <p:spPr>
          <a:xfrm>
            <a:off x="8876775" y="1517900"/>
            <a:ext cx="1017400" cy="8793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2021-03-19T14:47:22Z</dcterms:created>
  <dc:creator>Dorothy Lee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0x0101006A97EE5BC5AB894AAE69949142BEEC0C</vt:lpwstr>
  </property>
</Properties>
</file>