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4" r:id="rId8"/>
    <p:sldId id="265" r:id="rId9"/>
    <p:sldId id="262" r:id="rId10"/>
    <p:sldId id="263" r:id="rId11"/>
    <p:sldId id="266" r:id="rId12"/>
    <p:sldId id="267" r:id="rId13"/>
    <p:sldId id="280" r:id="rId14"/>
    <p:sldId id="281" r:id="rId15"/>
    <p:sldId id="282" r:id="rId16"/>
    <p:sldId id="283" r:id="rId17"/>
    <p:sldId id="284" r:id="rId18"/>
    <p:sldId id="285" r:id="rId19"/>
    <p:sldId id="286" r:id="rId20"/>
  </p:sldIdLst>
  <p:sldSz cx="12192000" cy="6858000"/>
  <p:notesSz cx="7315200" cy="9601200"/>
  <p:embeddedFontLs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3840">
          <p15:clr>
            <a:srgbClr val="747775"/>
          </p15:clr>
        </p15:guide>
        <p15:guide id="3" pos="792">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g5pi6aNPFF8vV0yRZH5rTXq0Cn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 pos="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25" tIns="48300" rIns="96625" bIns="483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25" tIns="48300" rIns="96625" bIns="483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25" tIns="48300" rIns="96625" bIns="483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25" tIns="48300" rIns="96625" bIns="483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goccp.maryland.gov/grants/"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goccp.maryland.gov/wp-content/uploads/NOFA-application-instructions.pdf"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goccp.maryland.gov/wp-content/uploads/NOFA-application-instructions.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goccp.maryland.gov/wp-content/uploads/NOFA-application-instructions.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goccp.maryland.gov/wp-content/uploads/NOFA-application-instructions.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solidFill>
                <a:srgbClr val="FF0000"/>
              </a:solidFill>
            </a:endParaRPr>
          </a:p>
          <a:p>
            <a:pPr marL="0" lvl="0" indent="0" algn="l" rtl="0">
              <a:lnSpc>
                <a:spcPct val="100000"/>
              </a:lnSpc>
              <a:spcBef>
                <a:spcPts val="0"/>
              </a:spcBef>
              <a:spcAft>
                <a:spcPts val="0"/>
              </a:spcAft>
              <a:buSzPts val="1400"/>
              <a:buNone/>
            </a:pPr>
            <a:endParaRPr b="1">
              <a:solidFill>
                <a:srgbClr val="FF0000"/>
              </a:solidFill>
            </a:endParaRPr>
          </a:p>
          <a:p>
            <a:pPr marL="0" lvl="0" indent="0" algn="l" rtl="0">
              <a:lnSpc>
                <a:spcPct val="100000"/>
              </a:lnSpc>
              <a:spcBef>
                <a:spcPts val="0"/>
              </a:spcBef>
              <a:spcAft>
                <a:spcPts val="0"/>
              </a:spcAft>
              <a:buSzPts val="1400"/>
              <a:buNone/>
            </a:pPr>
            <a:endParaRPr b="1">
              <a:solidFill>
                <a:srgbClr val="FF0000"/>
              </a:solidFill>
            </a:endParaRPr>
          </a:p>
          <a:p>
            <a:pPr marL="0" lvl="0" indent="0" algn="l" rtl="0">
              <a:lnSpc>
                <a:spcPct val="100000"/>
              </a:lnSpc>
              <a:spcBef>
                <a:spcPts val="0"/>
              </a:spcBef>
              <a:spcAft>
                <a:spcPts val="0"/>
              </a:spcAft>
              <a:buSzPts val="1400"/>
              <a:buNone/>
            </a:pPr>
            <a:r>
              <a:rPr lang="en-US" b="1">
                <a:solidFill>
                  <a:srgbClr val="FF0000"/>
                </a:solidFill>
              </a:rPr>
              <a:t>Good Morning/Afternoon:  </a:t>
            </a:r>
            <a:r>
              <a:rPr lang="en-US">
                <a:solidFill>
                  <a:srgbClr val="FF0000"/>
                </a:solidFill>
              </a:rPr>
              <a:t>Welcome/Introduction of staff.</a:t>
            </a:r>
            <a:endParaRPr>
              <a:solidFill>
                <a:srgbClr val="FF0000"/>
              </a:solidFill>
            </a:endParaRPr>
          </a:p>
          <a:p>
            <a:pPr marL="0" lvl="0" indent="0" algn="l" rtl="0">
              <a:lnSpc>
                <a:spcPct val="100000"/>
              </a:lnSpc>
              <a:spcBef>
                <a:spcPts val="0"/>
              </a:spcBef>
              <a:spcAft>
                <a:spcPts val="0"/>
              </a:spcAft>
              <a:buSzPts val="1400"/>
              <a:buNone/>
            </a:pPr>
            <a:r>
              <a:rPr lang="en-US" b="1">
                <a:solidFill>
                  <a:srgbClr val="FF0000"/>
                </a:solidFill>
              </a:rPr>
              <a:t>Housekeeping for attendees:</a:t>
            </a:r>
            <a:r>
              <a:rPr lang="en-US">
                <a:solidFill>
                  <a:srgbClr val="FF0000"/>
                </a:solidFill>
              </a:rPr>
              <a:t>  insert applicant name , agency acronym, fund source (see ellipse on your screen/ for changes to be visible on screen), place on mute, insert questions in Q&amp;A . </a:t>
            </a:r>
            <a:endParaRPr>
              <a:solidFill>
                <a:srgbClr val="FF0000"/>
              </a:solidFill>
            </a:endParaRPr>
          </a:p>
          <a:p>
            <a:pPr marL="0" lvl="0" indent="0" algn="l" rtl="0">
              <a:lnSpc>
                <a:spcPct val="100000"/>
              </a:lnSpc>
              <a:spcBef>
                <a:spcPts val="0"/>
              </a:spcBef>
              <a:spcAft>
                <a:spcPts val="0"/>
              </a:spcAft>
              <a:buSzPts val="1400"/>
              <a:buNone/>
            </a:pPr>
            <a:r>
              <a:rPr lang="en-US" b="1">
                <a:solidFill>
                  <a:srgbClr val="FF0000"/>
                </a:solidFill>
              </a:rPr>
              <a:t>Introduction /Thank you </a:t>
            </a:r>
            <a:endParaRPr b="1">
              <a:solidFill>
                <a:srgbClr val="FF0000"/>
              </a:solidFill>
            </a:endParaRPr>
          </a:p>
          <a:p>
            <a:pPr marL="0" lvl="0" indent="0" algn="l" rtl="0">
              <a:lnSpc>
                <a:spcPct val="100000"/>
              </a:lnSpc>
              <a:spcBef>
                <a:spcPts val="0"/>
              </a:spcBef>
              <a:spcAft>
                <a:spcPts val="0"/>
              </a:spcAft>
              <a:buSzPts val="1400"/>
              <a:buNone/>
            </a:pPr>
            <a:r>
              <a:rPr lang="en-US">
                <a:solidFill>
                  <a:srgbClr val="FF0000"/>
                </a:solidFill>
              </a:rPr>
              <a:t>You have joined the FY 25 Notice of Funding Availability (NOFA) technical assistance (TA) call conducted by the Governor’s Office of Crime Prevention and Policy for Criminal Justice Grant Program Unit. </a:t>
            </a:r>
            <a:endParaRPr>
              <a:solidFill>
                <a:srgbClr val="FF0000"/>
              </a:solidFill>
            </a:endParaRPr>
          </a:p>
          <a:p>
            <a:pPr marL="0" lvl="0" indent="0" algn="l" rtl="0">
              <a:lnSpc>
                <a:spcPct val="100000"/>
              </a:lnSpc>
              <a:spcBef>
                <a:spcPts val="0"/>
              </a:spcBef>
              <a:spcAft>
                <a:spcPts val="0"/>
              </a:spcAft>
              <a:buSzPts val="1400"/>
              <a:buNone/>
            </a:pPr>
            <a:r>
              <a:rPr lang="en-US">
                <a:solidFill>
                  <a:srgbClr val="FF0000"/>
                </a:solidFill>
              </a:rPr>
              <a:t>* Please note that the Governor’s Office of Crime Prevention, Youth, and Victim Services (GOCPYVS) was renamed to the Governor’s Office of Crime Prevention and Policy by the Moore-Miller Administration, effective immediately, on 1/18/2024. This change does not invalidate previous, current, or future agreements or documents referencing the agency as GOCPYVS.</a:t>
            </a:r>
            <a:endParaRPr>
              <a:solidFill>
                <a:srgbClr val="FF0000"/>
              </a:solidFill>
            </a:endParaRPr>
          </a:p>
          <a:p>
            <a:pPr marL="0" lvl="0" indent="0" algn="l" rtl="0">
              <a:lnSpc>
                <a:spcPct val="100000"/>
              </a:lnSpc>
              <a:spcBef>
                <a:spcPts val="0"/>
              </a:spcBef>
              <a:spcAft>
                <a:spcPts val="0"/>
              </a:spcAft>
              <a:buSzPts val="1400"/>
              <a:buNone/>
            </a:pPr>
            <a:endParaRPr>
              <a:solidFill>
                <a:srgbClr val="FF0000"/>
              </a:solidFill>
            </a:endParaRPr>
          </a:p>
          <a:p>
            <a:pPr marL="0" lvl="0" indent="0" algn="l" rtl="0">
              <a:lnSpc>
                <a:spcPct val="100000"/>
              </a:lnSpc>
              <a:spcBef>
                <a:spcPts val="0"/>
              </a:spcBef>
              <a:spcAft>
                <a:spcPts val="0"/>
              </a:spcAft>
              <a:buSzPts val="1400"/>
              <a:buNone/>
            </a:pPr>
            <a:r>
              <a:rPr lang="en-US">
                <a:solidFill>
                  <a:srgbClr val="FF0000"/>
                </a:solidFill>
              </a:rPr>
              <a:t>Post-covid, we are issue NOFAs from February- March (State Funds) and April-June (Federal Funds).  </a:t>
            </a:r>
            <a:endParaRPr>
              <a:solidFill>
                <a:srgbClr val="FF0000"/>
              </a:solidFill>
            </a:endParaRPr>
          </a:p>
          <a:p>
            <a:pPr marL="0" lvl="0" indent="0" algn="l" rtl="0">
              <a:lnSpc>
                <a:spcPct val="100000"/>
              </a:lnSpc>
              <a:spcBef>
                <a:spcPts val="0"/>
              </a:spcBef>
              <a:spcAft>
                <a:spcPts val="0"/>
              </a:spcAft>
              <a:buSzPts val="1400"/>
              <a:buNone/>
            </a:pPr>
            <a:r>
              <a:rPr lang="en-US">
                <a:solidFill>
                  <a:srgbClr val="FF0000"/>
                </a:solidFill>
              </a:rPr>
              <a:t>All NOFAs are posted </a:t>
            </a:r>
            <a:r>
              <a:rPr lang="en-US" u="sng">
                <a:solidFill>
                  <a:schemeClr val="hlink"/>
                </a:solidFill>
                <a:hlinkClick r:id="rId3"/>
              </a:rPr>
              <a:t>http://goccp.maryland.gov/grants/</a:t>
            </a:r>
            <a:r>
              <a:rPr lang="en-US">
                <a:solidFill>
                  <a:srgbClr val="FF0000"/>
                </a:solidFill>
              </a:rPr>
              <a:t> </a:t>
            </a:r>
            <a:endParaRPr>
              <a:solidFill>
                <a:srgbClr val="FF0000"/>
              </a:solidFill>
            </a:endParaRPr>
          </a:p>
          <a:p>
            <a:pPr marL="0" lvl="0" indent="0" algn="l" rtl="0">
              <a:lnSpc>
                <a:spcPct val="100000"/>
              </a:lnSpc>
              <a:spcBef>
                <a:spcPts val="0"/>
              </a:spcBef>
              <a:spcAft>
                <a:spcPts val="0"/>
              </a:spcAft>
              <a:buSzPts val="1400"/>
              <a:buNone/>
            </a:pPr>
            <a:r>
              <a:rPr lang="en-US">
                <a:solidFill>
                  <a:srgbClr val="FF0000"/>
                </a:solidFill>
              </a:rPr>
              <a:t>ASK AUDIENCE:  </a:t>
            </a:r>
            <a:endParaRPr/>
          </a:p>
          <a:p>
            <a:pPr marL="0" lvl="0" indent="0" algn="l" rtl="0">
              <a:lnSpc>
                <a:spcPct val="100000"/>
              </a:lnSpc>
              <a:spcBef>
                <a:spcPts val="0"/>
              </a:spcBef>
              <a:spcAft>
                <a:spcPts val="0"/>
              </a:spcAft>
              <a:buSzPts val="1400"/>
              <a:buNone/>
            </a:pPr>
            <a:r>
              <a:rPr lang="en-US">
                <a:solidFill>
                  <a:srgbClr val="FF0000"/>
                </a:solidFill>
              </a:rPr>
              <a:t>(1) Mute your phones/audio except for presenter(s)  for each session. We have over ___ participants on line. </a:t>
            </a:r>
            <a:endParaRPr/>
          </a:p>
          <a:p>
            <a:pPr marL="0" lvl="0" indent="0" algn="l" rtl="0">
              <a:lnSpc>
                <a:spcPct val="100000"/>
              </a:lnSpc>
              <a:spcBef>
                <a:spcPts val="0"/>
              </a:spcBef>
              <a:spcAft>
                <a:spcPts val="0"/>
              </a:spcAft>
              <a:buSzPts val="1400"/>
              <a:buNone/>
            </a:pPr>
            <a:r>
              <a:rPr lang="en-US">
                <a:solidFill>
                  <a:srgbClr val="FF0000"/>
                </a:solidFill>
              </a:rPr>
              <a:t>(2) Google has a feature, as a participant, to activate closed-caption feature (hover over and turn on/off as needed).  </a:t>
            </a:r>
            <a:endParaRPr/>
          </a:p>
          <a:p>
            <a:pPr marL="0" lvl="0" indent="0" algn="l" rtl="0">
              <a:lnSpc>
                <a:spcPct val="100000"/>
              </a:lnSpc>
              <a:spcBef>
                <a:spcPts val="0"/>
              </a:spcBef>
              <a:spcAft>
                <a:spcPts val="0"/>
              </a:spcAft>
              <a:buSzPts val="1400"/>
              <a:buNone/>
            </a:pPr>
            <a:r>
              <a:rPr lang="en-US">
                <a:solidFill>
                  <a:srgbClr val="FF0000"/>
                </a:solidFill>
              </a:rPr>
              <a:t>(3) Use Q&amp;A function for GOCPP staff to respond now or as follow up instead of using chat feature. You may use chat to say hello/acknowledge participants or thumbs up/down for general feedback, or raise hand feature. </a:t>
            </a:r>
            <a:endParaRPr/>
          </a:p>
          <a:p>
            <a:pPr marL="0" lvl="0" indent="0" algn="l" rtl="0">
              <a:lnSpc>
                <a:spcPct val="100000"/>
              </a:lnSpc>
              <a:spcBef>
                <a:spcPts val="0"/>
              </a:spcBef>
              <a:spcAft>
                <a:spcPts val="0"/>
              </a:spcAft>
              <a:buClr>
                <a:schemeClr val="dk1"/>
              </a:buClr>
              <a:buSzPts val="1400"/>
              <a:buFont typeface="Arial"/>
              <a:buNone/>
            </a:pPr>
            <a:r>
              <a:rPr lang="en-US" b="1" u="sng">
                <a:solidFill>
                  <a:srgbClr val="FF0000"/>
                </a:solidFill>
              </a:rPr>
              <a:t>GOCPP Staff Notes:</a:t>
            </a:r>
            <a:r>
              <a:rPr lang="en-US">
                <a:solidFill>
                  <a:srgbClr val="FF0000"/>
                </a:solidFill>
              </a:rPr>
              <a:t> Breakout session…add slides/google doc with specific breakout rooms, make room for meet/greet and for peer learning opportunities.   30-45 (General Session: Introduction to GMS/Review Application Instructions only) and remaining breakout (encourage meet/greet and peer learning, opportunities to partnership on proposal etc).  Someone must remain in session 1 for latecomers to join the breakout room (Session 2).  Record how many attended/how many completed survey.  Ask GOCPP to initiate attendance log in Google Meet at the start of the meeting /or pre-set for attendance alert (Glenn ?). </a:t>
            </a:r>
            <a:endParaRPr>
              <a:solidFill>
                <a:srgbClr val="FF0000"/>
              </a:solidFill>
            </a:endParaRPr>
          </a:p>
          <a:p>
            <a:pPr marL="0" lvl="0" indent="0" algn="l" rtl="0">
              <a:lnSpc>
                <a:spcPct val="100000"/>
              </a:lnSpc>
              <a:spcBef>
                <a:spcPts val="0"/>
              </a:spcBef>
              <a:spcAft>
                <a:spcPts val="0"/>
              </a:spcAft>
              <a:buClr>
                <a:schemeClr val="dk1"/>
              </a:buClr>
              <a:buSzPts val="1400"/>
              <a:buFont typeface="Arial"/>
              <a:buNone/>
            </a:pPr>
            <a:r>
              <a:rPr lang="en-US" b="1" u="sng">
                <a:solidFill>
                  <a:srgbClr val="FF0000"/>
                </a:solidFill>
              </a:rPr>
              <a:t>Breakout Room Slides: </a:t>
            </a:r>
            <a:r>
              <a:rPr lang="en-US">
                <a:solidFill>
                  <a:srgbClr val="FF0000"/>
                </a:solidFill>
              </a:rPr>
              <a:t> Include specific NOFA slides:  See Program Requirement section of the NOFA (1) Funding Amount Available, (2) # of awards allowed, maximum $-Minimum $, (3) Allowable/Unallowable costs, (4) reiterate application checklist, support letter requirements, upload certified assurances submitted by deadline in GMS, (peer learning resources/best practices as needed) (5) complete survey (copy and save).   Reiterate </a:t>
            </a:r>
            <a:r>
              <a:rPr lang="en-US" u="sng">
                <a:solidFill>
                  <a:schemeClr val="hlink"/>
                </a:solidFill>
                <a:hlinkClick r:id="rId4"/>
              </a:rPr>
              <a:t>https://goccp.maryland.gov/wp-content/uploads/NOFA-application-instructions.pdf</a:t>
            </a:r>
            <a:r>
              <a:rPr lang="en-US">
                <a:solidFill>
                  <a:srgbClr val="FF0000"/>
                </a:solidFill>
              </a:rPr>
              <a:t>  review from earlier session. </a:t>
            </a:r>
            <a:endParaRPr>
              <a:solidFill>
                <a:srgbClr val="FF0000"/>
              </a:solidFill>
            </a:endParaRPr>
          </a:p>
          <a:p>
            <a:pPr marL="0" lvl="0" indent="0" algn="l" rtl="0">
              <a:lnSpc>
                <a:spcPct val="100000"/>
              </a:lnSpc>
              <a:spcBef>
                <a:spcPts val="0"/>
              </a:spcBef>
              <a:spcAft>
                <a:spcPts val="0"/>
              </a:spcAft>
              <a:buClr>
                <a:schemeClr val="dk1"/>
              </a:buClr>
              <a:buSzPts val="1400"/>
              <a:buFont typeface="Arial"/>
              <a:buNone/>
            </a:pPr>
            <a:endParaRPr>
              <a:solidFill>
                <a:srgbClr val="FF0000"/>
              </a:solidFill>
            </a:endParaRPr>
          </a:p>
          <a:p>
            <a:pPr marL="0" lvl="0" indent="0" algn="l" rtl="0">
              <a:lnSpc>
                <a:spcPct val="100000"/>
              </a:lnSpc>
              <a:spcBef>
                <a:spcPts val="0"/>
              </a:spcBef>
              <a:spcAft>
                <a:spcPts val="0"/>
              </a:spcAft>
              <a:buSzPts val="1400"/>
              <a:buNone/>
            </a:pPr>
            <a:endParaRPr>
              <a:solidFill>
                <a:srgbClr val="FF0000"/>
              </a:solidFill>
            </a:endParaRPr>
          </a:p>
          <a:p>
            <a:pPr marL="0" lvl="0" indent="0" algn="l" rtl="0">
              <a:lnSpc>
                <a:spcPct val="100000"/>
              </a:lnSpc>
              <a:spcBef>
                <a:spcPts val="0"/>
              </a:spcBef>
              <a:spcAft>
                <a:spcPts val="0"/>
              </a:spcAft>
              <a:buSzPts val="1400"/>
              <a:buNone/>
            </a:pPr>
            <a:endParaRPr>
              <a:solidFill>
                <a:srgbClr val="FF0000"/>
              </a:solidFill>
            </a:endParaRPr>
          </a:p>
          <a:p>
            <a:pPr marL="0" lvl="0" indent="0" algn="l" rtl="0">
              <a:lnSpc>
                <a:spcPct val="100000"/>
              </a:lnSpc>
              <a:spcBef>
                <a:spcPts val="0"/>
              </a:spcBef>
              <a:spcAft>
                <a:spcPts val="0"/>
              </a:spcAft>
              <a:buSzPts val="1400"/>
              <a:buNone/>
            </a:pPr>
            <a:endParaRPr>
              <a:solidFill>
                <a:srgbClr val="FF0000"/>
              </a:solidFill>
            </a:endParaRPr>
          </a:p>
        </p:txBody>
      </p:sp>
      <p:sp>
        <p:nvSpPr>
          <p:cNvPr id="74" name="Google Shape;74;p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33cb3368f2_6_0:notes"/>
          <p:cNvSpPr txBox="1">
            <a:spLocks noGrp="1"/>
          </p:cNvSpPr>
          <p:nvPr>
            <p:ph type="body" idx="1"/>
          </p:nvPr>
        </p:nvSpPr>
        <p:spPr>
          <a:xfrm>
            <a:off x="731520" y="4620577"/>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171450" lvl="0" indent="-171450" algn="l" rtl="0">
              <a:lnSpc>
                <a:spcPct val="100000"/>
              </a:lnSpc>
              <a:spcBef>
                <a:spcPts val="0"/>
              </a:spcBef>
              <a:spcAft>
                <a:spcPts val="0"/>
              </a:spcAft>
              <a:buClr>
                <a:schemeClr val="dk1"/>
              </a:buClr>
              <a:buSzPts val="1400"/>
              <a:buFont typeface="Calibri"/>
              <a:buChar char="-"/>
            </a:pPr>
            <a:r>
              <a:rPr lang="en-US"/>
              <a:t>We are also the State Administering Agency (SAA) for funds received from federal – U.S. Department of Justice and Department of Health and Human Services.  </a:t>
            </a:r>
            <a:endParaRPr/>
          </a:p>
          <a:p>
            <a:pPr marL="0" lvl="0" indent="0" algn="l" rtl="0">
              <a:lnSpc>
                <a:spcPct val="100000"/>
              </a:lnSpc>
              <a:spcBef>
                <a:spcPts val="0"/>
              </a:spcBef>
              <a:spcAft>
                <a:spcPts val="0"/>
              </a:spcAft>
              <a:buSzPts val="1400"/>
              <a:buNone/>
            </a:pPr>
            <a:endParaRPr>
              <a:solidFill>
                <a:srgbClr val="000000"/>
              </a:solidFill>
            </a:endParaRPr>
          </a:p>
          <a:p>
            <a:pPr marL="0" lvl="0" indent="0" algn="l" rtl="0">
              <a:lnSpc>
                <a:spcPct val="100000"/>
              </a:lnSpc>
              <a:spcBef>
                <a:spcPts val="0"/>
              </a:spcBef>
              <a:spcAft>
                <a:spcPts val="0"/>
              </a:spcAft>
              <a:buSzPts val="1400"/>
              <a:buNone/>
            </a:pPr>
            <a:r>
              <a:rPr lang="en-US">
                <a:solidFill>
                  <a:srgbClr val="000000"/>
                </a:solidFill>
              </a:rPr>
              <a:t>Office Mission: is to coordinate public safety strategies as we are part of the Governor’s Coordinating Office rebranded with a new name ie., Governor's Office of Crime Prevention and Policy established per Executive Order as of January 2020 (our new budget code is D21).  </a:t>
            </a:r>
            <a:endParaRPr/>
          </a:p>
          <a:p>
            <a:pPr marL="171450" lvl="0" indent="-171450" algn="l" rtl="0">
              <a:lnSpc>
                <a:spcPct val="100000"/>
              </a:lnSpc>
              <a:spcBef>
                <a:spcPts val="0"/>
              </a:spcBef>
              <a:spcAft>
                <a:spcPts val="0"/>
              </a:spcAft>
              <a:buSzPts val="1400"/>
              <a:buFont typeface="Calibri"/>
              <a:buChar char="-"/>
            </a:pPr>
            <a:r>
              <a:rPr lang="en-US">
                <a:solidFill>
                  <a:srgbClr val="000000"/>
                </a:solidFill>
              </a:rPr>
              <a:t>We have an one-stop web-based Grants Management System (GMS) to administer receipts of application (pre-award) and monitor successful awards (post awards). Technical assistance is offered by sending emails to access GMS and monitor your application/awards:  support@goccp.freshdesk.com</a:t>
            </a:r>
            <a:endParaRPr>
              <a:solidFill>
                <a:srgbClr val="000000"/>
              </a:solidFill>
            </a:endParaRPr>
          </a:p>
        </p:txBody>
      </p:sp>
      <p:sp>
        <p:nvSpPr>
          <p:cNvPr id="87" name="Google Shape;87;g333cb3368f2_6_0:notes"/>
          <p:cNvSpPr>
            <a:spLocks noGrp="1" noRot="1" noChangeAspect="1"/>
          </p:cNvSpPr>
          <p:nvPr>
            <p:ph type="sldImg" idx="2"/>
          </p:nvPr>
        </p:nvSpPr>
        <p:spPr>
          <a:xfrm>
            <a:off x="777875" y="1200150"/>
            <a:ext cx="5759400" cy="3240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731520" y="4620577"/>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solidFill>
                <a:srgbClr val="000000"/>
              </a:solidFill>
            </a:endParaRPr>
          </a:p>
        </p:txBody>
      </p:sp>
      <p:sp>
        <p:nvSpPr>
          <p:cNvPr id="103" name="Google Shape;103;p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notes"/>
          <p:cNvSpPr txBox="1">
            <a:spLocks noGrp="1"/>
          </p:cNvSpPr>
          <p:nvPr>
            <p:ph type="body" idx="1"/>
          </p:nvPr>
        </p:nvSpPr>
        <p:spPr>
          <a:xfrm>
            <a:off x="731520" y="4620578"/>
            <a:ext cx="5852160" cy="378063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AutoNum type="arabicParenBoth"/>
            </a:pPr>
            <a:r>
              <a:rPr lang="en-US"/>
              <a:t>MAKE REFERENCES to the GMS Access /1st time userid (reiterate) and </a:t>
            </a:r>
            <a:endParaRPr/>
          </a:p>
          <a:p>
            <a:pPr marL="457200" lvl="0" indent="-317500" algn="l" rtl="0">
              <a:lnSpc>
                <a:spcPct val="100000"/>
              </a:lnSpc>
              <a:spcBef>
                <a:spcPts val="0"/>
              </a:spcBef>
              <a:spcAft>
                <a:spcPts val="0"/>
              </a:spcAft>
              <a:buSzPts val="1400"/>
              <a:buAutoNum type="arabicParenBoth"/>
            </a:pPr>
            <a:r>
              <a:rPr lang="en-US"/>
              <a:t>(2) </a:t>
            </a:r>
            <a:r>
              <a:rPr lang="en-US" u="sng">
                <a:solidFill>
                  <a:schemeClr val="hlink"/>
                </a:solidFill>
                <a:hlinkClick r:id="rId3"/>
              </a:rPr>
              <a:t>http://goccp.maryland.gov/wp-content/uploads/NOFA-application-instructions.pdf</a:t>
            </a:r>
            <a:r>
              <a:rPr lang="en-US"/>
              <a:t> </a:t>
            </a:r>
            <a:endParaRPr/>
          </a:p>
          <a:p>
            <a:pPr marL="0" lvl="0" indent="0" algn="l" rtl="0">
              <a:lnSpc>
                <a:spcPct val="100000"/>
              </a:lnSpc>
              <a:spcBef>
                <a:spcPts val="0"/>
              </a:spcBef>
              <a:spcAft>
                <a:spcPts val="0"/>
              </a:spcAft>
              <a:buSzPts val="1400"/>
              <a:buNone/>
            </a:pPr>
            <a:endParaRPr/>
          </a:p>
        </p:txBody>
      </p:sp>
      <p:sp>
        <p:nvSpPr>
          <p:cNvPr id="120" name="Google Shape;120;p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4: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40" name="Google Shape;140;p1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5: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p3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7:notes"/>
          <p:cNvSpPr txBox="1">
            <a:spLocks noGrp="1"/>
          </p:cNvSpPr>
          <p:nvPr>
            <p:ph type="body" idx="1"/>
          </p:nvPr>
        </p:nvSpPr>
        <p:spPr>
          <a:xfrm>
            <a:off x="731520" y="4620578"/>
            <a:ext cx="5852160" cy="378063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AutoNum type="arabicParenBoth"/>
            </a:pPr>
            <a:r>
              <a:rPr lang="en-US"/>
              <a:t>MAKE REFERENCES to the GMS Access /1st time userid (reiterate) and </a:t>
            </a:r>
            <a:endParaRPr/>
          </a:p>
          <a:p>
            <a:pPr marL="457200" lvl="0" indent="-317500" algn="l" rtl="0">
              <a:lnSpc>
                <a:spcPct val="100000"/>
              </a:lnSpc>
              <a:spcBef>
                <a:spcPts val="0"/>
              </a:spcBef>
              <a:spcAft>
                <a:spcPts val="0"/>
              </a:spcAft>
              <a:buSzPts val="1400"/>
              <a:buAutoNum type="arabicParenBoth"/>
            </a:pPr>
            <a:r>
              <a:rPr lang="en-US"/>
              <a:t>(2) </a:t>
            </a:r>
            <a:r>
              <a:rPr lang="en-US" u="sng">
                <a:solidFill>
                  <a:schemeClr val="hlink"/>
                </a:solidFill>
                <a:hlinkClick r:id="rId3"/>
              </a:rPr>
              <a:t>http://goccp.maryland.gov/wp-content/uploads/NOFA-application-instructions.pdf</a:t>
            </a:r>
            <a:r>
              <a:rPr lang="en-US"/>
              <a:t> </a:t>
            </a:r>
            <a:endParaRPr/>
          </a:p>
          <a:p>
            <a:pPr marL="0" lvl="0" indent="0" algn="l" rtl="0">
              <a:lnSpc>
                <a:spcPct val="100000"/>
              </a:lnSpc>
              <a:spcBef>
                <a:spcPts val="0"/>
              </a:spcBef>
              <a:spcAft>
                <a:spcPts val="0"/>
              </a:spcAft>
              <a:buSzPts val="1400"/>
              <a:buNone/>
            </a:pPr>
            <a:endParaRPr/>
          </a:p>
        </p:txBody>
      </p:sp>
      <p:sp>
        <p:nvSpPr>
          <p:cNvPr id="175" name="Google Shape;175;p5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0: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8: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5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4:notes"/>
          <p:cNvSpPr txBox="1">
            <a:spLocks noGrp="1"/>
          </p:cNvSpPr>
          <p:nvPr>
            <p:ph type="body" idx="1"/>
          </p:nvPr>
        </p:nvSpPr>
        <p:spPr>
          <a:xfrm>
            <a:off x="731520" y="4620578"/>
            <a:ext cx="5852160" cy="378063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457200" lvl="0" indent="-317500" algn="l" rtl="0">
              <a:lnSpc>
                <a:spcPct val="100000"/>
              </a:lnSpc>
              <a:spcBef>
                <a:spcPts val="0"/>
              </a:spcBef>
              <a:spcAft>
                <a:spcPts val="0"/>
              </a:spcAft>
              <a:buSzPts val="1400"/>
              <a:buAutoNum type="arabicParenBoth"/>
            </a:pPr>
            <a:r>
              <a:rPr lang="en-US"/>
              <a:t>MAKE REFERENCES to the GMS Access /1st time userid (reiterate) and </a:t>
            </a:r>
            <a:endParaRPr/>
          </a:p>
          <a:p>
            <a:pPr marL="457200" lvl="0" indent="-317500" algn="l" rtl="0">
              <a:lnSpc>
                <a:spcPct val="100000"/>
              </a:lnSpc>
              <a:spcBef>
                <a:spcPts val="0"/>
              </a:spcBef>
              <a:spcAft>
                <a:spcPts val="0"/>
              </a:spcAft>
              <a:buSzPts val="1400"/>
              <a:buAutoNum type="arabicParenBoth"/>
            </a:pPr>
            <a:r>
              <a:rPr lang="en-US"/>
              <a:t>(2) </a:t>
            </a:r>
            <a:r>
              <a:rPr lang="en-US" u="sng">
                <a:solidFill>
                  <a:schemeClr val="hlink"/>
                </a:solidFill>
                <a:hlinkClick r:id="rId3"/>
              </a:rPr>
              <a:t>http://goccp.maryland.gov/wp-content/uploads/NOFA-application-instructions.pdf</a:t>
            </a:r>
            <a:r>
              <a:rPr lang="en-US"/>
              <a:t> </a:t>
            </a:r>
            <a:endParaRPr/>
          </a:p>
          <a:p>
            <a:pPr marL="0" lvl="0" indent="0" algn="l" rtl="0">
              <a:lnSpc>
                <a:spcPct val="100000"/>
              </a:lnSpc>
              <a:spcBef>
                <a:spcPts val="0"/>
              </a:spcBef>
              <a:spcAft>
                <a:spcPts val="0"/>
              </a:spcAft>
              <a:buSzPts val="1400"/>
              <a:buNone/>
            </a:pPr>
            <a:endParaRPr/>
          </a:p>
        </p:txBody>
      </p:sp>
      <p:sp>
        <p:nvSpPr>
          <p:cNvPr id="322" name="Google Shape;322;p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5:notes"/>
          <p:cNvSpPr txBox="1">
            <a:spLocks noGrp="1"/>
          </p:cNvSpPr>
          <p:nvPr>
            <p:ph type="body" idx="1"/>
          </p:nvPr>
        </p:nvSpPr>
        <p:spPr>
          <a:xfrm>
            <a:off x="731520" y="4620577"/>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Introduction on the Application Process: NoFA release– Application Submission</a:t>
            </a:r>
            <a:endParaRPr/>
          </a:p>
          <a:p>
            <a:pPr marL="0" lvl="0" indent="0" algn="l" rtl="0">
              <a:lnSpc>
                <a:spcPct val="100000"/>
              </a:lnSpc>
              <a:spcBef>
                <a:spcPts val="0"/>
              </a:spcBef>
              <a:spcAft>
                <a:spcPts val="0"/>
              </a:spcAft>
              <a:buSzPts val="1400"/>
              <a:buNone/>
            </a:pPr>
            <a:endParaRPr/>
          </a:p>
          <a:p>
            <a:pPr marL="457200" lvl="0" indent="-342900" algn="l" rtl="0">
              <a:lnSpc>
                <a:spcPct val="90000"/>
              </a:lnSpc>
              <a:spcBef>
                <a:spcPts val="1000"/>
              </a:spcBef>
              <a:spcAft>
                <a:spcPts val="0"/>
              </a:spcAft>
              <a:buClr>
                <a:schemeClr val="dk1"/>
              </a:buClr>
              <a:buSzPts val="1800"/>
              <a:buAutoNum type="arabicPeriod"/>
            </a:pPr>
            <a:r>
              <a:rPr lang="en-US" sz="2800"/>
              <a:t>You submit the application</a:t>
            </a:r>
            <a:endParaRPr sz="2800"/>
          </a:p>
          <a:p>
            <a:pPr marL="457200" lvl="0" indent="-342900" algn="l" rtl="0">
              <a:lnSpc>
                <a:spcPct val="90000"/>
              </a:lnSpc>
              <a:spcBef>
                <a:spcPts val="0"/>
              </a:spcBef>
              <a:spcAft>
                <a:spcPts val="0"/>
              </a:spcAft>
              <a:buClr>
                <a:schemeClr val="dk1"/>
              </a:buClr>
              <a:buSzPts val="1800"/>
              <a:buAutoNum type="arabicPeriod"/>
            </a:pPr>
            <a:r>
              <a:rPr lang="en-US" sz="2800"/>
              <a:t>Our office does a Technical Review</a:t>
            </a:r>
            <a:endParaRPr sz="2800"/>
          </a:p>
          <a:p>
            <a:pPr marL="457200" lvl="0" indent="0" algn="l" rtl="0">
              <a:lnSpc>
                <a:spcPct val="90000"/>
              </a:lnSpc>
              <a:spcBef>
                <a:spcPts val="1000"/>
              </a:spcBef>
              <a:spcAft>
                <a:spcPts val="0"/>
              </a:spcAft>
              <a:buClr>
                <a:schemeClr val="dk1"/>
              </a:buClr>
              <a:buSzPts val="1100"/>
              <a:buFont typeface="Arial"/>
              <a:buNone/>
            </a:pPr>
            <a:r>
              <a:rPr lang="en-US" sz="2800"/>
              <a:t>	Checking for Required documents</a:t>
            </a:r>
            <a:endParaRPr sz="2800"/>
          </a:p>
          <a:p>
            <a:pPr marL="457200" lvl="0" indent="0" algn="l" rtl="0">
              <a:lnSpc>
                <a:spcPct val="90000"/>
              </a:lnSpc>
              <a:spcBef>
                <a:spcPts val="1000"/>
              </a:spcBef>
              <a:spcAft>
                <a:spcPts val="0"/>
              </a:spcAft>
              <a:buClr>
                <a:schemeClr val="dk1"/>
              </a:buClr>
              <a:buSzPts val="1100"/>
              <a:buFont typeface="Arial"/>
              <a:buNone/>
            </a:pPr>
            <a:r>
              <a:rPr lang="en-US" sz="2800"/>
              <a:t>		Assurances, Anti-Lobbying, SAM/UEI, Time Stamp</a:t>
            </a:r>
            <a:endParaRPr sz="2800"/>
          </a:p>
          <a:p>
            <a:pPr marL="457200" lvl="0" indent="0" algn="l" rtl="0">
              <a:lnSpc>
                <a:spcPct val="90000"/>
              </a:lnSpc>
              <a:spcBef>
                <a:spcPts val="1000"/>
              </a:spcBef>
              <a:spcAft>
                <a:spcPts val="0"/>
              </a:spcAft>
              <a:buClr>
                <a:schemeClr val="dk1"/>
              </a:buClr>
              <a:buSzPts val="1100"/>
              <a:buFont typeface="Arial"/>
              <a:buNone/>
            </a:pPr>
            <a:r>
              <a:rPr lang="en-US" sz="2800"/>
              <a:t>	Checking for a completed application - all sections completed</a:t>
            </a:r>
            <a:endParaRPr sz="2800"/>
          </a:p>
          <a:p>
            <a:pPr marL="457200" lvl="0" indent="-342900" algn="l" rtl="0">
              <a:lnSpc>
                <a:spcPct val="90000"/>
              </a:lnSpc>
              <a:spcBef>
                <a:spcPts val="1000"/>
              </a:spcBef>
              <a:spcAft>
                <a:spcPts val="0"/>
              </a:spcAft>
              <a:buClr>
                <a:schemeClr val="dk1"/>
              </a:buClr>
              <a:buSzPts val="1800"/>
              <a:buAutoNum type="arabicPeriod"/>
            </a:pPr>
            <a:r>
              <a:rPr lang="en-US" sz="2800"/>
              <a:t>Your application is reviewed by 3 different reviewers and rated.</a:t>
            </a:r>
            <a:endParaRPr sz="2800"/>
          </a:p>
          <a:p>
            <a:pPr marL="457200" lvl="0" indent="-342900" algn="l" rtl="0">
              <a:lnSpc>
                <a:spcPct val="90000"/>
              </a:lnSpc>
              <a:spcBef>
                <a:spcPts val="0"/>
              </a:spcBef>
              <a:spcAft>
                <a:spcPts val="0"/>
              </a:spcAft>
              <a:buClr>
                <a:schemeClr val="dk1"/>
              </a:buClr>
              <a:buSzPts val="1800"/>
              <a:buAutoNum type="arabicPeriod"/>
            </a:pPr>
            <a:r>
              <a:rPr lang="en-US" sz="2800"/>
              <a:t>The data is sorted into a database ranking from highest to lowest.</a:t>
            </a:r>
            <a:endParaRPr sz="2800"/>
          </a:p>
          <a:p>
            <a:pPr marL="457200" lvl="0" indent="-342900" algn="l" rtl="0">
              <a:lnSpc>
                <a:spcPct val="90000"/>
              </a:lnSpc>
              <a:spcBef>
                <a:spcPts val="0"/>
              </a:spcBef>
              <a:spcAft>
                <a:spcPts val="0"/>
              </a:spcAft>
              <a:buClr>
                <a:schemeClr val="dk1"/>
              </a:buClr>
              <a:buSzPts val="1800"/>
              <a:buAutoNum type="arabicPeriod"/>
            </a:pPr>
            <a:r>
              <a:rPr lang="en-US" sz="2800"/>
              <a:t>The Program Manager reviews and makes a recommendation.</a:t>
            </a:r>
            <a:endParaRPr sz="2800"/>
          </a:p>
          <a:p>
            <a:pPr marL="457200" lvl="0" indent="-342900" algn="l" rtl="0">
              <a:lnSpc>
                <a:spcPct val="90000"/>
              </a:lnSpc>
              <a:spcBef>
                <a:spcPts val="0"/>
              </a:spcBef>
              <a:spcAft>
                <a:spcPts val="0"/>
              </a:spcAft>
              <a:buClr>
                <a:schemeClr val="dk1"/>
              </a:buClr>
              <a:buSzPts val="1800"/>
              <a:buAutoNum type="arabicPeriod"/>
            </a:pPr>
            <a:r>
              <a:rPr lang="en-US" sz="2800"/>
              <a:t>The recommendations are sent Law Enforcement Grant Director</a:t>
            </a:r>
            <a:endParaRPr sz="2800"/>
          </a:p>
          <a:p>
            <a:pPr marL="457200" lvl="0" indent="-342900" algn="l" rtl="0">
              <a:lnSpc>
                <a:spcPct val="90000"/>
              </a:lnSpc>
              <a:spcBef>
                <a:spcPts val="0"/>
              </a:spcBef>
              <a:spcAft>
                <a:spcPts val="0"/>
              </a:spcAft>
              <a:buClr>
                <a:schemeClr val="dk1"/>
              </a:buClr>
              <a:buSzPts val="1800"/>
              <a:buAutoNum type="arabicPeriod"/>
            </a:pPr>
            <a:r>
              <a:rPr lang="en-US" sz="2800"/>
              <a:t>Next step is the recommendations are sent to the Policy Director of Law Enforcement.</a:t>
            </a:r>
            <a:endParaRPr sz="2800"/>
          </a:p>
          <a:p>
            <a:pPr marL="457200" lvl="0" indent="-342900" algn="l" rtl="0">
              <a:lnSpc>
                <a:spcPct val="90000"/>
              </a:lnSpc>
              <a:spcBef>
                <a:spcPts val="0"/>
              </a:spcBef>
              <a:spcAft>
                <a:spcPts val="0"/>
              </a:spcAft>
              <a:buClr>
                <a:schemeClr val="dk1"/>
              </a:buClr>
              <a:buSzPts val="1800"/>
              <a:buAutoNum type="arabicPeriod"/>
            </a:pPr>
            <a:r>
              <a:rPr lang="en-US" sz="2800"/>
              <a:t>Finally it goes to the Executive Director.</a:t>
            </a:r>
            <a:endParaRPr sz="2800"/>
          </a:p>
          <a:p>
            <a:pPr marL="457200" lvl="0" indent="0" algn="l" rtl="0">
              <a:lnSpc>
                <a:spcPct val="90000"/>
              </a:lnSpc>
              <a:spcBef>
                <a:spcPts val="1000"/>
              </a:spcBef>
              <a:spcAft>
                <a:spcPts val="0"/>
              </a:spcAft>
              <a:buClr>
                <a:schemeClr val="dk1"/>
              </a:buClr>
              <a:buSzPts val="1100"/>
              <a:buFont typeface="Arial"/>
              <a:buNone/>
            </a:pPr>
            <a:endParaRPr sz="875"/>
          </a:p>
          <a:p>
            <a:pPr marL="457200" lvl="0" indent="0" algn="l" rtl="0">
              <a:lnSpc>
                <a:spcPct val="90000"/>
              </a:lnSpc>
              <a:spcBef>
                <a:spcPts val="1000"/>
              </a:spcBef>
              <a:spcAft>
                <a:spcPts val="0"/>
              </a:spcAft>
              <a:buClr>
                <a:schemeClr val="dk1"/>
              </a:buClr>
              <a:buSzPts val="1100"/>
              <a:buFont typeface="Arial"/>
              <a:buNone/>
            </a:pPr>
            <a:r>
              <a:rPr lang="en-US" sz="2800"/>
              <a:t>At any time this recommendations can be rejected or changed and the process starts all over again with the Program Manager</a:t>
            </a:r>
            <a:endParaRPr/>
          </a:p>
        </p:txBody>
      </p:sp>
      <p:sp>
        <p:nvSpPr>
          <p:cNvPr id="335" name="Google Shape;335;p5:notes"/>
          <p:cNvSpPr txBox="1">
            <a:spLocks noGrp="1"/>
          </p:cNvSpPr>
          <p:nvPr>
            <p:ph type="sldNum" idx="12"/>
          </p:nvPr>
        </p:nvSpPr>
        <p:spPr>
          <a:xfrm>
            <a:off x="4143587" y="9119474"/>
            <a:ext cx="3169800" cy="481800"/>
          </a:xfrm>
          <a:prstGeom prst="rect">
            <a:avLst/>
          </a:prstGeom>
          <a:noFill/>
          <a:ln>
            <a:noFill/>
          </a:ln>
        </p:spPr>
        <p:txBody>
          <a:bodyPr spcFirstLastPara="1" wrap="square" lIns="96625" tIns="48300" rIns="96625" bIns="48300" anchor="b"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59: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5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60: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p6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62: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76" name="Google Shape;376;p6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5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p55:notes"/>
          <p:cNvSpPr txBox="1">
            <a:spLocks noGrp="1"/>
          </p:cNvSpPr>
          <p:nvPr>
            <p:ph type="body" idx="1"/>
          </p:nvPr>
        </p:nvSpPr>
        <p:spPr>
          <a:xfrm>
            <a:off x="731520" y="4620578"/>
            <a:ext cx="5852100" cy="3780600"/>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Clr>
                <a:schemeClr val="dk1"/>
              </a:buClr>
              <a:buSzPts val="1100"/>
              <a:buNone/>
            </a:pPr>
            <a:endParaRPr/>
          </a:p>
          <a:p>
            <a:pPr marL="0" lvl="0" indent="0" algn="l" rtl="0">
              <a:lnSpc>
                <a:spcPct val="100000"/>
              </a:lnSpc>
              <a:spcBef>
                <a:spcPts val="0"/>
              </a:spcBef>
              <a:spcAft>
                <a:spcPts val="0"/>
              </a:spcAft>
              <a:buClr>
                <a:schemeClr val="dk1"/>
              </a:buClr>
              <a:buSzPts val="1100"/>
              <a:buNone/>
            </a:pPr>
            <a:endParaRPr/>
          </a:p>
          <a:p>
            <a:pPr marL="0" lvl="0" indent="0" algn="l" rtl="0">
              <a:lnSpc>
                <a:spcPct val="100000"/>
              </a:lnSpc>
              <a:spcBef>
                <a:spcPts val="0"/>
              </a:spcBef>
              <a:spcAft>
                <a:spcPts val="0"/>
              </a:spcAft>
              <a:buClr>
                <a:schemeClr val="dk1"/>
              </a:buClr>
              <a:buSzPts val="1100"/>
              <a:buNone/>
            </a:pPr>
            <a:r>
              <a:rPr lang="en-US"/>
              <a:t>Open up to any questions before break out room</a:t>
            </a:r>
            <a:endParaRPr/>
          </a:p>
        </p:txBody>
      </p:sp>
      <p:sp>
        <p:nvSpPr>
          <p:cNvPr id="385" name="Google Shape;385;p55:notes"/>
          <p:cNvSpPr txBox="1">
            <a:spLocks noGrp="1"/>
          </p:cNvSpPr>
          <p:nvPr>
            <p:ph type="sldNum" idx="12"/>
          </p:nvPr>
        </p:nvSpPr>
        <p:spPr>
          <a:xfrm>
            <a:off x="4143587" y="9119474"/>
            <a:ext cx="3169800" cy="481500"/>
          </a:xfrm>
          <a:prstGeom prst="rect">
            <a:avLst/>
          </a:prstGeom>
          <a:noFill/>
          <a:ln>
            <a:noFill/>
          </a:ln>
        </p:spPr>
        <p:txBody>
          <a:bodyPr spcFirstLastPara="1" wrap="square" lIns="96625" tIns="48300" rIns="96625" bIns="483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56:notes"/>
          <p:cNvSpPr txBox="1">
            <a:spLocks noGrp="1"/>
          </p:cNvSpPr>
          <p:nvPr>
            <p:ph type="body" idx="1"/>
          </p:nvPr>
        </p:nvSpPr>
        <p:spPr>
          <a:xfrm>
            <a:off x="731520" y="4620577"/>
            <a:ext cx="5852160" cy="3780473"/>
          </a:xfrm>
          <a:prstGeom prst="rect">
            <a:avLst/>
          </a:prstGeom>
          <a:noFill/>
          <a:ln>
            <a:noFill/>
          </a:ln>
        </p:spPr>
        <p:txBody>
          <a:bodyPr spcFirstLastPara="1" wrap="square" lIns="96625" tIns="48300" rIns="96625" bIns="483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p5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AutoNum type="arabicPerio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
        <p:cNvGrpSpPr/>
        <p:nvPr/>
      </p:nvGrpSpPr>
      <p:grpSpPr>
        <a:xfrm>
          <a:off x="0" y="0"/>
          <a:ext cx="0" cy="0"/>
          <a:chOff x="0" y="0"/>
          <a:chExt cx="0" cy="0"/>
        </a:xfrm>
      </p:grpSpPr>
      <p:sp>
        <p:nvSpPr>
          <p:cNvPr id="28" name="Google Shape;28;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 name="Google Shape;32;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3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0"/>
          <p:cNvSpPr>
            <a:spLocks noGrp="1"/>
          </p:cNvSpPr>
          <p:nvPr>
            <p:ph type="pic" idx="2"/>
          </p:nvPr>
        </p:nvSpPr>
        <p:spPr>
          <a:xfrm>
            <a:off x="5183188" y="987425"/>
            <a:ext cx="6172200" cy="4873625"/>
          </a:xfrm>
          <a:prstGeom prst="rect">
            <a:avLst/>
          </a:prstGeom>
          <a:noFill/>
          <a:ln>
            <a:noFill/>
          </a:ln>
        </p:spPr>
      </p:sp>
      <p:sp>
        <p:nvSpPr>
          <p:cNvPr id="56" name="Google Shape;56;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gocpp.maryland.gov/grant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gocpp.maryland.gov/programs/"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forms.gle/1VsrUarByPyYYnSq5"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hyperlink" Target="https://gocpp.maryland.gov/" TargetMode="External"/><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mailto:support@goccp.freshdesk.com"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 name="Google Shape;77;p2"/>
          <p:cNvSpPr/>
          <p:nvPr/>
        </p:nvSpPr>
        <p:spPr>
          <a:xfrm>
            <a:off x="1114425" y="0"/>
            <a:ext cx="9963150" cy="6858000"/>
          </a:xfrm>
          <a:custGeom>
            <a:avLst/>
            <a:gdLst/>
            <a:ahLst/>
            <a:cxnLst/>
            <a:rect l="l" t="t" r="r" b="b"/>
            <a:pathLst>
              <a:path w="9963150" h="6858000" extrusionOk="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w="9525" cap="flat" cmpd="sng">
            <a:solidFill>
              <a:srgbClr val="EFEFEF"/>
            </a:solidFill>
            <a:prstDash val="solid"/>
            <a:miter lim="800000"/>
            <a:headEnd type="none" w="sm" len="sm"/>
            <a:tailEnd type="none" w="sm" len="sm"/>
          </a:ln>
          <a:effectLst>
            <a:outerShdw blurRad="139700" sx="102000" sy="102000" algn="ctr" rotWithShape="0">
              <a:srgbClr val="D8D8D8">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8" name="Google Shape;78;p2"/>
          <p:cNvSpPr/>
          <p:nvPr/>
        </p:nvSpPr>
        <p:spPr>
          <a:xfrm>
            <a:off x="1121664" y="0"/>
            <a:ext cx="9948672" cy="6858000"/>
          </a:xfrm>
          <a:custGeom>
            <a:avLst/>
            <a:gdLst/>
            <a:ahLst/>
            <a:cxnLst/>
            <a:rect l="l" t="t" r="r" b="b"/>
            <a:pathLst>
              <a:path w="9963150" h="6858000" extrusionOk="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w="9525" cap="flat" cmpd="sng">
            <a:solidFill>
              <a:srgbClr val="2E4D9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9" name="Google Shape;79;p2"/>
          <p:cNvSpPr txBox="1">
            <a:spLocks noGrp="1"/>
          </p:cNvSpPr>
          <p:nvPr>
            <p:ph type="ctrTitle"/>
          </p:nvPr>
        </p:nvSpPr>
        <p:spPr>
          <a:xfrm>
            <a:off x="1524003" y="-80379"/>
            <a:ext cx="9144000" cy="2764028"/>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6100"/>
              <a:buFont typeface="Calibri"/>
              <a:buNone/>
            </a:pPr>
            <a:r>
              <a:rPr lang="en-US" sz="5400" b="1">
                <a:solidFill>
                  <a:srgbClr val="2E4D9F"/>
                </a:solidFill>
              </a:rPr>
              <a:t>Governor’s Office of Crime Prevention and Policy </a:t>
            </a:r>
            <a:r>
              <a:rPr lang="en-US" sz="3600" b="1">
                <a:solidFill>
                  <a:srgbClr val="C8A200"/>
                </a:solidFill>
              </a:rPr>
              <a:t>(GOCPP)</a:t>
            </a:r>
            <a:endParaRPr sz="4800" b="1">
              <a:solidFill>
                <a:srgbClr val="C8A200"/>
              </a:solidFill>
            </a:endParaRPr>
          </a:p>
        </p:txBody>
      </p:sp>
      <p:sp>
        <p:nvSpPr>
          <p:cNvPr id="80" name="Google Shape;80;p2"/>
          <p:cNvSpPr txBox="1">
            <a:spLocks noGrp="1"/>
          </p:cNvSpPr>
          <p:nvPr>
            <p:ph type="subTitle" idx="1"/>
          </p:nvPr>
        </p:nvSpPr>
        <p:spPr>
          <a:xfrm>
            <a:off x="2649751" y="4888259"/>
            <a:ext cx="7257487" cy="1427902"/>
          </a:xfrm>
          <a:prstGeom prst="rect">
            <a:avLst/>
          </a:prstGeom>
          <a:noFill/>
          <a:ln>
            <a:noFill/>
          </a:ln>
        </p:spPr>
        <p:txBody>
          <a:bodyPr spcFirstLastPara="1" wrap="square" lIns="91425" tIns="45700" rIns="91425" bIns="45700" anchor="ctr" anchorCtr="0">
            <a:noAutofit/>
          </a:bodyPr>
          <a:lstStyle/>
          <a:p>
            <a:pPr marL="0" marR="0" lvl="0" indent="0" algn="ctr" rtl="0">
              <a:lnSpc>
                <a:spcPct val="70000"/>
              </a:lnSpc>
              <a:spcBef>
                <a:spcPts val="0"/>
              </a:spcBef>
              <a:spcAft>
                <a:spcPts val="0"/>
              </a:spcAft>
              <a:buClr>
                <a:srgbClr val="2E7A40"/>
              </a:buClr>
              <a:buSzPts val="1235"/>
              <a:buFont typeface="Arial"/>
              <a:buNone/>
            </a:pPr>
            <a:r>
              <a:rPr lang="en-US" dirty="0"/>
              <a:t>Applicant Technical Assistance Call</a:t>
            </a:r>
            <a:endParaRPr sz="3200" dirty="0"/>
          </a:p>
          <a:p>
            <a:pPr marL="0" marR="0" lvl="0" indent="0" algn="ctr" rtl="0">
              <a:lnSpc>
                <a:spcPct val="70000"/>
              </a:lnSpc>
              <a:spcBef>
                <a:spcPts val="0"/>
              </a:spcBef>
              <a:spcAft>
                <a:spcPts val="0"/>
              </a:spcAft>
              <a:buClr>
                <a:srgbClr val="2E7A40"/>
              </a:buClr>
              <a:buSzPts val="1235"/>
              <a:buFont typeface="Arial"/>
              <a:buNone/>
            </a:pPr>
            <a:r>
              <a:rPr lang="en-US" dirty="0"/>
              <a:t>Tuesday, August 26, 2025</a:t>
            </a:r>
            <a:endParaRPr dirty="0"/>
          </a:p>
          <a:p>
            <a:pPr marL="0" marR="0" lvl="0" indent="0" algn="ctr" rtl="0">
              <a:lnSpc>
                <a:spcPct val="70000"/>
              </a:lnSpc>
              <a:spcBef>
                <a:spcPts val="0"/>
              </a:spcBef>
              <a:spcAft>
                <a:spcPts val="0"/>
              </a:spcAft>
              <a:buClr>
                <a:srgbClr val="2E7A40"/>
              </a:buClr>
              <a:buSzPts val="1235"/>
              <a:buFont typeface="Arial"/>
              <a:buNone/>
            </a:pPr>
            <a:r>
              <a:rPr lang="en-US" dirty="0"/>
              <a:t>10:00 – 11:00 AM</a:t>
            </a:r>
            <a:endParaRPr dirty="0"/>
          </a:p>
          <a:p>
            <a:pPr marL="0" marR="0" lvl="0" indent="0" algn="ctr" rtl="0">
              <a:lnSpc>
                <a:spcPct val="70000"/>
              </a:lnSpc>
              <a:spcBef>
                <a:spcPts val="0"/>
              </a:spcBef>
              <a:spcAft>
                <a:spcPts val="0"/>
              </a:spcAft>
              <a:buClr>
                <a:srgbClr val="2E7A40"/>
              </a:buClr>
              <a:buSzPts val="1235"/>
              <a:buFont typeface="Arial"/>
              <a:buNone/>
            </a:pPr>
            <a:endParaRPr sz="2000" dirty="0"/>
          </a:p>
          <a:p>
            <a:pPr marL="0" marR="0" lvl="0" indent="0" algn="ctr" rtl="0">
              <a:lnSpc>
                <a:spcPct val="70000"/>
              </a:lnSpc>
              <a:spcBef>
                <a:spcPts val="0"/>
              </a:spcBef>
              <a:spcAft>
                <a:spcPts val="0"/>
              </a:spcAft>
              <a:buClr>
                <a:srgbClr val="2E7A40"/>
              </a:buClr>
              <a:buSzPts val="1235"/>
              <a:buFont typeface="Arial"/>
              <a:buNone/>
            </a:pPr>
            <a:endParaRPr sz="2000" dirty="0"/>
          </a:p>
          <a:p>
            <a:pPr marL="0" marR="0" lvl="0" indent="0" algn="ctr" rtl="0">
              <a:lnSpc>
                <a:spcPct val="70000"/>
              </a:lnSpc>
              <a:spcBef>
                <a:spcPts val="0"/>
              </a:spcBef>
              <a:spcAft>
                <a:spcPts val="0"/>
              </a:spcAft>
              <a:buClr>
                <a:srgbClr val="2E7A40"/>
              </a:buClr>
              <a:buSzPts val="1235"/>
              <a:buFont typeface="Arial"/>
              <a:buNone/>
            </a:pPr>
            <a:r>
              <a:rPr lang="en-US" sz="2000" u="sng" dirty="0">
                <a:solidFill>
                  <a:schemeClr val="hlink"/>
                </a:solidFill>
                <a:hlinkClick r:id="rId3"/>
              </a:rPr>
              <a:t>gocpp.maryland.gov/grants/</a:t>
            </a:r>
            <a:r>
              <a:rPr lang="en-US" sz="2000" dirty="0"/>
              <a:t> </a:t>
            </a:r>
            <a:endParaRPr sz="2000" dirty="0"/>
          </a:p>
          <a:p>
            <a:pPr marL="0" marR="0" lvl="0" indent="0" algn="ctr" rtl="0">
              <a:lnSpc>
                <a:spcPct val="70000"/>
              </a:lnSpc>
              <a:spcBef>
                <a:spcPts val="0"/>
              </a:spcBef>
              <a:spcAft>
                <a:spcPts val="0"/>
              </a:spcAft>
              <a:buClr>
                <a:srgbClr val="2E7A40"/>
              </a:buClr>
              <a:buSzPts val="1235"/>
              <a:buFont typeface="Arial"/>
              <a:buNone/>
            </a:pPr>
            <a:endParaRPr sz="2000" dirty="0"/>
          </a:p>
        </p:txBody>
      </p:sp>
      <p:sp>
        <p:nvSpPr>
          <p:cNvPr id="81" name="Google Shape;81;p2"/>
          <p:cNvSpPr/>
          <p:nvPr/>
        </p:nvSpPr>
        <p:spPr>
          <a:xfrm>
            <a:off x="3718550" y="5633743"/>
            <a:ext cx="4755000" cy="70800"/>
          </a:xfrm>
          <a:prstGeom prst="rect">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2" name="Google Shape;82;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pic>
        <p:nvPicPr>
          <p:cNvPr id="83" name="Google Shape;83;p2"/>
          <p:cNvPicPr preferRelativeResize="0"/>
          <p:nvPr/>
        </p:nvPicPr>
        <p:blipFill rotWithShape="1">
          <a:blip r:embed="rId4">
            <a:alphaModFix/>
          </a:blip>
          <a:srcRect/>
          <a:stretch/>
        </p:blipFill>
        <p:spPr>
          <a:xfrm>
            <a:off x="10668000" y="56600"/>
            <a:ext cx="1420676" cy="1416630"/>
          </a:xfrm>
          <a:prstGeom prst="rect">
            <a:avLst/>
          </a:prstGeom>
          <a:noFill/>
          <a:ln>
            <a:noFill/>
          </a:ln>
        </p:spPr>
      </p:pic>
      <p:sp>
        <p:nvSpPr>
          <p:cNvPr id="84" name="Google Shape;84;p2"/>
          <p:cNvSpPr txBox="1"/>
          <p:nvPr/>
        </p:nvSpPr>
        <p:spPr>
          <a:xfrm>
            <a:off x="1523997" y="2376526"/>
            <a:ext cx="9280637" cy="2090369"/>
          </a:xfrm>
          <a:prstGeom prst="rect">
            <a:avLst/>
          </a:prstGeom>
          <a:noFill/>
          <a:ln>
            <a:noFill/>
          </a:ln>
        </p:spPr>
        <p:txBody>
          <a:bodyPr spcFirstLastPara="1" wrap="square" lIns="91425" tIns="45700" rIns="91425" bIns="45700" anchor="ctr" anchorCtr="0">
            <a:noAutofit/>
          </a:bodyPr>
          <a:lstStyle/>
          <a:p>
            <a:pPr marL="0" marR="0" lvl="0" indent="0" algn="ctr" rtl="0">
              <a:lnSpc>
                <a:spcPct val="70000"/>
              </a:lnSpc>
              <a:spcBef>
                <a:spcPts val="0"/>
              </a:spcBef>
              <a:spcAft>
                <a:spcPts val="0"/>
              </a:spcAft>
              <a:buClr>
                <a:srgbClr val="2E7A40"/>
              </a:buClr>
              <a:buSzPts val="1235"/>
              <a:buFont typeface="Arial"/>
              <a:buNone/>
            </a:pPr>
            <a:r>
              <a:rPr lang="en-US" sz="3200" b="1" i="0" u="none" strike="noStrike" cap="none" dirty="0">
                <a:solidFill>
                  <a:schemeClr val="dk1"/>
                </a:solidFill>
                <a:latin typeface="Calibri"/>
                <a:ea typeface="Calibri"/>
                <a:cs typeface="Calibri"/>
                <a:sym typeface="Calibri"/>
              </a:rPr>
              <a:t>State Fiscal Year (SFY) 2026 </a:t>
            </a:r>
            <a:endParaRPr sz="1400" b="0" i="0" u="none" strike="noStrike" cap="none" dirty="0">
              <a:solidFill>
                <a:srgbClr val="000000"/>
              </a:solidFill>
              <a:latin typeface="Arial"/>
              <a:ea typeface="Arial"/>
              <a:cs typeface="Arial"/>
              <a:sym typeface="Arial"/>
            </a:endParaRPr>
          </a:p>
          <a:p>
            <a:pPr marL="0" marR="0" lvl="0" indent="0" algn="ctr" rtl="0">
              <a:lnSpc>
                <a:spcPct val="70000"/>
              </a:lnSpc>
              <a:spcBef>
                <a:spcPts val="0"/>
              </a:spcBef>
              <a:spcAft>
                <a:spcPts val="0"/>
              </a:spcAft>
              <a:buClr>
                <a:srgbClr val="2E7A40"/>
              </a:buClr>
              <a:buSzPts val="1235"/>
              <a:buFont typeface="Arial"/>
              <a:buNone/>
            </a:pPr>
            <a:r>
              <a:rPr lang="en-US" sz="3200" b="1" i="0" u="none" strike="noStrike" cap="none" dirty="0">
                <a:solidFill>
                  <a:srgbClr val="2F5496"/>
                </a:solidFill>
                <a:latin typeface="Calibri"/>
                <a:ea typeface="Calibri"/>
                <a:cs typeface="Calibri"/>
                <a:sym typeface="Calibri"/>
              </a:rPr>
              <a:t>Sexual Assault Kit Testing Grant Fund</a:t>
            </a:r>
            <a:r>
              <a:rPr lang="en-US" sz="3200" b="1" i="0" u="none" strike="noStrike" cap="none" dirty="0">
                <a:solidFill>
                  <a:srgbClr val="C8A2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ctr" rtl="0">
              <a:lnSpc>
                <a:spcPct val="70000"/>
              </a:lnSpc>
              <a:spcBef>
                <a:spcPts val="0"/>
              </a:spcBef>
              <a:spcAft>
                <a:spcPts val="0"/>
              </a:spcAft>
              <a:buClr>
                <a:srgbClr val="2E7A40"/>
              </a:buClr>
              <a:buSzPts val="1235"/>
              <a:buFont typeface="Arial"/>
              <a:buNone/>
            </a:pPr>
            <a:endParaRPr sz="3200" b="1" i="0" u="none" strike="noStrike" cap="none" dirty="0">
              <a:solidFill>
                <a:schemeClr val="dk1"/>
              </a:solidFill>
              <a:latin typeface="Calibri"/>
              <a:ea typeface="Calibri"/>
              <a:cs typeface="Calibri"/>
              <a:sym typeface="Calibri"/>
            </a:endParaRPr>
          </a:p>
          <a:p>
            <a:pPr marL="0" marR="0" lvl="0" indent="0" algn="ctr" rtl="0">
              <a:lnSpc>
                <a:spcPct val="70000"/>
              </a:lnSpc>
              <a:spcBef>
                <a:spcPts val="0"/>
              </a:spcBef>
              <a:spcAft>
                <a:spcPts val="0"/>
              </a:spcAft>
              <a:buClr>
                <a:srgbClr val="2E7A40"/>
              </a:buClr>
              <a:buSzPts val="1235"/>
              <a:buFont typeface="Arial"/>
              <a:buNone/>
            </a:pPr>
            <a:r>
              <a:rPr lang="en-US" sz="3200" b="1" i="0" u="none" strike="noStrike" cap="none" dirty="0">
                <a:solidFill>
                  <a:schemeClr val="dk1"/>
                </a:solidFill>
                <a:latin typeface="Calibri"/>
                <a:ea typeface="Calibri"/>
                <a:cs typeface="Calibri"/>
                <a:sym typeface="Calibri"/>
              </a:rPr>
              <a:t>Notice of Funding Availability (NOFA) </a:t>
            </a:r>
            <a:endParaRPr sz="1400" b="0" i="0" u="none" strike="noStrike" cap="none" dirty="0">
              <a:solidFill>
                <a:srgbClr val="000000"/>
              </a:solidFill>
              <a:latin typeface="Arial"/>
              <a:ea typeface="Arial"/>
              <a:cs typeface="Arial"/>
              <a:sym typeface="Arial"/>
            </a:endParaRPr>
          </a:p>
          <a:p>
            <a:pPr marL="0" marR="0" lvl="0" indent="0" algn="ctr" rtl="0">
              <a:lnSpc>
                <a:spcPct val="70000"/>
              </a:lnSpc>
              <a:spcBef>
                <a:spcPts val="0"/>
              </a:spcBef>
              <a:spcAft>
                <a:spcPts val="0"/>
              </a:spcAft>
              <a:buClr>
                <a:srgbClr val="2E7A40"/>
              </a:buClr>
              <a:buSzPts val="1235"/>
              <a:buFont typeface="Arial"/>
              <a:buNone/>
            </a:pPr>
            <a:endParaRPr sz="28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g333cb3368f2_6_0"/>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0" name="Google Shape;90;g333cb3368f2_6_0"/>
          <p:cNvSpPr txBox="1">
            <a:spLocks noGrp="1"/>
          </p:cNvSpPr>
          <p:nvPr>
            <p:ph type="title"/>
          </p:nvPr>
        </p:nvSpPr>
        <p:spPr>
          <a:xfrm>
            <a:off x="808638" y="386930"/>
            <a:ext cx="9236700" cy="1188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b="1">
                <a:solidFill>
                  <a:srgbClr val="2E4D9F"/>
                </a:solidFill>
              </a:rPr>
              <a:t>General Housekeeping</a:t>
            </a:r>
            <a:endParaRPr b="1">
              <a:solidFill>
                <a:srgbClr val="2E4D9F"/>
              </a:solidFill>
            </a:endParaRPr>
          </a:p>
        </p:txBody>
      </p:sp>
      <p:grpSp>
        <p:nvGrpSpPr>
          <p:cNvPr id="91" name="Google Shape;91;g333cb3368f2_6_0"/>
          <p:cNvGrpSpPr/>
          <p:nvPr/>
        </p:nvGrpSpPr>
        <p:grpSpPr>
          <a:xfrm>
            <a:off x="-7" y="1998368"/>
            <a:ext cx="11695088" cy="782176"/>
            <a:chOff x="-7" y="1998368"/>
            <a:chExt cx="11695088" cy="782176"/>
          </a:xfrm>
        </p:grpSpPr>
        <p:sp>
          <p:nvSpPr>
            <p:cNvPr id="92" name="Google Shape;92;g333cb3368f2_6_0"/>
            <p:cNvSpPr/>
            <p:nvPr/>
          </p:nvSpPr>
          <p:spPr>
            <a:xfrm rot="5400000">
              <a:off x="11227981" y="2313068"/>
              <a:ext cx="781800" cy="152400"/>
            </a:xfrm>
            <a:prstGeom prst="rect">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g333cb3368f2_6_0"/>
            <p:cNvSpPr/>
            <p:nvPr/>
          </p:nvSpPr>
          <p:spPr>
            <a:xfrm rot="10800000">
              <a:off x="-7" y="1998744"/>
              <a:ext cx="11454600" cy="781800"/>
            </a:xfrm>
            <a:prstGeom prst="rect">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94" name="Google Shape;94;g333cb3368f2_6_0"/>
          <p:cNvSpPr/>
          <p:nvPr/>
        </p:nvSpPr>
        <p:spPr>
          <a:xfrm>
            <a:off x="0" y="2203079"/>
            <a:ext cx="11383500" cy="4147800"/>
          </a:xfrm>
          <a:prstGeom prst="rect">
            <a:avLst/>
          </a:prstGeom>
          <a:solidFill>
            <a:schemeClr val="lt1"/>
          </a:solidFill>
          <a:ln>
            <a:noFill/>
          </a:ln>
          <a:effectLst>
            <a:outerShdw blurRad="139700" dist="127000" dir="5400000" algn="t" rotWithShape="0">
              <a:srgbClr val="000000">
                <a:alpha val="1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5" name="Google Shape;95;g333cb3368f2_6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pic>
        <p:nvPicPr>
          <p:cNvPr id="96" name="Google Shape;96;g333cb3368f2_6_0"/>
          <p:cNvPicPr preferRelativeResize="0"/>
          <p:nvPr/>
        </p:nvPicPr>
        <p:blipFill rotWithShape="1">
          <a:blip r:embed="rId3">
            <a:alphaModFix/>
          </a:blip>
          <a:srcRect/>
          <a:stretch/>
        </p:blipFill>
        <p:spPr>
          <a:xfrm>
            <a:off x="10084651" y="108875"/>
            <a:ext cx="1606776" cy="1602201"/>
          </a:xfrm>
          <a:prstGeom prst="rect">
            <a:avLst/>
          </a:prstGeom>
          <a:noFill/>
          <a:ln>
            <a:noFill/>
          </a:ln>
        </p:spPr>
      </p:pic>
      <p:sp>
        <p:nvSpPr>
          <p:cNvPr id="97" name="Google Shape;97;g333cb3368f2_6_0"/>
          <p:cNvSpPr txBox="1"/>
          <p:nvPr/>
        </p:nvSpPr>
        <p:spPr>
          <a:xfrm>
            <a:off x="641825" y="2467325"/>
            <a:ext cx="10227000" cy="1602300"/>
          </a:xfrm>
          <a:prstGeom prst="rect">
            <a:avLst/>
          </a:prstGeom>
          <a:noFill/>
          <a:ln>
            <a:noFill/>
          </a:ln>
        </p:spPr>
        <p:txBody>
          <a:bodyPr spcFirstLastPara="1" wrap="square" lIns="91425" tIns="91425" rIns="91425" bIns="91425" anchor="t" anchorCtr="0">
            <a:noAutofit/>
          </a:bodyPr>
          <a:lstStyle/>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Subtitles and Translation Services are available by enabling Closed Caption and/or Interpretation in the navigation panel at the bottom of the screen  </a:t>
            </a:r>
            <a:endParaRPr sz="2800" b="0" i="0" u="none" strike="noStrike" cap="none">
              <a:solidFill>
                <a:schemeClr val="dk1"/>
              </a:solidFill>
              <a:latin typeface="Calibri"/>
              <a:ea typeface="Calibri"/>
              <a:cs typeface="Calibri"/>
              <a:sym typeface="Calibri"/>
            </a:endParaRPr>
          </a:p>
        </p:txBody>
      </p:sp>
      <p:pic>
        <p:nvPicPr>
          <p:cNvPr id="98" name="Google Shape;98;g333cb3368f2_6_0"/>
          <p:cNvPicPr preferRelativeResize="0"/>
          <p:nvPr/>
        </p:nvPicPr>
        <p:blipFill rotWithShape="1">
          <a:blip r:embed="rId4">
            <a:alphaModFix/>
          </a:blip>
          <a:srcRect/>
          <a:stretch/>
        </p:blipFill>
        <p:spPr>
          <a:xfrm>
            <a:off x="4356250" y="3488850"/>
            <a:ext cx="497865" cy="365100"/>
          </a:xfrm>
          <a:prstGeom prst="rect">
            <a:avLst/>
          </a:prstGeom>
          <a:noFill/>
          <a:ln>
            <a:noFill/>
          </a:ln>
        </p:spPr>
      </p:pic>
      <p:sp>
        <p:nvSpPr>
          <p:cNvPr id="99" name="Google Shape;99;g333cb3368f2_6_0"/>
          <p:cNvSpPr txBox="1"/>
          <p:nvPr/>
        </p:nvSpPr>
        <p:spPr>
          <a:xfrm>
            <a:off x="641825" y="3948000"/>
            <a:ext cx="10227000" cy="1188900"/>
          </a:xfrm>
          <a:prstGeom prst="rect">
            <a:avLst/>
          </a:prstGeom>
          <a:noFill/>
          <a:ln>
            <a:noFill/>
          </a:ln>
        </p:spPr>
        <p:txBody>
          <a:bodyPr spcFirstLastPara="1" wrap="square" lIns="91425" tIns="91425" rIns="91425" bIns="91425" anchor="t" anchorCtr="0">
            <a:noAutofit/>
          </a:bodyPr>
          <a:lstStyle/>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To ask questions, please type them in the Q&amp;A Feature. Panelists may unmute you to ask or clarify aloud</a:t>
            </a:r>
            <a:endParaRPr sz="2800" b="0" i="0" u="none" strike="noStrike" cap="none">
              <a:solidFill>
                <a:schemeClr val="dk1"/>
              </a:solidFill>
              <a:latin typeface="Calibri"/>
              <a:ea typeface="Calibri"/>
              <a:cs typeface="Calibri"/>
              <a:sym typeface="Calibri"/>
            </a:endParaRPr>
          </a:p>
        </p:txBody>
      </p:sp>
      <p:sp>
        <p:nvSpPr>
          <p:cNvPr id="100" name="Google Shape;100;g333cb3368f2_6_0"/>
          <p:cNvSpPr txBox="1"/>
          <p:nvPr/>
        </p:nvSpPr>
        <p:spPr>
          <a:xfrm>
            <a:off x="654450" y="4883450"/>
            <a:ext cx="10227000" cy="1188900"/>
          </a:xfrm>
          <a:prstGeom prst="rect">
            <a:avLst/>
          </a:prstGeom>
          <a:noFill/>
          <a:ln>
            <a:noFill/>
          </a:ln>
        </p:spPr>
        <p:txBody>
          <a:bodyPr spcFirstLastPara="1" wrap="square" lIns="91425" tIns="91425" rIns="91425" bIns="91425" anchor="t" anchorCtr="0">
            <a:noAutofit/>
          </a:bodyPr>
          <a:lstStyle/>
          <a:p>
            <a:pPr marL="457200" marR="0" lvl="0" indent="-406400" algn="l" rtl="0">
              <a:lnSpc>
                <a:spcPct val="115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The presentation will be posted to its corresponding </a:t>
            </a:r>
            <a:r>
              <a:rPr lang="en-US" sz="2800" b="0" i="0" u="sng" strike="noStrike" cap="none">
                <a:solidFill>
                  <a:schemeClr val="hlink"/>
                </a:solidFill>
                <a:latin typeface="Calibri"/>
                <a:ea typeface="Calibri"/>
                <a:cs typeface="Calibri"/>
                <a:sym typeface="Calibri"/>
                <a:hlinkClick r:id="rId5"/>
              </a:rPr>
              <a:t>grant program page</a:t>
            </a:r>
            <a:r>
              <a:rPr lang="en-US" sz="2800" b="0" i="0" u="none" strike="noStrike" cap="none">
                <a:solidFill>
                  <a:schemeClr val="dk1"/>
                </a:solidFill>
                <a:latin typeface="Calibri"/>
                <a:ea typeface="Calibri"/>
                <a:cs typeface="Calibri"/>
                <a:sym typeface="Calibri"/>
              </a:rPr>
              <a:t> on the GOCPP website</a:t>
            </a:r>
            <a:endParaRPr sz="2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3"/>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5400" b="1" dirty="0">
                <a:solidFill>
                  <a:srgbClr val="2E4D9F"/>
                </a:solidFill>
              </a:rPr>
              <a:t>GOCPP- SFY26 SAKT Team:</a:t>
            </a:r>
            <a:endParaRPr sz="5400" b="1" dirty="0">
              <a:solidFill>
                <a:srgbClr val="2E4D9F"/>
              </a:solidFill>
            </a:endParaRPr>
          </a:p>
          <a:p>
            <a:pPr marL="0" lvl="0" indent="0" algn="l" rtl="0">
              <a:lnSpc>
                <a:spcPct val="90000"/>
              </a:lnSpc>
              <a:spcBef>
                <a:spcPts val="0"/>
              </a:spcBef>
              <a:spcAft>
                <a:spcPts val="0"/>
              </a:spcAft>
              <a:buClr>
                <a:schemeClr val="dk1"/>
              </a:buClr>
              <a:buSzPct val="100000"/>
              <a:buFont typeface="Calibri"/>
              <a:buNone/>
            </a:pPr>
            <a:r>
              <a:rPr lang="en-US" sz="5400" b="1" dirty="0">
                <a:solidFill>
                  <a:srgbClr val="2E4D9F"/>
                </a:solidFill>
              </a:rPr>
              <a:t>Introductions</a:t>
            </a:r>
            <a:endParaRPr sz="5400" b="1" dirty="0">
              <a:solidFill>
                <a:srgbClr val="2E4D9F"/>
              </a:solidFill>
            </a:endParaRPr>
          </a:p>
        </p:txBody>
      </p:sp>
      <p:grpSp>
        <p:nvGrpSpPr>
          <p:cNvPr id="107" name="Google Shape;107;p3"/>
          <p:cNvGrpSpPr/>
          <p:nvPr/>
        </p:nvGrpSpPr>
        <p:grpSpPr>
          <a:xfrm>
            <a:off x="-7" y="1998368"/>
            <a:ext cx="11695088" cy="782176"/>
            <a:chOff x="-7" y="1998368"/>
            <a:chExt cx="11695088" cy="782176"/>
          </a:xfrm>
        </p:grpSpPr>
        <p:sp>
          <p:nvSpPr>
            <p:cNvPr id="108" name="Google Shape;108;p3"/>
            <p:cNvSpPr/>
            <p:nvPr/>
          </p:nvSpPr>
          <p:spPr>
            <a:xfrm rot="5400000">
              <a:off x="11227981" y="2313068"/>
              <a:ext cx="781800" cy="152400"/>
            </a:xfrm>
            <a:prstGeom prst="rect">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3"/>
            <p:cNvSpPr/>
            <p:nvPr/>
          </p:nvSpPr>
          <p:spPr>
            <a:xfrm rot="10800000">
              <a:off x="-7" y="1998744"/>
              <a:ext cx="11454600" cy="781800"/>
            </a:xfrm>
            <a:prstGeom prst="rect">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10" name="Google Shape;110;p3"/>
          <p:cNvSpPr/>
          <p:nvPr/>
        </p:nvSpPr>
        <p:spPr>
          <a:xfrm>
            <a:off x="35543" y="2210338"/>
            <a:ext cx="11383500" cy="4147800"/>
          </a:xfrm>
          <a:prstGeom prst="rect">
            <a:avLst/>
          </a:prstGeom>
          <a:solidFill>
            <a:schemeClr val="lt1"/>
          </a:solidFill>
          <a:ln>
            <a:noFill/>
          </a:ln>
          <a:effectLst>
            <a:outerShdw blurRad="139700" dist="127000" dir="5400000" algn="t" rotWithShape="0">
              <a:srgbClr val="000000">
                <a:alpha val="1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1" name="Google Shape;111;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pic>
        <p:nvPicPr>
          <p:cNvPr id="112" name="Google Shape;112;p3"/>
          <p:cNvPicPr preferRelativeResize="0"/>
          <p:nvPr/>
        </p:nvPicPr>
        <p:blipFill rotWithShape="1">
          <a:blip r:embed="rId3">
            <a:alphaModFix/>
          </a:blip>
          <a:srcRect/>
          <a:stretch/>
        </p:blipFill>
        <p:spPr>
          <a:xfrm>
            <a:off x="10084651" y="108875"/>
            <a:ext cx="1606776" cy="1602201"/>
          </a:xfrm>
          <a:prstGeom prst="rect">
            <a:avLst/>
          </a:prstGeom>
          <a:noFill/>
          <a:ln>
            <a:noFill/>
          </a:ln>
        </p:spPr>
      </p:pic>
      <p:sp>
        <p:nvSpPr>
          <p:cNvPr id="113" name="Google Shape;113;p3"/>
          <p:cNvSpPr txBox="1">
            <a:spLocks noGrp="1"/>
          </p:cNvSpPr>
          <p:nvPr>
            <p:ph type="body" idx="4"/>
          </p:nvPr>
        </p:nvSpPr>
        <p:spPr>
          <a:xfrm>
            <a:off x="1327355" y="3632400"/>
            <a:ext cx="4296795" cy="1735200"/>
          </a:xfrm>
          <a:prstGeom prst="rect">
            <a:avLst/>
          </a:prstGeom>
          <a:noFill/>
          <a:ln>
            <a:noFill/>
          </a:ln>
        </p:spPr>
        <p:txBody>
          <a:bodyPr spcFirstLastPara="1" wrap="square" lIns="91425" tIns="45700" rIns="91425" bIns="45700" anchor="t" anchorCtr="0">
            <a:normAutofit/>
          </a:bodyPr>
          <a:lstStyle/>
          <a:p>
            <a:pPr marL="0" lvl="0" indent="0" algn="ctr">
              <a:lnSpc>
                <a:spcPct val="100000"/>
              </a:lnSpc>
              <a:spcBef>
                <a:spcPts val="0"/>
              </a:spcBef>
              <a:buSzPts val="1497"/>
              <a:buNone/>
            </a:pPr>
            <a:r>
              <a:rPr lang="it-IT" sz="2000" b="1" dirty="0">
                <a:solidFill>
                  <a:srgbClr val="2F5496"/>
                </a:solidFill>
              </a:rPr>
              <a:t>Courtney Thomas</a:t>
            </a:r>
            <a:endParaRPr lang="it-IT" sz="2000" dirty="0"/>
          </a:p>
          <a:p>
            <a:pPr marL="0" lvl="0" indent="0" algn="ctr">
              <a:lnSpc>
                <a:spcPct val="100000"/>
              </a:lnSpc>
              <a:spcBef>
                <a:spcPts val="0"/>
              </a:spcBef>
              <a:buSzPts val="1622"/>
              <a:buNone/>
            </a:pPr>
            <a:r>
              <a:rPr lang="it-IT" sz="2000" dirty="0"/>
              <a:t>Fiscal Specialist</a:t>
            </a:r>
          </a:p>
          <a:p>
            <a:pPr marL="0" lvl="0" indent="0" algn="ctr">
              <a:lnSpc>
                <a:spcPct val="100000"/>
              </a:lnSpc>
              <a:spcBef>
                <a:spcPts val="0"/>
              </a:spcBef>
              <a:buSzPts val="1622"/>
              <a:buNone/>
            </a:pPr>
            <a:r>
              <a:rPr lang="it-IT" sz="2000" u="sng" dirty="0">
                <a:solidFill>
                  <a:schemeClr val="hlink"/>
                </a:solidFill>
              </a:rPr>
              <a:t>Courtbey.Thomas1@maryland.gov</a:t>
            </a:r>
            <a:endParaRPr lang="it-IT" sz="2000" dirty="0"/>
          </a:p>
          <a:p>
            <a:pPr marL="0" lvl="0" indent="0" algn="ctr" rtl="0">
              <a:lnSpc>
                <a:spcPct val="100000"/>
              </a:lnSpc>
              <a:spcBef>
                <a:spcPts val="0"/>
              </a:spcBef>
              <a:spcAft>
                <a:spcPts val="0"/>
              </a:spcAft>
              <a:buSzPts val="1946"/>
              <a:buNone/>
            </a:pPr>
            <a:endParaRPr sz="2400" dirty="0"/>
          </a:p>
        </p:txBody>
      </p:sp>
      <p:sp>
        <p:nvSpPr>
          <p:cNvPr id="114" name="Google Shape;114;p3"/>
          <p:cNvSpPr txBox="1">
            <a:spLocks noGrp="1"/>
          </p:cNvSpPr>
          <p:nvPr>
            <p:ph type="body" idx="4"/>
          </p:nvPr>
        </p:nvSpPr>
        <p:spPr>
          <a:xfrm>
            <a:off x="3652850" y="2337000"/>
            <a:ext cx="3992400" cy="17352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497"/>
              <a:buNone/>
            </a:pPr>
            <a:r>
              <a:rPr lang="en-US" sz="2000" b="1" dirty="0">
                <a:solidFill>
                  <a:srgbClr val="2F5496"/>
                </a:solidFill>
              </a:rPr>
              <a:t>Jackie Adams</a:t>
            </a:r>
            <a:endParaRPr sz="2000" dirty="0"/>
          </a:p>
          <a:p>
            <a:pPr marL="0" lvl="0" indent="0" algn="ctr" rtl="0">
              <a:lnSpc>
                <a:spcPct val="100000"/>
              </a:lnSpc>
              <a:spcBef>
                <a:spcPts val="0"/>
              </a:spcBef>
              <a:spcAft>
                <a:spcPts val="0"/>
              </a:spcAft>
              <a:buSzPts val="1622"/>
              <a:buNone/>
            </a:pPr>
            <a:r>
              <a:rPr lang="en-US" sz="2000" dirty="0"/>
              <a:t>Fund Manager</a:t>
            </a:r>
            <a:endParaRPr sz="2000" dirty="0"/>
          </a:p>
          <a:p>
            <a:pPr marL="0" lvl="0" indent="0" algn="ctr" rtl="0">
              <a:lnSpc>
                <a:spcPct val="100000"/>
              </a:lnSpc>
              <a:spcBef>
                <a:spcPts val="0"/>
              </a:spcBef>
              <a:spcAft>
                <a:spcPts val="0"/>
              </a:spcAft>
              <a:buSzPts val="1622"/>
              <a:buNone/>
            </a:pPr>
            <a:r>
              <a:rPr lang="en-US" sz="2000" u="sng" dirty="0">
                <a:solidFill>
                  <a:schemeClr val="hlink"/>
                </a:solidFill>
              </a:rPr>
              <a:t>Jacqueline.Adams1@maryland.gov</a:t>
            </a:r>
            <a:endParaRPr sz="2000" u="sng" dirty="0">
              <a:solidFill>
                <a:schemeClr val="hlink"/>
              </a:solidFill>
            </a:endParaRPr>
          </a:p>
          <a:p>
            <a:pPr marL="0" lvl="0" indent="0" algn="ctr" rtl="0">
              <a:lnSpc>
                <a:spcPct val="100000"/>
              </a:lnSpc>
              <a:spcBef>
                <a:spcPts val="0"/>
              </a:spcBef>
              <a:spcAft>
                <a:spcPts val="0"/>
              </a:spcAft>
              <a:buSzPts val="1946"/>
              <a:buNone/>
            </a:pPr>
            <a:endParaRPr sz="2400" b="1" dirty="0"/>
          </a:p>
          <a:p>
            <a:pPr marL="0" lvl="0" indent="0" algn="ctr" rtl="0">
              <a:lnSpc>
                <a:spcPct val="100000"/>
              </a:lnSpc>
              <a:spcBef>
                <a:spcPts val="0"/>
              </a:spcBef>
              <a:spcAft>
                <a:spcPts val="0"/>
              </a:spcAft>
              <a:buSzPts val="1946"/>
              <a:buNone/>
            </a:pPr>
            <a:endParaRPr sz="2400" dirty="0"/>
          </a:p>
        </p:txBody>
      </p:sp>
      <p:sp>
        <p:nvSpPr>
          <p:cNvPr id="115" name="Google Shape;115;p3"/>
          <p:cNvSpPr txBox="1">
            <a:spLocks noGrp="1"/>
          </p:cNvSpPr>
          <p:nvPr>
            <p:ph type="body" idx="4"/>
          </p:nvPr>
        </p:nvSpPr>
        <p:spPr>
          <a:xfrm>
            <a:off x="6231775" y="3632400"/>
            <a:ext cx="3852876" cy="17352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497"/>
              <a:buNone/>
            </a:pPr>
            <a:r>
              <a:rPr lang="en-US" sz="2000" b="1" dirty="0">
                <a:solidFill>
                  <a:srgbClr val="2F5496"/>
                </a:solidFill>
              </a:rPr>
              <a:t>Heather Amador</a:t>
            </a:r>
            <a:endParaRPr sz="2000" dirty="0"/>
          </a:p>
          <a:p>
            <a:pPr marL="114300" indent="0" algn="ctr">
              <a:buNone/>
            </a:pPr>
            <a:r>
              <a:rPr lang="en-US" sz="2000" dirty="0"/>
              <a:t>Division Director of Victim Services Policy and Programs </a:t>
            </a:r>
            <a:r>
              <a:rPr lang="en-US" sz="2000" u="sng" dirty="0">
                <a:solidFill>
                  <a:schemeClr val="hlink"/>
                </a:solidFill>
              </a:rPr>
              <a:t>Heather.Amador@maryland.gov</a:t>
            </a:r>
            <a:endParaRPr sz="2000" dirty="0"/>
          </a:p>
          <a:p>
            <a:pPr marL="0" lvl="0" indent="0" algn="ctr" rtl="0">
              <a:lnSpc>
                <a:spcPct val="100000"/>
              </a:lnSpc>
              <a:spcBef>
                <a:spcPts val="0"/>
              </a:spcBef>
              <a:spcAft>
                <a:spcPts val="0"/>
              </a:spcAft>
              <a:buSzPts val="1946"/>
              <a:buNone/>
            </a:pPr>
            <a:endParaRPr sz="2400" b="1" dirty="0"/>
          </a:p>
          <a:p>
            <a:pPr marL="0" lvl="0" indent="0" algn="ctr" rtl="0">
              <a:lnSpc>
                <a:spcPct val="100000"/>
              </a:lnSpc>
              <a:spcBef>
                <a:spcPts val="0"/>
              </a:spcBef>
              <a:spcAft>
                <a:spcPts val="0"/>
              </a:spcAft>
              <a:buSzPts val="1946"/>
              <a:buNone/>
            </a:pPr>
            <a:endParaRPr sz="2400" dirty="0"/>
          </a:p>
        </p:txBody>
      </p:sp>
      <p:sp>
        <p:nvSpPr>
          <p:cNvPr id="116" name="Google Shape;116;p3"/>
          <p:cNvSpPr txBox="1">
            <a:spLocks noGrp="1"/>
          </p:cNvSpPr>
          <p:nvPr>
            <p:ph type="body" idx="4"/>
          </p:nvPr>
        </p:nvSpPr>
        <p:spPr>
          <a:xfrm>
            <a:off x="1732950" y="4905475"/>
            <a:ext cx="4476900" cy="1668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946"/>
              <a:buNone/>
            </a:pPr>
            <a:endParaRPr sz="2400" b="1" dirty="0"/>
          </a:p>
          <a:p>
            <a:pPr marL="0" lvl="0" indent="0" algn="ctr" rtl="0">
              <a:lnSpc>
                <a:spcPct val="100000"/>
              </a:lnSpc>
              <a:spcBef>
                <a:spcPts val="0"/>
              </a:spcBef>
              <a:spcAft>
                <a:spcPts val="0"/>
              </a:spcAft>
              <a:buSzPts val="1946"/>
              <a:buNone/>
            </a:pPr>
            <a:endParaRPr sz="2400" dirty="0"/>
          </a:p>
        </p:txBody>
      </p:sp>
      <p:sp>
        <p:nvSpPr>
          <p:cNvPr id="117" name="Google Shape;117;p3"/>
          <p:cNvSpPr txBox="1">
            <a:spLocks noGrp="1"/>
          </p:cNvSpPr>
          <p:nvPr>
            <p:ph type="body" idx="4"/>
          </p:nvPr>
        </p:nvSpPr>
        <p:spPr>
          <a:xfrm>
            <a:off x="6155575" y="4905475"/>
            <a:ext cx="3809100" cy="16023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946"/>
              <a:buNone/>
            </a:pPr>
            <a:endParaRPr sz="2400" b="1" dirty="0"/>
          </a:p>
          <a:p>
            <a:pPr marL="0" lvl="0" indent="0" algn="ctr" rtl="0">
              <a:lnSpc>
                <a:spcPct val="100000"/>
              </a:lnSpc>
              <a:spcBef>
                <a:spcPts val="0"/>
              </a:spcBef>
              <a:spcAft>
                <a:spcPts val="0"/>
              </a:spcAft>
              <a:buSzPts val="1946"/>
              <a:buNone/>
            </a:pPr>
            <a:endParaRP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 name="Google Shape;123;p1"/>
          <p:cNvSpPr/>
          <p:nvPr/>
        </p:nvSpPr>
        <p:spPr>
          <a:xfrm flipH="1">
            <a:off x="8576660" y="3335867"/>
            <a:ext cx="3291900" cy="3200400"/>
          </a:xfrm>
          <a:prstGeom prst="rtTriangle">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1"/>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p1"/>
          <p:cNvSpPr txBox="1">
            <a:spLocks noGrp="1"/>
          </p:cNvSpPr>
          <p:nvPr>
            <p:ph type="title"/>
          </p:nvPr>
        </p:nvSpPr>
        <p:spPr>
          <a:xfrm>
            <a:off x="1075775" y="1188624"/>
            <a:ext cx="3363000" cy="4755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600"/>
              <a:buFont typeface="Calibri"/>
              <a:buNone/>
            </a:pPr>
            <a:r>
              <a:rPr lang="en-US" sz="5600" b="1">
                <a:solidFill>
                  <a:srgbClr val="2E4D9F"/>
                </a:solidFill>
              </a:rPr>
              <a:t>Technical Assistance Objectives</a:t>
            </a:r>
            <a:endParaRPr sz="5600" b="1">
              <a:solidFill>
                <a:srgbClr val="2E4D9F"/>
              </a:solidFill>
            </a:endParaRPr>
          </a:p>
          <a:p>
            <a:pPr marL="0" lvl="0" indent="0" algn="l" rtl="0">
              <a:lnSpc>
                <a:spcPct val="90000"/>
              </a:lnSpc>
              <a:spcBef>
                <a:spcPts val="0"/>
              </a:spcBef>
              <a:spcAft>
                <a:spcPts val="0"/>
              </a:spcAft>
              <a:buClr>
                <a:schemeClr val="dk1"/>
              </a:buClr>
              <a:buSzPts val="5600"/>
              <a:buFont typeface="Calibri"/>
              <a:buNone/>
            </a:pPr>
            <a:endParaRPr sz="4300"/>
          </a:p>
        </p:txBody>
      </p:sp>
      <p:cxnSp>
        <p:nvCxnSpPr>
          <p:cNvPr id="126" name="Google Shape;126;p1"/>
          <p:cNvCxnSpPr/>
          <p:nvPr/>
        </p:nvCxnSpPr>
        <p:spPr>
          <a:xfrm>
            <a:off x="4654296" y="1852863"/>
            <a:ext cx="0" cy="3236400"/>
          </a:xfrm>
          <a:prstGeom prst="straightConnector1">
            <a:avLst/>
          </a:prstGeom>
          <a:noFill/>
          <a:ln w="19050" cap="sq" cmpd="sng">
            <a:solidFill>
              <a:srgbClr val="3F3F3F"/>
            </a:solidFill>
            <a:prstDash val="solid"/>
            <a:miter lim="800000"/>
            <a:headEnd type="none" w="sm" len="sm"/>
            <a:tailEnd type="none" w="sm" len="sm"/>
          </a:ln>
        </p:spPr>
      </p:cxnSp>
      <p:sp>
        <p:nvSpPr>
          <p:cNvPr id="127" name="Google Shape;127;p1"/>
          <p:cNvSpPr txBox="1">
            <a:spLocks noGrp="1"/>
          </p:cNvSpPr>
          <p:nvPr>
            <p:ph type="body" idx="1"/>
          </p:nvPr>
        </p:nvSpPr>
        <p:spPr>
          <a:xfrm>
            <a:off x="4654301" y="1462875"/>
            <a:ext cx="5837700" cy="4480800"/>
          </a:xfrm>
          <a:prstGeom prst="rect">
            <a:avLst/>
          </a:prstGeom>
          <a:noFill/>
          <a:ln>
            <a:noFill/>
          </a:ln>
        </p:spPr>
        <p:txBody>
          <a:bodyPr spcFirstLastPara="1" wrap="square" lIns="91425" tIns="45700" rIns="91425" bIns="45700" anchor="ctr" anchorCtr="0">
            <a:normAutofit/>
          </a:bodyPr>
          <a:lstStyle/>
          <a:p>
            <a:pPr marL="228600" lvl="0" indent="0" algn="l" rtl="0">
              <a:lnSpc>
                <a:spcPct val="90000"/>
              </a:lnSpc>
              <a:spcBef>
                <a:spcPts val="1000"/>
              </a:spcBef>
              <a:spcAft>
                <a:spcPts val="0"/>
              </a:spcAft>
              <a:buSzPts val="1946"/>
              <a:buNone/>
            </a:pPr>
            <a:r>
              <a:rPr lang="en-US" sz="2400" dirty="0"/>
              <a:t>To understand key concepts related to submission of an application under SAKT, including:</a:t>
            </a:r>
            <a:endParaRPr sz="2400" dirty="0"/>
          </a:p>
          <a:p>
            <a:pPr marL="685800" lvl="1" indent="-266698" algn="l" rtl="0">
              <a:lnSpc>
                <a:spcPct val="90000"/>
              </a:lnSpc>
              <a:spcBef>
                <a:spcPts val="1000"/>
              </a:spcBef>
              <a:spcAft>
                <a:spcPts val="0"/>
              </a:spcAft>
              <a:buClr>
                <a:schemeClr val="accent2"/>
              </a:buClr>
              <a:buSzPts val="2400"/>
              <a:buFont typeface="Arial"/>
              <a:buChar char="•"/>
            </a:pPr>
            <a:r>
              <a:rPr lang="en-US" dirty="0"/>
              <a:t>Goals and priorities of this program</a:t>
            </a:r>
            <a:endParaRPr sz="2400" dirty="0"/>
          </a:p>
          <a:p>
            <a:pPr marL="685800" marR="0" lvl="1" indent="-266697" algn="l" rtl="0">
              <a:lnSpc>
                <a:spcPct val="90000"/>
              </a:lnSpc>
              <a:spcBef>
                <a:spcPts val="1000"/>
              </a:spcBef>
              <a:spcAft>
                <a:spcPts val="0"/>
              </a:spcAft>
              <a:buClr>
                <a:schemeClr val="accent2"/>
              </a:buClr>
              <a:buSzPts val="2400"/>
              <a:buChar char="•"/>
            </a:pPr>
            <a:r>
              <a:rPr lang="en-US" dirty="0"/>
              <a:t>Eligibility</a:t>
            </a:r>
            <a:endParaRPr dirty="0"/>
          </a:p>
          <a:p>
            <a:pPr marL="685800" marR="0" lvl="1" indent="-266697" algn="l" rtl="0">
              <a:lnSpc>
                <a:spcPct val="90000"/>
              </a:lnSpc>
              <a:spcBef>
                <a:spcPts val="1000"/>
              </a:spcBef>
              <a:spcAft>
                <a:spcPts val="0"/>
              </a:spcAft>
              <a:buClr>
                <a:schemeClr val="accent2"/>
              </a:buClr>
              <a:buSzPts val="2400"/>
              <a:buChar char="•"/>
            </a:pPr>
            <a:r>
              <a:rPr lang="en-US" dirty="0"/>
              <a:t>Award information</a:t>
            </a:r>
            <a:endParaRPr dirty="0"/>
          </a:p>
          <a:p>
            <a:pPr marL="685800" marR="0" lvl="1" indent="-266697" algn="l" rtl="0">
              <a:lnSpc>
                <a:spcPct val="90000"/>
              </a:lnSpc>
              <a:spcBef>
                <a:spcPts val="1000"/>
              </a:spcBef>
              <a:spcAft>
                <a:spcPts val="0"/>
              </a:spcAft>
              <a:buClr>
                <a:schemeClr val="accent2"/>
              </a:buClr>
              <a:buSzPts val="2400"/>
              <a:buChar char="•"/>
            </a:pPr>
            <a:r>
              <a:rPr lang="en-US" dirty="0"/>
              <a:t>Application requirements</a:t>
            </a:r>
            <a:endParaRPr dirty="0"/>
          </a:p>
          <a:p>
            <a:pPr marL="685800" marR="0" lvl="1" indent="-266697" algn="l" rtl="0">
              <a:lnSpc>
                <a:spcPct val="90000"/>
              </a:lnSpc>
              <a:spcBef>
                <a:spcPts val="1000"/>
              </a:spcBef>
              <a:spcAft>
                <a:spcPts val="0"/>
              </a:spcAft>
              <a:buClr>
                <a:schemeClr val="accent2"/>
              </a:buClr>
              <a:buSzPts val="2400"/>
              <a:buChar char="•"/>
            </a:pPr>
            <a:r>
              <a:rPr lang="en-US" dirty="0"/>
              <a:t>Application review process</a:t>
            </a:r>
            <a:endParaRPr dirty="0"/>
          </a:p>
        </p:txBody>
      </p:sp>
      <p:sp>
        <p:nvSpPr>
          <p:cNvPr id="128" name="Google Shape;128;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129" name="Google Shape;129;p1"/>
          <p:cNvPicPr preferRelativeResize="0"/>
          <p:nvPr/>
        </p:nvPicPr>
        <p:blipFill rotWithShape="1">
          <a:blip r:embed="rId3">
            <a:alphaModFix/>
          </a:blip>
          <a:srcRect/>
          <a:stretch/>
        </p:blipFill>
        <p:spPr>
          <a:xfrm>
            <a:off x="10492026" y="170400"/>
            <a:ext cx="1606776" cy="16022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dirty="0">
                <a:solidFill>
                  <a:srgbClr val="2F5496"/>
                </a:solidFill>
              </a:rPr>
              <a:t>Overview: SAKT</a:t>
            </a:r>
            <a:r>
              <a:rPr lang="en-US" dirty="0"/>
              <a:t>	</a:t>
            </a:r>
            <a:r>
              <a:rPr lang="en-US" dirty="0">
                <a:highlight>
                  <a:srgbClr val="FFFF00"/>
                </a:highlight>
              </a:rPr>
              <a:t>				</a:t>
            </a:r>
            <a:endParaRPr dirty="0"/>
          </a:p>
        </p:txBody>
      </p:sp>
      <p:sp>
        <p:nvSpPr>
          <p:cNvPr id="135" name="Google Shape;135;p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lnSpcReduction="10000"/>
          </a:bodyPr>
          <a:lstStyle/>
          <a:p>
            <a:pPr marL="114300" indent="0">
              <a:buNone/>
            </a:pPr>
            <a:r>
              <a:rPr lang="en-US" dirty="0"/>
              <a:t>The primary purpose of this supplemental SAKT NOFA is make funding available to the following agencies: 1) the Office of the Attorney General for the purpose of assisting law enforcement agency investigations of crimes involving sexual assault evidence collection kits that have not been tested; 2) the Federally Recognized State Sexual Assault Coalition for the purpose of maintaining a statewide victim notification hotline and related personnel to provide advocacy, support, information about untested rape kits, and victims rights information to victims of sexual assault; 3) peer-to-peer telehealth providers that meet the statutory requirements for forensic evidence collection. </a:t>
            </a:r>
            <a:endParaRPr dirty="0"/>
          </a:p>
        </p:txBody>
      </p:sp>
      <p:sp>
        <p:nvSpPr>
          <p:cNvPr id="136" name="Google Shape;13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pic>
        <p:nvPicPr>
          <p:cNvPr id="137" name="Google Shape;137;p6"/>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4"/>
          <p:cNvSpPr/>
          <p:nvPr/>
        </p:nvSpPr>
        <p:spPr>
          <a:xfrm flipH="1">
            <a:off x="8729060" y="3488267"/>
            <a:ext cx="3291900" cy="3200400"/>
          </a:xfrm>
          <a:prstGeom prst="rtTriangle">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3" name="Google Shape;14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rgbClr val="2F5496"/>
                </a:solidFill>
              </a:rPr>
              <a:t>Funding Eligibility</a:t>
            </a:r>
            <a:r>
              <a:rPr lang="en-US"/>
              <a:t>						</a:t>
            </a:r>
            <a:endParaRPr/>
          </a:p>
        </p:txBody>
      </p:sp>
      <p:sp>
        <p:nvSpPr>
          <p:cNvPr id="144" name="Google Shape;144;p14"/>
          <p:cNvSpPr txBox="1">
            <a:spLocks noGrp="1"/>
          </p:cNvSpPr>
          <p:nvPr>
            <p:ph type="body" idx="1"/>
          </p:nvPr>
        </p:nvSpPr>
        <p:spPr>
          <a:xfrm>
            <a:off x="838200" y="1749425"/>
            <a:ext cx="10515600" cy="4351200"/>
          </a:xfrm>
          <a:prstGeom prst="rect">
            <a:avLst/>
          </a:prstGeom>
          <a:noFill/>
          <a:ln>
            <a:noFill/>
          </a:ln>
        </p:spPr>
        <p:txBody>
          <a:bodyPr spcFirstLastPara="1" wrap="square" lIns="91425" tIns="45700" rIns="91425" bIns="45700" anchor="t" anchorCtr="0">
            <a:normAutofit fontScale="92500" lnSpcReduction="20000"/>
          </a:bodyPr>
          <a:lstStyle/>
          <a:p>
            <a:pPr marL="114300" lvl="0" indent="0" algn="l" rtl="0">
              <a:lnSpc>
                <a:spcPct val="90000"/>
              </a:lnSpc>
              <a:spcBef>
                <a:spcPts val="1000"/>
              </a:spcBef>
              <a:spcAft>
                <a:spcPts val="0"/>
              </a:spcAft>
              <a:buSzPct val="69498"/>
              <a:buNone/>
            </a:pPr>
            <a:r>
              <a:rPr lang="en-US" dirty="0"/>
              <a:t>The following entities in Maryland are eligible to submit no more than one (1) application for the Sexual Assault Kit Testing Grant Fund:</a:t>
            </a:r>
            <a:endParaRPr dirty="0"/>
          </a:p>
          <a:p>
            <a:pPr marL="114300" lvl="0" indent="0" algn="l" rtl="0">
              <a:lnSpc>
                <a:spcPct val="90000"/>
              </a:lnSpc>
              <a:spcBef>
                <a:spcPts val="1000"/>
              </a:spcBef>
              <a:spcAft>
                <a:spcPts val="0"/>
              </a:spcAft>
              <a:buSzPct val="69498"/>
              <a:buNone/>
            </a:pPr>
            <a:endParaRPr dirty="0"/>
          </a:p>
          <a:p>
            <a:r>
              <a:rPr lang="en-US" dirty="0"/>
              <a:t>Federally Recognized State Sexual Assault Coalition</a:t>
            </a:r>
          </a:p>
          <a:p>
            <a:r>
              <a:rPr lang="en-US" dirty="0"/>
              <a:t>Office of the Attorney General</a:t>
            </a:r>
          </a:p>
          <a:p>
            <a:r>
              <a:rPr lang="en-US" dirty="0"/>
              <a:t>Peer-to-Peer Telehealth Providers that meet the Statutory Requirements for Forensic Evidence Collection</a:t>
            </a:r>
          </a:p>
          <a:p>
            <a:pPr marL="114300" lvl="0" indent="0" algn="l" rtl="0">
              <a:lnSpc>
                <a:spcPct val="90000"/>
              </a:lnSpc>
              <a:spcBef>
                <a:spcPts val="1000"/>
              </a:spcBef>
              <a:spcAft>
                <a:spcPts val="0"/>
              </a:spcAft>
              <a:buSzPct val="69498"/>
              <a:buNone/>
            </a:pPr>
            <a:r>
              <a:rPr lang="en-US" dirty="0"/>
              <a:t> </a:t>
            </a:r>
            <a:endParaRPr dirty="0"/>
          </a:p>
          <a:p>
            <a:pPr marL="457200" lvl="0" indent="-228600" algn="l" rtl="0">
              <a:lnSpc>
                <a:spcPct val="90000"/>
              </a:lnSpc>
              <a:spcBef>
                <a:spcPts val="1000"/>
              </a:spcBef>
              <a:spcAft>
                <a:spcPts val="0"/>
              </a:spcAft>
              <a:buClr>
                <a:schemeClr val="dk1"/>
              </a:buClr>
              <a:buSzPct val="69498"/>
              <a:buNone/>
            </a:pPr>
            <a:endParaRPr dirty="0"/>
          </a:p>
          <a:p>
            <a:pPr marL="457200" lvl="0" indent="-228600" algn="l" rtl="0">
              <a:lnSpc>
                <a:spcPct val="90000"/>
              </a:lnSpc>
              <a:spcBef>
                <a:spcPts val="1000"/>
              </a:spcBef>
              <a:spcAft>
                <a:spcPts val="0"/>
              </a:spcAft>
              <a:buClr>
                <a:schemeClr val="dk1"/>
              </a:buClr>
              <a:buSzPct val="69498"/>
              <a:buNone/>
            </a:pPr>
            <a:endParaRPr dirty="0"/>
          </a:p>
          <a:p>
            <a:pPr marL="2400300" lvl="5" indent="0" algn="l" rtl="0">
              <a:lnSpc>
                <a:spcPct val="90000"/>
              </a:lnSpc>
              <a:spcBef>
                <a:spcPts val="500"/>
              </a:spcBef>
              <a:spcAft>
                <a:spcPts val="0"/>
              </a:spcAft>
              <a:buSzPct val="108108"/>
              <a:buNone/>
            </a:pPr>
            <a:r>
              <a:rPr lang="en-US" dirty="0"/>
              <a:t>								</a:t>
            </a:r>
            <a:endParaRPr dirty="0"/>
          </a:p>
        </p:txBody>
      </p:sp>
      <p:sp>
        <p:nvSpPr>
          <p:cNvPr id="145" name="Google Shape;14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pic>
        <p:nvPicPr>
          <p:cNvPr id="146" name="Google Shape;146;p14"/>
          <p:cNvPicPr preferRelativeResize="0"/>
          <p:nvPr/>
        </p:nvPicPr>
        <p:blipFill rotWithShape="1">
          <a:blip r:embed="rId3">
            <a:alphaModFix/>
          </a:blip>
          <a:srcRect/>
          <a:stretch/>
        </p:blipFill>
        <p:spPr>
          <a:xfrm>
            <a:off x="10084651" y="108875"/>
            <a:ext cx="1606776" cy="1602201"/>
          </a:xfrm>
          <a:prstGeom prst="rect">
            <a:avLst/>
          </a:prstGeom>
          <a:noFill/>
          <a:ln>
            <a:noFill/>
          </a:ln>
        </p:spPr>
      </p:pic>
      <p:sp>
        <p:nvSpPr>
          <p:cNvPr id="147" name="Google Shape;147;p14"/>
          <p:cNvSpPr txBox="1">
            <a:spLocks noGrp="1"/>
          </p:cNvSpPr>
          <p:nvPr>
            <p:ph type="body" idx="1"/>
          </p:nvPr>
        </p:nvSpPr>
        <p:spPr>
          <a:xfrm>
            <a:off x="685800" y="4208206"/>
            <a:ext cx="11353800" cy="3316069"/>
          </a:xfrm>
          <a:prstGeom prst="rect">
            <a:avLst/>
          </a:prstGeom>
          <a:noFill/>
          <a:ln>
            <a:noFill/>
          </a:ln>
        </p:spPr>
        <p:txBody>
          <a:bodyPr spcFirstLastPara="1" wrap="square" lIns="91425" tIns="45700" rIns="91425" bIns="45700" anchor="t" anchorCtr="0">
            <a:normAutofit/>
          </a:bodyPr>
          <a:lstStyle/>
          <a:p>
            <a:pPr marL="2400300" lvl="5" indent="0" algn="l" rtl="0">
              <a:lnSpc>
                <a:spcPct val="90000"/>
              </a:lnSpc>
              <a:spcBef>
                <a:spcPts val="500"/>
              </a:spcBef>
              <a:spcAft>
                <a:spcPts val="0"/>
              </a:spcAft>
              <a:buSzPts val="1800"/>
              <a:buNone/>
            </a:pPr>
            <a:r>
              <a:rPr lang="en-US"/>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5"/>
          <p:cNvSpPr/>
          <p:nvPr/>
        </p:nvSpPr>
        <p:spPr>
          <a:xfrm flipH="1">
            <a:off x="8729060" y="3488267"/>
            <a:ext cx="3291900" cy="3200400"/>
          </a:xfrm>
          <a:prstGeom prst="rtTriangle">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9" name="Google Shape;169;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rgbClr val="2F5496"/>
                </a:solidFill>
              </a:rPr>
              <a:t>Award Details</a:t>
            </a:r>
            <a:r>
              <a:rPr lang="en-US"/>
              <a:t>						</a:t>
            </a:r>
            <a:endParaRPr/>
          </a:p>
        </p:txBody>
      </p:sp>
      <p:sp>
        <p:nvSpPr>
          <p:cNvPr id="170" name="Google Shape;170;p3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fontScale="92500"/>
          </a:bodyPr>
          <a:lstStyle/>
          <a:p>
            <a:pPr marL="457200" lvl="0" indent="-342900" algn="l" rtl="0">
              <a:lnSpc>
                <a:spcPct val="90000"/>
              </a:lnSpc>
              <a:spcBef>
                <a:spcPts val="1000"/>
              </a:spcBef>
              <a:spcAft>
                <a:spcPts val="0"/>
              </a:spcAft>
              <a:buClr>
                <a:schemeClr val="dk1"/>
              </a:buClr>
              <a:buSzPct val="69498"/>
              <a:buAutoNum type="arabicPeriod"/>
            </a:pPr>
            <a:r>
              <a:rPr lang="en-US" dirty="0"/>
              <a:t>Due Date for Applications: </a:t>
            </a:r>
            <a:r>
              <a:rPr lang="en-US" b="1" dirty="0"/>
              <a:t>Monday, September 8th, 2025 by 11:59 PM</a:t>
            </a:r>
            <a:endParaRPr b="1" dirty="0"/>
          </a:p>
          <a:p>
            <a:pPr marL="457200" lvl="0" indent="-342900" algn="l" rtl="0">
              <a:lnSpc>
                <a:spcPct val="90000"/>
              </a:lnSpc>
              <a:spcBef>
                <a:spcPts val="1000"/>
              </a:spcBef>
              <a:spcAft>
                <a:spcPts val="0"/>
              </a:spcAft>
              <a:buClr>
                <a:schemeClr val="dk1"/>
              </a:buClr>
              <a:buSzPct val="69498"/>
              <a:buAutoNum type="arabicPeriod"/>
            </a:pPr>
            <a:r>
              <a:rPr lang="en-US" dirty="0"/>
              <a:t>Period of Award: </a:t>
            </a:r>
            <a:r>
              <a:rPr lang="en-US" b="1" dirty="0"/>
              <a:t>October 1st, 2025 to June 30th, 2026</a:t>
            </a:r>
            <a:endParaRPr b="1" dirty="0"/>
          </a:p>
          <a:p>
            <a:pPr marL="457200" lvl="0" indent="-342900" algn="l" rtl="0">
              <a:lnSpc>
                <a:spcPct val="90000"/>
              </a:lnSpc>
              <a:spcBef>
                <a:spcPts val="1000"/>
              </a:spcBef>
              <a:spcAft>
                <a:spcPts val="0"/>
              </a:spcAft>
              <a:buClr>
                <a:schemeClr val="dk1"/>
              </a:buClr>
              <a:buSzPct val="69498"/>
              <a:buAutoNum type="arabicPeriod"/>
            </a:pPr>
            <a:r>
              <a:rPr lang="en-US" dirty="0"/>
              <a:t>Number of Awards: </a:t>
            </a:r>
            <a:r>
              <a:rPr lang="en-US" b="1" dirty="0"/>
              <a:t>Up to 3 awards</a:t>
            </a:r>
            <a:endParaRPr b="1" dirty="0"/>
          </a:p>
          <a:p>
            <a:pPr marL="457200" lvl="0" indent="-342900" algn="l" rtl="0">
              <a:lnSpc>
                <a:spcPct val="90000"/>
              </a:lnSpc>
              <a:spcBef>
                <a:spcPts val="1000"/>
              </a:spcBef>
              <a:spcAft>
                <a:spcPts val="0"/>
              </a:spcAft>
              <a:buClr>
                <a:schemeClr val="dk1"/>
              </a:buClr>
              <a:buSzPct val="69498"/>
              <a:buAutoNum type="arabicPeriod"/>
            </a:pPr>
            <a:r>
              <a:rPr lang="en-US" dirty="0"/>
              <a:t>Funding Range: </a:t>
            </a:r>
            <a:r>
              <a:rPr lang="en-US" b="1" dirty="0"/>
              <a:t>Not applicable</a:t>
            </a:r>
            <a:endParaRPr b="1" dirty="0"/>
          </a:p>
          <a:p>
            <a:pPr marL="457200" lvl="0" indent="-342900" algn="l" rtl="0">
              <a:lnSpc>
                <a:spcPct val="90000"/>
              </a:lnSpc>
              <a:spcBef>
                <a:spcPts val="1000"/>
              </a:spcBef>
              <a:spcAft>
                <a:spcPts val="0"/>
              </a:spcAft>
              <a:buClr>
                <a:schemeClr val="dk1"/>
              </a:buClr>
              <a:buSzPct val="69498"/>
              <a:buAutoNum type="arabicPeriod"/>
            </a:pPr>
            <a:r>
              <a:rPr lang="en-US" dirty="0"/>
              <a:t>Maximum Award Amount: </a:t>
            </a:r>
            <a:r>
              <a:rPr lang="en-US" b="1" dirty="0"/>
              <a:t>Not Applicable</a:t>
            </a:r>
            <a:endParaRPr b="1" dirty="0"/>
          </a:p>
          <a:p>
            <a:pPr marL="457200" lvl="0" indent="-228600" algn="l" rtl="0">
              <a:lnSpc>
                <a:spcPct val="90000"/>
              </a:lnSpc>
              <a:spcBef>
                <a:spcPts val="1000"/>
              </a:spcBef>
              <a:spcAft>
                <a:spcPts val="0"/>
              </a:spcAft>
              <a:buClr>
                <a:schemeClr val="dk1"/>
              </a:buClr>
              <a:buSzPct val="69498"/>
              <a:buNone/>
            </a:pPr>
            <a:endParaRPr dirty="0"/>
          </a:p>
          <a:p>
            <a:pPr marL="457200" lvl="0" indent="-228600" algn="l" rtl="0">
              <a:lnSpc>
                <a:spcPct val="90000"/>
              </a:lnSpc>
              <a:spcBef>
                <a:spcPts val="1000"/>
              </a:spcBef>
              <a:spcAft>
                <a:spcPts val="0"/>
              </a:spcAft>
              <a:buClr>
                <a:schemeClr val="dk1"/>
              </a:buClr>
              <a:buSzPct val="69498"/>
              <a:buNone/>
            </a:pPr>
            <a:endParaRPr dirty="0"/>
          </a:p>
          <a:p>
            <a:pPr marL="457200" lvl="0" indent="-228600" algn="l" rtl="0">
              <a:lnSpc>
                <a:spcPct val="90000"/>
              </a:lnSpc>
              <a:spcBef>
                <a:spcPts val="1000"/>
              </a:spcBef>
              <a:spcAft>
                <a:spcPts val="0"/>
              </a:spcAft>
              <a:buClr>
                <a:schemeClr val="dk1"/>
              </a:buClr>
              <a:buSzPct val="69498"/>
              <a:buNone/>
            </a:pPr>
            <a:endParaRPr dirty="0"/>
          </a:p>
          <a:p>
            <a:pPr marL="3771900" lvl="8" indent="0" algn="l" rtl="0">
              <a:lnSpc>
                <a:spcPct val="90000"/>
              </a:lnSpc>
              <a:spcBef>
                <a:spcPts val="500"/>
              </a:spcBef>
              <a:spcAft>
                <a:spcPts val="0"/>
              </a:spcAft>
              <a:buSzPct val="108108"/>
              <a:buNone/>
            </a:pPr>
            <a:r>
              <a:rPr lang="en-US" dirty="0"/>
              <a:t>						</a:t>
            </a:r>
            <a:endParaRPr dirty="0"/>
          </a:p>
        </p:txBody>
      </p:sp>
      <p:sp>
        <p:nvSpPr>
          <p:cNvPr id="171" name="Google Shape;17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pic>
        <p:nvPicPr>
          <p:cNvPr id="172" name="Google Shape;172;p35"/>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57"/>
          <p:cNvSpPr/>
          <p:nvPr/>
        </p:nvSpPr>
        <p:spPr>
          <a:xfrm>
            <a:off x="0" y="9832"/>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 name="Google Shape;178;p57"/>
          <p:cNvSpPr/>
          <p:nvPr/>
        </p:nvSpPr>
        <p:spPr>
          <a:xfrm flipH="1">
            <a:off x="8729060" y="3488267"/>
            <a:ext cx="3291900" cy="3200400"/>
          </a:xfrm>
          <a:prstGeom prst="rtTriangle">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 name="Google Shape;179;p57"/>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0" name="Google Shape;180;p57"/>
          <p:cNvSpPr txBox="1">
            <a:spLocks noGrp="1"/>
          </p:cNvSpPr>
          <p:nvPr>
            <p:ph type="title"/>
          </p:nvPr>
        </p:nvSpPr>
        <p:spPr>
          <a:xfrm>
            <a:off x="1075775" y="1188624"/>
            <a:ext cx="3578496" cy="4755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600"/>
              <a:buFont typeface="Calibri"/>
              <a:buNone/>
            </a:pPr>
            <a:r>
              <a:rPr lang="en-US" sz="5600" b="1">
                <a:solidFill>
                  <a:srgbClr val="2E4D9F"/>
                </a:solidFill>
              </a:rPr>
              <a:t>Program Narrative</a:t>
            </a:r>
            <a:endParaRPr sz="5600" b="1">
              <a:solidFill>
                <a:srgbClr val="2E4D9F"/>
              </a:solidFill>
            </a:endParaRPr>
          </a:p>
          <a:p>
            <a:pPr marL="0" lvl="0" indent="0" algn="l" rtl="0">
              <a:lnSpc>
                <a:spcPct val="90000"/>
              </a:lnSpc>
              <a:spcBef>
                <a:spcPts val="0"/>
              </a:spcBef>
              <a:spcAft>
                <a:spcPts val="0"/>
              </a:spcAft>
              <a:buClr>
                <a:schemeClr val="dk1"/>
              </a:buClr>
              <a:buSzPts val="5600"/>
              <a:buFont typeface="Calibri"/>
              <a:buNone/>
            </a:pPr>
            <a:endParaRPr sz="4300"/>
          </a:p>
        </p:txBody>
      </p:sp>
      <p:cxnSp>
        <p:nvCxnSpPr>
          <p:cNvPr id="181" name="Google Shape;181;p57"/>
          <p:cNvCxnSpPr/>
          <p:nvPr/>
        </p:nvCxnSpPr>
        <p:spPr>
          <a:xfrm>
            <a:off x="4654296" y="1852863"/>
            <a:ext cx="0" cy="3236400"/>
          </a:xfrm>
          <a:prstGeom prst="straightConnector1">
            <a:avLst/>
          </a:prstGeom>
          <a:noFill/>
          <a:ln w="19050" cap="sq" cmpd="sng">
            <a:solidFill>
              <a:srgbClr val="3F3F3F"/>
            </a:solidFill>
            <a:prstDash val="solid"/>
            <a:miter lim="800000"/>
            <a:headEnd type="none" w="sm" len="sm"/>
            <a:tailEnd type="none" w="sm" len="sm"/>
          </a:ln>
        </p:spPr>
      </p:cxnSp>
      <p:sp>
        <p:nvSpPr>
          <p:cNvPr id="182" name="Google Shape;182;p57"/>
          <p:cNvSpPr txBox="1">
            <a:spLocks noGrp="1"/>
          </p:cNvSpPr>
          <p:nvPr>
            <p:ph type="body" idx="1"/>
          </p:nvPr>
        </p:nvSpPr>
        <p:spPr>
          <a:xfrm>
            <a:off x="4210050" y="703625"/>
            <a:ext cx="6305700" cy="5500200"/>
          </a:xfrm>
          <a:prstGeom prst="rect">
            <a:avLst/>
          </a:prstGeom>
          <a:noFill/>
          <a:ln>
            <a:noFill/>
          </a:ln>
        </p:spPr>
        <p:txBody>
          <a:bodyPr spcFirstLastPara="1" wrap="square" lIns="91425" tIns="45700" rIns="91425" bIns="45700" anchor="ctr" anchorCtr="0">
            <a:noAutofit/>
          </a:bodyPr>
          <a:lstStyle/>
          <a:p>
            <a:pPr marL="228600" lvl="0" indent="0" algn="l" rtl="0">
              <a:lnSpc>
                <a:spcPct val="80000"/>
              </a:lnSpc>
              <a:spcBef>
                <a:spcPts val="1000"/>
              </a:spcBef>
              <a:spcAft>
                <a:spcPts val="0"/>
              </a:spcAft>
              <a:buSzPts val="1479"/>
              <a:buNone/>
            </a:pPr>
            <a:r>
              <a:rPr lang="en-US" sz="1762" dirty="0"/>
              <a:t>All applicants are </a:t>
            </a:r>
            <a:r>
              <a:rPr lang="en-US" sz="1762" b="1" dirty="0"/>
              <a:t>required</a:t>
            </a:r>
            <a:r>
              <a:rPr lang="en-US" sz="1762" dirty="0"/>
              <a:t> to adhere to the word limits applied to each section of their narrative:</a:t>
            </a:r>
            <a:endParaRPr sz="1762" dirty="0"/>
          </a:p>
          <a:p>
            <a:pPr marL="685800" lvl="1" indent="-236472" algn="l" rtl="0">
              <a:lnSpc>
                <a:spcPct val="80000"/>
              </a:lnSpc>
              <a:spcBef>
                <a:spcPts val="1000"/>
              </a:spcBef>
              <a:spcAft>
                <a:spcPts val="0"/>
              </a:spcAft>
              <a:buClr>
                <a:schemeClr val="accent2"/>
              </a:buClr>
              <a:buSzPts val="1924"/>
              <a:buFont typeface="Arial"/>
              <a:buChar char="•"/>
            </a:pPr>
            <a:r>
              <a:rPr lang="en-US" sz="1430" i="0" u="none" strike="noStrike" dirty="0">
                <a:solidFill>
                  <a:srgbClr val="000000"/>
                </a:solidFill>
                <a:latin typeface="Calibri"/>
                <a:ea typeface="Calibri"/>
                <a:cs typeface="Calibri"/>
                <a:sym typeface="Calibri"/>
              </a:rPr>
              <a:t>Overall Organization Information (Word Limit: 500)</a:t>
            </a:r>
            <a:endParaRPr sz="1240" dirty="0"/>
          </a:p>
          <a:p>
            <a:pPr marL="685800" lvl="1" indent="-236472" algn="l" rtl="0">
              <a:lnSpc>
                <a:spcPct val="80000"/>
              </a:lnSpc>
              <a:spcBef>
                <a:spcPts val="1000"/>
              </a:spcBef>
              <a:spcAft>
                <a:spcPts val="0"/>
              </a:spcAft>
              <a:buClr>
                <a:schemeClr val="accent2"/>
              </a:buClr>
              <a:buSzPts val="1924"/>
              <a:buFont typeface="Arial"/>
              <a:buChar char="•"/>
            </a:pPr>
            <a:r>
              <a:rPr lang="en-US" sz="1430" i="0" u="none" strike="noStrike" dirty="0">
                <a:solidFill>
                  <a:srgbClr val="000000"/>
                </a:solidFill>
                <a:latin typeface="Calibri"/>
                <a:ea typeface="Calibri"/>
                <a:cs typeface="Calibri"/>
                <a:sym typeface="Calibri"/>
              </a:rPr>
              <a:t>Problem Statement/Needs Justification (Word Limit: 500)</a:t>
            </a:r>
            <a:endParaRPr sz="1430" dirty="0">
              <a:latin typeface="Calibri"/>
              <a:ea typeface="Calibri"/>
              <a:cs typeface="Calibri"/>
              <a:sym typeface="Calibri"/>
            </a:endParaRPr>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Program Purpose Area (Word Limit: 150)</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Project Design (Word Limit: 750)</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Goals &amp; Objectives (Word Limit: 1,500)</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Data Collection Plan (Word Limit: 250)</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Grant Personnel (Word Limit: 500)</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Sustainability (Word Limit: </a:t>
            </a:r>
            <a:r>
              <a:rPr lang="en-US" sz="1430" dirty="0">
                <a:solidFill>
                  <a:srgbClr val="000000"/>
                </a:solidFill>
              </a:rPr>
              <a:t>200</a:t>
            </a:r>
            <a:r>
              <a:rPr lang="en-US" sz="1430" i="0" u="none" strike="noStrike" dirty="0">
                <a:solidFill>
                  <a:srgbClr val="000000"/>
                </a:solidFill>
                <a:latin typeface="Calibri"/>
                <a:ea typeface="Calibri"/>
                <a:cs typeface="Calibri"/>
                <a:sym typeface="Calibri"/>
              </a:rPr>
              <a:t>)</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Applicant Disclosure of Pending Applications Statement (Word Limit: 150)</a:t>
            </a:r>
            <a:endParaRPr sz="1240" dirty="0"/>
          </a:p>
          <a:p>
            <a:pPr marL="685800" marR="0" lvl="1" indent="-236470" algn="l" rtl="0">
              <a:lnSpc>
                <a:spcPct val="80000"/>
              </a:lnSpc>
              <a:spcBef>
                <a:spcPts val="1000"/>
              </a:spcBef>
              <a:spcAft>
                <a:spcPts val="0"/>
              </a:spcAft>
              <a:buClr>
                <a:schemeClr val="accent2"/>
              </a:buClr>
              <a:buSzPts val="1924"/>
              <a:buChar char="•"/>
            </a:pPr>
            <a:r>
              <a:rPr lang="en-US" sz="1430" i="0" u="none" strike="noStrike" dirty="0">
                <a:solidFill>
                  <a:srgbClr val="000000"/>
                </a:solidFill>
                <a:latin typeface="Calibri"/>
                <a:ea typeface="Calibri"/>
                <a:cs typeface="Calibri"/>
                <a:sym typeface="Calibri"/>
              </a:rPr>
              <a:t>Budget Details and Spending Plan (Word Limit: 750)</a:t>
            </a:r>
            <a:endParaRPr sz="1240" dirty="0"/>
          </a:p>
          <a:p>
            <a:pPr marL="685800" marR="0" lvl="1" indent="-114297" algn="l" rtl="0">
              <a:lnSpc>
                <a:spcPct val="80000"/>
              </a:lnSpc>
              <a:spcBef>
                <a:spcPts val="1000"/>
              </a:spcBef>
              <a:spcAft>
                <a:spcPts val="0"/>
              </a:spcAft>
              <a:buClr>
                <a:schemeClr val="accent2"/>
              </a:buClr>
              <a:buSzPts val="1824"/>
              <a:buNone/>
            </a:pPr>
            <a:endParaRPr sz="1430" i="0" u="none" strike="noStrike" dirty="0">
              <a:solidFill>
                <a:srgbClr val="000000"/>
              </a:solidFill>
              <a:latin typeface="Arial"/>
              <a:ea typeface="Arial"/>
              <a:cs typeface="Arial"/>
              <a:sym typeface="Arial"/>
            </a:endParaRPr>
          </a:p>
          <a:p>
            <a:pPr marL="685800" marR="0" lvl="1" indent="-114297" algn="l" rtl="0">
              <a:lnSpc>
                <a:spcPct val="80000"/>
              </a:lnSpc>
              <a:spcBef>
                <a:spcPts val="1000"/>
              </a:spcBef>
              <a:spcAft>
                <a:spcPts val="0"/>
              </a:spcAft>
              <a:buClr>
                <a:schemeClr val="accent2"/>
              </a:buClr>
              <a:buSzPts val="1824"/>
              <a:buNone/>
            </a:pPr>
            <a:endParaRPr sz="1430" i="0" u="none" strike="noStrike" dirty="0">
              <a:solidFill>
                <a:srgbClr val="000000"/>
              </a:solidFill>
              <a:latin typeface="Arial"/>
              <a:ea typeface="Arial"/>
              <a:cs typeface="Arial"/>
              <a:sym typeface="Arial"/>
            </a:endParaRPr>
          </a:p>
          <a:p>
            <a:pPr marL="685800" marR="0" lvl="1" indent="-114297" algn="l" rtl="0">
              <a:lnSpc>
                <a:spcPct val="80000"/>
              </a:lnSpc>
              <a:spcBef>
                <a:spcPts val="1000"/>
              </a:spcBef>
              <a:spcAft>
                <a:spcPts val="0"/>
              </a:spcAft>
              <a:buClr>
                <a:schemeClr val="accent2"/>
              </a:buClr>
              <a:buSzPts val="1824"/>
              <a:buNone/>
            </a:pPr>
            <a:endParaRPr sz="955" b="1" i="0" u="none" strike="noStrike" dirty="0">
              <a:solidFill>
                <a:srgbClr val="000000"/>
              </a:solidFill>
              <a:latin typeface="Arial"/>
              <a:ea typeface="Arial"/>
              <a:cs typeface="Arial"/>
              <a:sym typeface="Arial"/>
            </a:endParaRPr>
          </a:p>
        </p:txBody>
      </p:sp>
      <p:sp>
        <p:nvSpPr>
          <p:cNvPr id="183" name="Google Shape;183;p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pic>
        <p:nvPicPr>
          <p:cNvPr id="184" name="Google Shape;184;p57"/>
          <p:cNvPicPr preferRelativeResize="0"/>
          <p:nvPr/>
        </p:nvPicPr>
        <p:blipFill rotWithShape="1">
          <a:blip r:embed="rId3">
            <a:alphaModFix/>
          </a:blip>
          <a:srcRect/>
          <a:stretch/>
        </p:blipFill>
        <p:spPr>
          <a:xfrm>
            <a:off x="10492026" y="170400"/>
            <a:ext cx="1606776" cy="1602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1800"/>
              <a:buNone/>
            </a:pPr>
            <a:r>
              <a:rPr lang="en-US" b="1" dirty="0">
                <a:solidFill>
                  <a:srgbClr val="2F5496"/>
                </a:solidFill>
              </a:rPr>
              <a:t>Additional Information: Overall </a:t>
            </a:r>
            <a:br>
              <a:rPr lang="en-US" b="1" dirty="0">
                <a:solidFill>
                  <a:srgbClr val="2F5496"/>
                </a:solidFill>
              </a:rPr>
            </a:br>
            <a:r>
              <a:rPr lang="en-US" b="1" dirty="0">
                <a:solidFill>
                  <a:srgbClr val="2F5496"/>
                </a:solidFill>
              </a:rPr>
              <a:t>Organization Information							</a:t>
            </a:r>
            <a:endParaRPr dirty="0"/>
          </a:p>
        </p:txBody>
      </p:sp>
      <p:sp>
        <p:nvSpPr>
          <p:cNvPr id="153" name="Google Shape;153;p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114300" indent="0">
              <a:buNone/>
            </a:pPr>
            <a:r>
              <a:rPr lang="en-US" sz="3200" dirty="0"/>
              <a:t>In addition to the information required in the application instructions, the Federally Recognized State Sexual Assault Coalition and the Office of the Attorney General are required to include the data specified in the NOFA. </a:t>
            </a:r>
            <a:endParaRPr sz="3200" dirty="0"/>
          </a:p>
        </p:txBody>
      </p:sp>
      <p:sp>
        <p:nvSpPr>
          <p:cNvPr id="154" name="Google Shape;15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pic>
        <p:nvPicPr>
          <p:cNvPr id="155" name="Google Shape;155;p7"/>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lvl="0"/>
            <a:r>
              <a:rPr lang="en-US" b="1" dirty="0">
                <a:solidFill>
                  <a:srgbClr val="2F5496"/>
                </a:solidFill>
              </a:rPr>
              <a:t>Additional Information: Problem </a:t>
            </a:r>
            <a:br>
              <a:rPr lang="en-US" b="1" dirty="0">
                <a:solidFill>
                  <a:srgbClr val="2F5496"/>
                </a:solidFill>
              </a:rPr>
            </a:br>
            <a:r>
              <a:rPr lang="en-US" b="1" dirty="0">
                <a:solidFill>
                  <a:srgbClr val="2F5496"/>
                </a:solidFill>
              </a:rPr>
              <a:t>Statement/Needs Justification</a:t>
            </a:r>
            <a:r>
              <a:rPr lang="en-US" dirty="0"/>
              <a:t>					</a:t>
            </a:r>
            <a:endParaRPr dirty="0"/>
          </a:p>
        </p:txBody>
      </p:sp>
      <p:sp>
        <p:nvSpPr>
          <p:cNvPr id="161" name="Google Shape;161;p1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114300" indent="0">
              <a:buNone/>
            </a:pPr>
            <a:r>
              <a:rPr lang="en-US" sz="3500" dirty="0"/>
              <a:t>In addition to the information required in the application instructions, the Federally Recognized State Sexual Assault Coalition and the Office of the Attorney General are required to address the additional elements as specified in the NOFA. </a:t>
            </a:r>
          </a:p>
          <a:p>
            <a:pPr marL="457200" lvl="0" indent="-228600" algn="l" rtl="0">
              <a:lnSpc>
                <a:spcPct val="90000"/>
              </a:lnSpc>
              <a:spcBef>
                <a:spcPts val="1000"/>
              </a:spcBef>
              <a:spcAft>
                <a:spcPts val="0"/>
              </a:spcAft>
              <a:buClr>
                <a:schemeClr val="dk1"/>
              </a:buClr>
              <a:buSzPct val="197802"/>
              <a:buNone/>
            </a:pPr>
            <a:endParaRPr dirty="0"/>
          </a:p>
        </p:txBody>
      </p:sp>
      <p:sp>
        <p:nvSpPr>
          <p:cNvPr id="162" name="Google Shape;16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pic>
        <p:nvPicPr>
          <p:cNvPr id="163" name="Google Shape;163;p10"/>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rgbClr val="2F5496"/>
                </a:solidFill>
              </a:rPr>
              <a:t>Budget</a:t>
            </a:r>
            <a:r>
              <a:rPr lang="en-US"/>
              <a:t>	</a:t>
            </a:r>
            <a:endParaRPr/>
          </a:p>
        </p:txBody>
      </p:sp>
      <p:sp>
        <p:nvSpPr>
          <p:cNvPr id="190" name="Google Shape;190;p5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90000"/>
              </a:lnSpc>
              <a:spcBef>
                <a:spcPts val="1000"/>
              </a:spcBef>
              <a:spcAft>
                <a:spcPts val="0"/>
              </a:spcAft>
              <a:buSzPct val="102856"/>
              <a:buNone/>
            </a:pPr>
            <a:r>
              <a:rPr lang="en-US" sz="7200"/>
              <a:t>All budget line items must be reasonable, allowable, and allocable to the project proposed for funding.</a:t>
            </a:r>
            <a:endParaRPr sz="7200"/>
          </a:p>
          <a:p>
            <a:pPr marL="0" lvl="0" indent="0" algn="l" rtl="0">
              <a:lnSpc>
                <a:spcPct val="90000"/>
              </a:lnSpc>
              <a:spcBef>
                <a:spcPts val="1000"/>
              </a:spcBef>
              <a:spcAft>
                <a:spcPts val="0"/>
              </a:spcAft>
              <a:buSzPct val="102856"/>
              <a:buNone/>
            </a:pPr>
            <a:endParaRPr sz="4500"/>
          </a:p>
          <a:p>
            <a:pPr marL="157163" lvl="0" indent="0" algn="l" rtl="0">
              <a:lnSpc>
                <a:spcPct val="90000"/>
              </a:lnSpc>
              <a:spcBef>
                <a:spcPts val="1000"/>
              </a:spcBef>
              <a:spcAft>
                <a:spcPts val="0"/>
              </a:spcAft>
              <a:buClr>
                <a:schemeClr val="dk1"/>
              </a:buClr>
              <a:buSzPct val="64285"/>
              <a:buNone/>
            </a:pPr>
            <a:r>
              <a:rPr lang="en-US" sz="7200" b="1"/>
              <a:t>Allowable Costs:</a:t>
            </a:r>
            <a:endParaRPr/>
          </a:p>
          <a:p>
            <a:pPr marL="157163" lvl="0" indent="0" algn="l" rtl="0">
              <a:lnSpc>
                <a:spcPct val="90000"/>
              </a:lnSpc>
              <a:spcBef>
                <a:spcPts val="1000"/>
              </a:spcBef>
              <a:spcAft>
                <a:spcPts val="0"/>
              </a:spcAft>
              <a:buClr>
                <a:schemeClr val="dk1"/>
              </a:buClr>
              <a:buSzPct val="64285"/>
              <a:buNone/>
            </a:pPr>
            <a:r>
              <a:rPr lang="en-US" sz="7200"/>
              <a:t>Personnel</a:t>
            </a:r>
            <a:endParaRPr/>
          </a:p>
          <a:p>
            <a:pPr marL="157163" lvl="0" indent="0" algn="l" rtl="0">
              <a:lnSpc>
                <a:spcPct val="90000"/>
              </a:lnSpc>
              <a:spcBef>
                <a:spcPts val="1000"/>
              </a:spcBef>
              <a:spcAft>
                <a:spcPts val="0"/>
              </a:spcAft>
              <a:buClr>
                <a:schemeClr val="dk1"/>
              </a:buClr>
              <a:buSzPct val="64285"/>
              <a:buNone/>
            </a:pPr>
            <a:r>
              <a:rPr lang="en-US" sz="7200"/>
              <a:t>Fringe</a:t>
            </a:r>
            <a:endParaRPr/>
          </a:p>
          <a:p>
            <a:pPr marL="157163" lvl="0" indent="0" algn="l" rtl="0">
              <a:lnSpc>
                <a:spcPct val="90000"/>
              </a:lnSpc>
              <a:spcBef>
                <a:spcPts val="1000"/>
              </a:spcBef>
              <a:spcAft>
                <a:spcPts val="0"/>
              </a:spcAft>
              <a:buClr>
                <a:schemeClr val="dk1"/>
              </a:buClr>
              <a:buSzPct val="64285"/>
              <a:buNone/>
            </a:pPr>
            <a:r>
              <a:rPr lang="en-US" sz="7200"/>
              <a:t>Operating Expenses</a:t>
            </a:r>
            <a:endParaRPr/>
          </a:p>
          <a:p>
            <a:pPr marL="157163" lvl="0" indent="0" algn="l" rtl="0">
              <a:lnSpc>
                <a:spcPct val="90000"/>
              </a:lnSpc>
              <a:spcBef>
                <a:spcPts val="1000"/>
              </a:spcBef>
              <a:spcAft>
                <a:spcPts val="0"/>
              </a:spcAft>
              <a:buClr>
                <a:schemeClr val="dk1"/>
              </a:buClr>
              <a:buSzPct val="64285"/>
              <a:buNone/>
            </a:pPr>
            <a:r>
              <a:rPr lang="en-US" sz="7200"/>
              <a:t>Travel </a:t>
            </a:r>
            <a:endParaRPr/>
          </a:p>
          <a:p>
            <a:pPr marL="157163" lvl="0" indent="0" algn="l" rtl="0">
              <a:lnSpc>
                <a:spcPct val="90000"/>
              </a:lnSpc>
              <a:spcBef>
                <a:spcPts val="1000"/>
              </a:spcBef>
              <a:spcAft>
                <a:spcPts val="0"/>
              </a:spcAft>
              <a:buClr>
                <a:schemeClr val="dk1"/>
              </a:buClr>
              <a:buSzPct val="64285"/>
              <a:buNone/>
            </a:pPr>
            <a:r>
              <a:rPr lang="en-US" sz="7200"/>
              <a:t>Contractual Services</a:t>
            </a:r>
            <a:endParaRPr/>
          </a:p>
          <a:p>
            <a:pPr marL="157163" lvl="0" indent="0" algn="l" rtl="0">
              <a:lnSpc>
                <a:spcPct val="90000"/>
              </a:lnSpc>
              <a:spcBef>
                <a:spcPts val="1000"/>
              </a:spcBef>
              <a:spcAft>
                <a:spcPts val="0"/>
              </a:spcAft>
              <a:buClr>
                <a:schemeClr val="dk1"/>
              </a:buClr>
              <a:buSzPct val="64285"/>
              <a:buNone/>
            </a:pPr>
            <a:r>
              <a:rPr lang="en-US" sz="7200"/>
              <a:t>Equipment</a:t>
            </a:r>
            <a:endParaRPr/>
          </a:p>
          <a:p>
            <a:pPr marL="157163" lvl="0" indent="0" algn="l" rtl="0">
              <a:lnSpc>
                <a:spcPct val="90000"/>
              </a:lnSpc>
              <a:spcBef>
                <a:spcPts val="1000"/>
              </a:spcBef>
              <a:spcAft>
                <a:spcPts val="0"/>
              </a:spcAft>
              <a:buClr>
                <a:schemeClr val="dk1"/>
              </a:buClr>
              <a:buSzPct val="64285"/>
              <a:buNone/>
            </a:pPr>
            <a:r>
              <a:rPr lang="en-US" sz="7200"/>
              <a:t>Other</a:t>
            </a: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7"/>
              <a:buNone/>
            </a:pPr>
            <a:r>
              <a:rPr lang="en-US" sz="4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Note: There is </a:t>
            </a:r>
            <a:r>
              <a:rPr lang="en-US" sz="48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no match required for this funding source</a:t>
            </a:r>
            <a:r>
              <a:rPr lang="en-US" sz="4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Do NOT enter a match into your budget. If you wish to show other financial or in-kind contributions to your program, it may be written into your narrative.</a:t>
            </a:r>
            <a:endParaRPr sz="4800"/>
          </a:p>
        </p:txBody>
      </p:sp>
      <p:sp>
        <p:nvSpPr>
          <p:cNvPr id="191" name="Google Shape;191;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pic>
        <p:nvPicPr>
          <p:cNvPr id="192" name="Google Shape;192;p58"/>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rgbClr val="2F5496"/>
                </a:solidFill>
              </a:rPr>
              <a:t>Budget</a:t>
            </a:r>
            <a:r>
              <a:rPr lang="en-US"/>
              <a:t>	</a:t>
            </a:r>
            <a:endParaRPr/>
          </a:p>
        </p:txBody>
      </p:sp>
      <p:sp>
        <p:nvSpPr>
          <p:cNvPr id="198" name="Google Shape;198;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fontScale="70000" lnSpcReduction="20000"/>
          </a:bodyPr>
          <a:lstStyle/>
          <a:p>
            <a:pPr marL="157163" lvl="0" indent="0" algn="l" rtl="0">
              <a:lnSpc>
                <a:spcPct val="90000"/>
              </a:lnSpc>
              <a:spcBef>
                <a:spcPts val="1000"/>
              </a:spcBef>
              <a:spcAft>
                <a:spcPts val="0"/>
              </a:spcAft>
              <a:buClr>
                <a:schemeClr val="dk1"/>
              </a:buClr>
              <a:buSzPct val="64285"/>
              <a:buNone/>
            </a:pPr>
            <a:r>
              <a:rPr lang="en-US" b="1"/>
              <a:t>Unallowable Costs:</a:t>
            </a:r>
            <a:endParaRPr/>
          </a:p>
          <a:p>
            <a:pPr marL="114300" lvl="0" indent="0" algn="l" rtl="0">
              <a:lnSpc>
                <a:spcPct val="90000"/>
              </a:lnSpc>
              <a:spcBef>
                <a:spcPts val="1000"/>
              </a:spcBef>
              <a:spcAft>
                <a:spcPts val="0"/>
              </a:spcAft>
              <a:buSzPct val="91836"/>
              <a:buNone/>
            </a:pPr>
            <a:r>
              <a:rPr lang="en-US"/>
              <a:t>Alcoholic beverages </a:t>
            </a:r>
            <a:endParaRPr/>
          </a:p>
          <a:p>
            <a:pPr marL="114300" lvl="0" indent="0" algn="l" rtl="0">
              <a:lnSpc>
                <a:spcPct val="90000"/>
              </a:lnSpc>
              <a:spcBef>
                <a:spcPts val="1000"/>
              </a:spcBef>
              <a:spcAft>
                <a:spcPts val="0"/>
              </a:spcAft>
              <a:buSzPct val="91836"/>
              <a:buNone/>
            </a:pPr>
            <a:r>
              <a:rPr lang="en-US"/>
              <a:t>Bad debt </a:t>
            </a:r>
            <a:endParaRPr/>
          </a:p>
          <a:p>
            <a:pPr marL="114300" lvl="0" indent="0" algn="l" rtl="0">
              <a:lnSpc>
                <a:spcPct val="90000"/>
              </a:lnSpc>
              <a:spcBef>
                <a:spcPts val="1000"/>
              </a:spcBef>
              <a:spcAft>
                <a:spcPts val="0"/>
              </a:spcAft>
              <a:buSzPct val="91836"/>
              <a:buNone/>
            </a:pPr>
            <a:r>
              <a:rPr lang="en-US"/>
              <a:t>Bonuses or Commissions </a:t>
            </a:r>
            <a:endParaRPr/>
          </a:p>
          <a:p>
            <a:pPr marL="114300" lvl="0" indent="0" algn="l" rtl="0">
              <a:lnSpc>
                <a:spcPct val="90000"/>
              </a:lnSpc>
              <a:spcBef>
                <a:spcPts val="1000"/>
              </a:spcBef>
              <a:spcAft>
                <a:spcPts val="0"/>
              </a:spcAft>
              <a:buSzPct val="91836"/>
              <a:buNone/>
            </a:pPr>
            <a:r>
              <a:rPr lang="en-US"/>
              <a:t>Construction/Capital Expenses/Land Acquisition </a:t>
            </a:r>
            <a:endParaRPr/>
          </a:p>
          <a:p>
            <a:pPr marL="114300" lvl="0" indent="0" algn="l" rtl="0">
              <a:lnSpc>
                <a:spcPct val="90000"/>
              </a:lnSpc>
              <a:spcBef>
                <a:spcPts val="1000"/>
              </a:spcBef>
              <a:spcAft>
                <a:spcPts val="0"/>
              </a:spcAft>
              <a:buSzPct val="91836"/>
              <a:buNone/>
            </a:pPr>
            <a:r>
              <a:rPr lang="en-US"/>
              <a:t>Corporate Formation (costs associated with incorporation fees, brokers’ fees, fees to promoters, organizers or management consultants, attorneys, accountants, or investment counselor in connection with establishment or reorganization of an organization) </a:t>
            </a:r>
            <a:endParaRPr/>
          </a:p>
          <a:p>
            <a:pPr marL="114300" lvl="0" indent="0" algn="l" rtl="0">
              <a:lnSpc>
                <a:spcPct val="90000"/>
              </a:lnSpc>
              <a:spcBef>
                <a:spcPts val="1000"/>
              </a:spcBef>
              <a:spcAft>
                <a:spcPts val="0"/>
              </a:spcAft>
              <a:buSzPct val="91836"/>
              <a:buNone/>
            </a:pPr>
            <a:r>
              <a:rPr lang="en-US"/>
              <a:t>Fundraising </a:t>
            </a:r>
            <a:endParaRPr/>
          </a:p>
          <a:p>
            <a:pPr marL="114300" lvl="0" indent="0" algn="l" rtl="0">
              <a:lnSpc>
                <a:spcPct val="90000"/>
              </a:lnSpc>
              <a:spcBef>
                <a:spcPts val="1000"/>
              </a:spcBef>
              <a:spcAft>
                <a:spcPts val="0"/>
              </a:spcAft>
              <a:buSzPct val="91836"/>
              <a:buNone/>
            </a:pPr>
            <a:r>
              <a:rPr lang="en-US"/>
              <a:t>Honorarium </a:t>
            </a:r>
            <a:endParaRPr/>
          </a:p>
          <a:p>
            <a:pPr marL="114300" lvl="0" indent="0" algn="l" rtl="0">
              <a:lnSpc>
                <a:spcPct val="90000"/>
              </a:lnSpc>
              <a:spcBef>
                <a:spcPts val="1000"/>
              </a:spcBef>
              <a:spcAft>
                <a:spcPts val="0"/>
              </a:spcAft>
              <a:buSzPct val="91836"/>
              <a:buNone/>
            </a:pPr>
            <a:r>
              <a:rPr lang="en-US"/>
              <a:t>Lobbying costs (including membership fees to organizations whose primary activity is lobbying) </a:t>
            </a:r>
            <a:endParaRPr/>
          </a:p>
          <a:p>
            <a:pPr marL="114300" lvl="0" indent="0" algn="l" rtl="0">
              <a:lnSpc>
                <a:spcPct val="90000"/>
              </a:lnSpc>
              <a:spcBef>
                <a:spcPts val="1000"/>
              </a:spcBef>
              <a:spcAft>
                <a:spcPts val="0"/>
              </a:spcAft>
              <a:buSzPct val="91836"/>
              <a:buNone/>
            </a:pPr>
            <a:r>
              <a:rPr lang="en-US"/>
              <a:t>Meals (exception to consider food consumed by clients must be pre-approved.) </a:t>
            </a:r>
            <a:endParaRPr/>
          </a:p>
          <a:p>
            <a:pPr marL="114300" lvl="0" indent="0" algn="l" rtl="0">
              <a:lnSpc>
                <a:spcPct val="90000"/>
              </a:lnSpc>
              <a:spcBef>
                <a:spcPts val="1000"/>
              </a:spcBef>
              <a:spcAft>
                <a:spcPts val="0"/>
              </a:spcAft>
              <a:buSzPct val="91836"/>
              <a:buNone/>
            </a:pPr>
            <a:r>
              <a:rPr lang="en-US"/>
              <a:t>Trinkets (items such as hats, mugs, portfolios, t-shirts, coins, and gift bags) </a:t>
            </a: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6"/>
              <a:buNone/>
            </a:pPr>
            <a:endParaRPr/>
          </a:p>
          <a:p>
            <a:pPr marL="0" lvl="0" indent="0" algn="l" rtl="0">
              <a:lnSpc>
                <a:spcPct val="90000"/>
              </a:lnSpc>
              <a:spcBef>
                <a:spcPts val="1000"/>
              </a:spcBef>
              <a:spcAft>
                <a:spcPts val="0"/>
              </a:spcAft>
              <a:buSzPct val="102856"/>
              <a:buNone/>
            </a:pPr>
            <a:endParaRPr/>
          </a:p>
        </p:txBody>
      </p:sp>
      <p:sp>
        <p:nvSpPr>
          <p:cNvPr id="199" name="Google Shape;19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pic>
        <p:nvPicPr>
          <p:cNvPr id="200" name="Google Shape;200;p8"/>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5" name="Google Shape;325;p4"/>
          <p:cNvSpPr/>
          <p:nvPr/>
        </p:nvSpPr>
        <p:spPr>
          <a:xfrm flipH="1">
            <a:off x="8729060" y="3488267"/>
            <a:ext cx="3291900" cy="3200400"/>
          </a:xfrm>
          <a:prstGeom prst="rtTriangle">
            <a:avLst/>
          </a:prstGeom>
          <a:solidFill>
            <a:srgbClr val="C1B1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6" name="Google Shape;326;p4"/>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7" name="Google Shape;327;p4"/>
          <p:cNvSpPr txBox="1">
            <a:spLocks noGrp="1"/>
          </p:cNvSpPr>
          <p:nvPr>
            <p:ph type="title"/>
          </p:nvPr>
        </p:nvSpPr>
        <p:spPr>
          <a:xfrm>
            <a:off x="1075775" y="1188624"/>
            <a:ext cx="3578496" cy="4755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600"/>
              <a:buFont typeface="Calibri"/>
              <a:buNone/>
            </a:pPr>
            <a:r>
              <a:rPr lang="en-US" sz="5600" b="1">
                <a:solidFill>
                  <a:srgbClr val="2E4D9F"/>
                </a:solidFill>
              </a:rPr>
              <a:t>Required Documents</a:t>
            </a:r>
            <a:endParaRPr sz="5600" b="1">
              <a:solidFill>
                <a:srgbClr val="2E4D9F"/>
              </a:solidFill>
            </a:endParaRPr>
          </a:p>
          <a:p>
            <a:pPr marL="0" lvl="0" indent="0" algn="l" rtl="0">
              <a:lnSpc>
                <a:spcPct val="90000"/>
              </a:lnSpc>
              <a:spcBef>
                <a:spcPts val="0"/>
              </a:spcBef>
              <a:spcAft>
                <a:spcPts val="0"/>
              </a:spcAft>
              <a:buClr>
                <a:schemeClr val="dk1"/>
              </a:buClr>
              <a:buSzPts val="5600"/>
              <a:buFont typeface="Calibri"/>
              <a:buNone/>
            </a:pPr>
            <a:endParaRPr sz="4300"/>
          </a:p>
        </p:txBody>
      </p:sp>
      <p:cxnSp>
        <p:nvCxnSpPr>
          <p:cNvPr id="328" name="Google Shape;328;p4"/>
          <p:cNvCxnSpPr/>
          <p:nvPr/>
        </p:nvCxnSpPr>
        <p:spPr>
          <a:xfrm>
            <a:off x="4654296" y="2157663"/>
            <a:ext cx="0" cy="3236400"/>
          </a:xfrm>
          <a:prstGeom prst="straightConnector1">
            <a:avLst/>
          </a:prstGeom>
          <a:noFill/>
          <a:ln w="19050" cap="sq" cmpd="sng">
            <a:solidFill>
              <a:srgbClr val="3F3F3F"/>
            </a:solidFill>
            <a:prstDash val="solid"/>
            <a:miter lim="800000"/>
            <a:headEnd type="none" w="sm" len="sm"/>
            <a:tailEnd type="none" w="sm" len="sm"/>
          </a:ln>
        </p:spPr>
      </p:cxnSp>
      <p:sp>
        <p:nvSpPr>
          <p:cNvPr id="329" name="Google Shape;329;p4"/>
          <p:cNvSpPr txBox="1">
            <a:spLocks noGrp="1"/>
          </p:cNvSpPr>
          <p:nvPr>
            <p:ph type="body" idx="1"/>
          </p:nvPr>
        </p:nvSpPr>
        <p:spPr>
          <a:xfrm>
            <a:off x="4349526" y="1215225"/>
            <a:ext cx="5837700" cy="4480800"/>
          </a:xfrm>
          <a:prstGeom prst="rect">
            <a:avLst/>
          </a:prstGeom>
          <a:noFill/>
          <a:ln>
            <a:noFill/>
          </a:ln>
        </p:spPr>
        <p:txBody>
          <a:bodyPr spcFirstLastPara="1" wrap="square" lIns="91425" tIns="45700" rIns="91425" bIns="45700" anchor="ctr" anchorCtr="0">
            <a:normAutofit fontScale="85000" lnSpcReduction="20000"/>
          </a:bodyPr>
          <a:lstStyle/>
          <a:p>
            <a:pPr marL="228600" lvl="0" indent="0" algn="l" rtl="0">
              <a:lnSpc>
                <a:spcPct val="90000"/>
              </a:lnSpc>
              <a:spcBef>
                <a:spcPts val="1000"/>
              </a:spcBef>
              <a:spcAft>
                <a:spcPts val="0"/>
              </a:spcAft>
              <a:buSzPct val="87657"/>
              <a:buNone/>
            </a:pPr>
            <a:r>
              <a:rPr lang="en-US" sz="2400"/>
              <a:t>The following documents are </a:t>
            </a:r>
            <a:r>
              <a:rPr lang="en-US" sz="2400" b="1"/>
              <a:t>required</a:t>
            </a:r>
            <a:r>
              <a:rPr lang="en-US" sz="2400"/>
              <a:t> to be submitted with your application:</a:t>
            </a:r>
            <a:endParaRPr sz="2400"/>
          </a:p>
          <a:p>
            <a:pPr marL="685800" lvl="1" indent="-215501" algn="l" rtl="0">
              <a:lnSpc>
                <a:spcPct val="90000"/>
              </a:lnSpc>
              <a:spcBef>
                <a:spcPts val="1000"/>
              </a:spcBef>
              <a:spcAft>
                <a:spcPts val="0"/>
              </a:spcAft>
              <a:buClr>
                <a:schemeClr val="accent2"/>
              </a:buClr>
              <a:buSzPct val="106250"/>
              <a:buFont typeface="Arial"/>
              <a:buChar char="•"/>
            </a:pPr>
            <a:r>
              <a:rPr lang="en-US"/>
              <a:t>Certified Assurances</a:t>
            </a:r>
            <a:endParaRPr sz="2400"/>
          </a:p>
          <a:p>
            <a:pPr marL="685800" marR="0" lvl="1" indent="-215499" algn="l" rtl="0">
              <a:lnSpc>
                <a:spcPct val="90000"/>
              </a:lnSpc>
              <a:spcBef>
                <a:spcPts val="1000"/>
              </a:spcBef>
              <a:spcAft>
                <a:spcPts val="0"/>
              </a:spcAft>
              <a:buClr>
                <a:schemeClr val="accent2"/>
              </a:buClr>
              <a:buSzPct val="106250"/>
              <a:buChar char="•"/>
            </a:pPr>
            <a:r>
              <a:rPr lang="en-US"/>
              <a:t>Certification Regarding Lobbying</a:t>
            </a:r>
            <a:endParaRPr/>
          </a:p>
          <a:p>
            <a:pPr marL="685800" marR="0" lvl="1" indent="-215499" algn="l" rtl="0">
              <a:lnSpc>
                <a:spcPct val="90000"/>
              </a:lnSpc>
              <a:spcBef>
                <a:spcPts val="1000"/>
              </a:spcBef>
              <a:spcAft>
                <a:spcPts val="0"/>
              </a:spcAft>
              <a:buClr>
                <a:schemeClr val="accent2"/>
              </a:buClr>
              <a:buSzPct val="106250"/>
              <a:buChar char="•"/>
            </a:pPr>
            <a:r>
              <a:rPr lang="en-US"/>
              <a:t>Current W-9 Form</a:t>
            </a:r>
            <a:endParaRPr/>
          </a:p>
          <a:p>
            <a:pPr marL="685800" marR="0" lvl="1" indent="-215499" algn="l" rtl="0">
              <a:lnSpc>
                <a:spcPct val="90000"/>
              </a:lnSpc>
              <a:spcBef>
                <a:spcPts val="1000"/>
              </a:spcBef>
              <a:spcAft>
                <a:spcPts val="0"/>
              </a:spcAft>
              <a:buClr>
                <a:schemeClr val="accent2"/>
              </a:buClr>
              <a:buSzPct val="106250"/>
              <a:buChar char="•"/>
            </a:pPr>
            <a:r>
              <a:rPr lang="en-US"/>
              <a:t>Screenshot of SAM.gov/Unique Entity Identifier Registration </a:t>
            </a:r>
            <a:endParaRPr/>
          </a:p>
          <a:p>
            <a:pPr marL="685800" marR="0" lvl="1" indent="-215499" algn="l" rtl="0">
              <a:lnSpc>
                <a:spcPct val="90000"/>
              </a:lnSpc>
              <a:spcBef>
                <a:spcPts val="1000"/>
              </a:spcBef>
              <a:spcAft>
                <a:spcPts val="0"/>
              </a:spcAft>
              <a:buClr>
                <a:schemeClr val="accent2"/>
              </a:buClr>
              <a:buSzPct val="106250"/>
              <a:buChar char="•"/>
            </a:pPr>
            <a:r>
              <a:rPr lang="en-US"/>
              <a:t>Certificate of Applicable Financial Reporting Requirements </a:t>
            </a:r>
            <a:r>
              <a:rPr lang="en-US" sz="2400" b="0" i="0" u="none" strike="noStrike" cap="none">
                <a:solidFill>
                  <a:schemeClr val="dk1"/>
                </a:solidFill>
                <a:latin typeface="Calibri"/>
                <a:ea typeface="Calibri"/>
                <a:cs typeface="Calibri"/>
                <a:sym typeface="Calibri"/>
              </a:rPr>
              <a:t>and Required Financial Report Uploading </a:t>
            </a:r>
            <a:endParaRPr/>
          </a:p>
          <a:p>
            <a:pPr marL="685800" marR="0" lvl="1" indent="-215499" algn="l" rtl="0">
              <a:lnSpc>
                <a:spcPct val="90000"/>
              </a:lnSpc>
              <a:spcBef>
                <a:spcPts val="1000"/>
              </a:spcBef>
              <a:spcAft>
                <a:spcPts val="0"/>
              </a:spcAft>
              <a:buClr>
                <a:schemeClr val="accent2"/>
              </a:buClr>
              <a:buSzPct val="106250"/>
              <a:buChar char="•"/>
            </a:pPr>
            <a:r>
              <a:rPr lang="en-US"/>
              <a:t>Determination of Suitability to Interact with Minors Form</a:t>
            </a:r>
            <a:endParaRPr/>
          </a:p>
          <a:p>
            <a:pPr marL="685800" marR="0" lvl="1" indent="-215499" algn="l" rtl="0">
              <a:lnSpc>
                <a:spcPct val="90000"/>
              </a:lnSpc>
              <a:spcBef>
                <a:spcPts val="1000"/>
              </a:spcBef>
              <a:spcAft>
                <a:spcPts val="0"/>
              </a:spcAft>
              <a:buClr>
                <a:schemeClr val="accent2"/>
              </a:buClr>
              <a:buSzPct val="106250"/>
              <a:buChar char="•"/>
            </a:pPr>
            <a:r>
              <a:rPr lang="en-US"/>
              <a:t>Subrecipient Organizational Capacity Questionnaire and Required Attachments</a:t>
            </a:r>
            <a:endParaRPr/>
          </a:p>
          <a:p>
            <a:pPr marL="685800" marR="0" lvl="1" indent="-215499" algn="l" rtl="0">
              <a:lnSpc>
                <a:spcPct val="90000"/>
              </a:lnSpc>
              <a:spcBef>
                <a:spcPts val="1000"/>
              </a:spcBef>
              <a:spcAft>
                <a:spcPts val="0"/>
              </a:spcAft>
              <a:buClr>
                <a:schemeClr val="accent2"/>
              </a:buClr>
              <a:buSzPct val="106250"/>
              <a:buChar char="•"/>
            </a:pPr>
            <a:r>
              <a:rPr lang="en-US"/>
              <a:t>Most Recent Organizational Chart</a:t>
            </a:r>
            <a:endParaRPr/>
          </a:p>
        </p:txBody>
      </p:sp>
      <p:sp>
        <p:nvSpPr>
          <p:cNvPr id="330" name="Google Shape;330;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pic>
        <p:nvPicPr>
          <p:cNvPr id="331" name="Google Shape;331;p4"/>
          <p:cNvPicPr preferRelativeResize="0"/>
          <p:nvPr/>
        </p:nvPicPr>
        <p:blipFill rotWithShape="1">
          <a:blip r:embed="rId3">
            <a:alphaModFix/>
          </a:blip>
          <a:srcRect/>
          <a:stretch/>
        </p:blipFill>
        <p:spPr>
          <a:xfrm>
            <a:off x="10492026" y="170400"/>
            <a:ext cx="1606776" cy="16022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
          <p:cNvSpPr txBox="1">
            <a:spLocks noGrp="1"/>
          </p:cNvSpPr>
          <p:nvPr>
            <p:ph type="title"/>
          </p:nvPr>
        </p:nvSpPr>
        <p:spPr>
          <a:xfrm>
            <a:off x="838200" y="540125"/>
            <a:ext cx="6684000" cy="834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0909"/>
              <a:buNone/>
            </a:pPr>
            <a:r>
              <a:rPr lang="en-US" b="1">
                <a:solidFill>
                  <a:srgbClr val="00589A"/>
                </a:solidFill>
              </a:rPr>
              <a:t>Application Process Overview</a:t>
            </a:r>
            <a:endParaRPr b="1">
              <a:solidFill>
                <a:srgbClr val="00589A"/>
              </a:solidFill>
            </a:endParaRPr>
          </a:p>
          <a:p>
            <a:pPr marL="0" lvl="0" indent="0" algn="l" rtl="0">
              <a:lnSpc>
                <a:spcPct val="90000"/>
              </a:lnSpc>
              <a:spcBef>
                <a:spcPts val="0"/>
              </a:spcBef>
              <a:spcAft>
                <a:spcPts val="0"/>
              </a:spcAft>
              <a:buSzPct val="40909"/>
              <a:buNone/>
            </a:pPr>
            <a:endParaRPr/>
          </a:p>
        </p:txBody>
      </p:sp>
      <p:sp>
        <p:nvSpPr>
          <p:cNvPr id="338" name="Google Shape;338;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grpSp>
        <p:nvGrpSpPr>
          <p:cNvPr id="339" name="Google Shape;339;p5"/>
          <p:cNvGrpSpPr/>
          <p:nvPr/>
        </p:nvGrpSpPr>
        <p:grpSpPr>
          <a:xfrm>
            <a:off x="3760206" y="1188570"/>
            <a:ext cx="4233494" cy="4233494"/>
            <a:chOff x="2820225" y="891450"/>
            <a:chExt cx="3175200" cy="3175200"/>
          </a:xfrm>
        </p:grpSpPr>
        <p:sp>
          <p:nvSpPr>
            <p:cNvPr id="340" name="Google Shape;340;p5"/>
            <p:cNvSpPr/>
            <p:nvPr/>
          </p:nvSpPr>
          <p:spPr>
            <a:xfrm rot="10800000">
              <a:off x="2820225" y="891450"/>
              <a:ext cx="3175200" cy="3175200"/>
            </a:xfrm>
            <a:prstGeom prst="blockArc">
              <a:avLst>
                <a:gd name="adj1" fmla="val 5399801"/>
                <a:gd name="adj2" fmla="val 3012680"/>
                <a:gd name="adj3" fmla="val 6939"/>
              </a:avLst>
            </a:prstGeom>
            <a:solidFill>
              <a:srgbClr val="9E9E9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5"/>
            <p:cNvSpPr/>
            <p:nvPr/>
          </p:nvSpPr>
          <p:spPr>
            <a:xfrm rot="10800000">
              <a:off x="3175023" y="1179900"/>
              <a:ext cx="450600" cy="450600"/>
            </a:xfrm>
            <a:prstGeom prst="rtTriangle">
              <a:avLst/>
            </a:prstGeom>
            <a:solidFill>
              <a:srgbClr val="9E9E9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2" name="Google Shape;342;p5"/>
          <p:cNvGrpSpPr/>
          <p:nvPr/>
        </p:nvGrpSpPr>
        <p:grpSpPr>
          <a:xfrm>
            <a:off x="4823532" y="1098306"/>
            <a:ext cx="1998981" cy="1219570"/>
            <a:chOff x="3798075" y="775532"/>
            <a:chExt cx="1346461" cy="914700"/>
          </a:xfrm>
        </p:grpSpPr>
        <p:sp>
          <p:nvSpPr>
            <p:cNvPr id="343" name="Google Shape;343;p5"/>
            <p:cNvSpPr/>
            <p:nvPr/>
          </p:nvSpPr>
          <p:spPr>
            <a:xfrm>
              <a:off x="3812236" y="1060532"/>
              <a:ext cx="1332300" cy="629700"/>
            </a:xfrm>
            <a:prstGeom prst="rect">
              <a:avLst/>
            </a:prstGeom>
            <a:solidFill>
              <a:srgbClr val="C1B17F"/>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Roboto"/>
                  <a:ea typeface="Roboto"/>
                  <a:cs typeface="Roboto"/>
                  <a:sym typeface="Roboto"/>
                </a:rPr>
                <a:t>NOFA posted on the GOCPP website and in the GMS</a:t>
              </a:r>
              <a:endParaRPr sz="1900" b="0" i="0" u="none" strike="noStrike" cap="none">
                <a:solidFill>
                  <a:schemeClr val="dk1"/>
                </a:solidFill>
                <a:latin typeface="Arial"/>
                <a:ea typeface="Arial"/>
                <a:cs typeface="Arial"/>
                <a:sym typeface="Arial"/>
              </a:endParaRPr>
            </a:p>
          </p:txBody>
        </p:sp>
        <p:sp>
          <p:nvSpPr>
            <p:cNvPr id="344" name="Google Shape;344;p5"/>
            <p:cNvSpPr/>
            <p:nvPr/>
          </p:nvSpPr>
          <p:spPr>
            <a:xfrm>
              <a:off x="3798075" y="775532"/>
              <a:ext cx="1332300" cy="285000"/>
            </a:xfrm>
            <a:prstGeom prst="round1Rect">
              <a:avLst>
                <a:gd name="adj" fmla="val 50000"/>
              </a:avLst>
            </a:prstGeom>
            <a:solidFill>
              <a:srgbClr val="2E4D9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Roboto"/>
                  <a:ea typeface="Roboto"/>
                  <a:cs typeface="Roboto"/>
                  <a:sym typeface="Roboto"/>
                </a:rPr>
                <a:t>GOCPP Releases NOFA</a:t>
              </a:r>
              <a:endParaRPr sz="1100" b="0" i="0" u="none" strike="noStrike" cap="none">
                <a:solidFill>
                  <a:srgbClr val="FFFFFF"/>
                </a:solidFill>
                <a:latin typeface="Arial"/>
                <a:ea typeface="Arial"/>
                <a:cs typeface="Arial"/>
                <a:sym typeface="Arial"/>
              </a:endParaRPr>
            </a:p>
          </p:txBody>
        </p:sp>
      </p:grpSp>
      <p:grpSp>
        <p:nvGrpSpPr>
          <p:cNvPr id="345" name="Google Shape;345;p5"/>
          <p:cNvGrpSpPr/>
          <p:nvPr/>
        </p:nvGrpSpPr>
        <p:grpSpPr>
          <a:xfrm>
            <a:off x="2776225" y="2761900"/>
            <a:ext cx="2186079" cy="1219586"/>
            <a:chOff x="2319682" y="2071472"/>
            <a:chExt cx="1402232" cy="914712"/>
          </a:xfrm>
        </p:grpSpPr>
        <p:sp>
          <p:nvSpPr>
            <p:cNvPr id="346" name="Google Shape;346;p5"/>
            <p:cNvSpPr/>
            <p:nvPr/>
          </p:nvSpPr>
          <p:spPr>
            <a:xfrm>
              <a:off x="2319714" y="2356484"/>
              <a:ext cx="1402200" cy="629700"/>
            </a:xfrm>
            <a:prstGeom prst="rect">
              <a:avLst/>
            </a:prstGeom>
            <a:solidFill>
              <a:srgbClr val="C1B17F"/>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Roboto"/>
                  <a:ea typeface="Roboto"/>
                  <a:cs typeface="Roboto"/>
                  <a:sym typeface="Roboto"/>
                </a:rPr>
                <a:t>All funding recommendations are sent to the Executive Director for final approval</a:t>
              </a:r>
              <a:endParaRPr sz="1900" b="0" i="0" u="none" strike="noStrike" cap="none">
                <a:solidFill>
                  <a:schemeClr val="dk1"/>
                </a:solidFill>
                <a:latin typeface="Arial"/>
                <a:ea typeface="Arial"/>
                <a:cs typeface="Arial"/>
                <a:sym typeface="Arial"/>
              </a:endParaRPr>
            </a:p>
          </p:txBody>
        </p:sp>
        <p:sp>
          <p:nvSpPr>
            <p:cNvPr id="347" name="Google Shape;347;p5"/>
            <p:cNvSpPr/>
            <p:nvPr/>
          </p:nvSpPr>
          <p:spPr>
            <a:xfrm>
              <a:off x="2319682" y="2071472"/>
              <a:ext cx="1402200" cy="285000"/>
            </a:xfrm>
            <a:prstGeom prst="round1Rect">
              <a:avLst>
                <a:gd name="adj" fmla="val 50000"/>
              </a:avLst>
            </a:prstGeom>
            <a:solidFill>
              <a:srgbClr val="2E4D9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Roboto"/>
                  <a:ea typeface="Roboto"/>
                  <a:cs typeface="Roboto"/>
                  <a:sym typeface="Roboto"/>
                </a:rPr>
                <a:t>Final Approval</a:t>
              </a:r>
              <a:endParaRPr sz="1100" b="0" i="0" u="none" strike="noStrike" cap="none">
                <a:solidFill>
                  <a:srgbClr val="FFFFFF"/>
                </a:solidFill>
                <a:latin typeface="Arial"/>
                <a:ea typeface="Arial"/>
                <a:cs typeface="Arial"/>
                <a:sym typeface="Arial"/>
              </a:endParaRPr>
            </a:p>
          </p:txBody>
        </p:sp>
      </p:grpSp>
      <p:grpSp>
        <p:nvGrpSpPr>
          <p:cNvPr id="348" name="Google Shape;348;p5"/>
          <p:cNvGrpSpPr/>
          <p:nvPr/>
        </p:nvGrpSpPr>
        <p:grpSpPr>
          <a:xfrm>
            <a:off x="6307725" y="4489851"/>
            <a:ext cx="2527495" cy="1312202"/>
            <a:chOff x="4731072" y="3367429"/>
            <a:chExt cx="1488600" cy="984176"/>
          </a:xfrm>
        </p:grpSpPr>
        <p:sp>
          <p:nvSpPr>
            <p:cNvPr id="349" name="Google Shape;349;p5"/>
            <p:cNvSpPr/>
            <p:nvPr/>
          </p:nvSpPr>
          <p:spPr>
            <a:xfrm>
              <a:off x="4731072" y="3603419"/>
              <a:ext cx="1488600" cy="748186"/>
            </a:xfrm>
            <a:prstGeom prst="rect">
              <a:avLst/>
            </a:prstGeom>
            <a:solidFill>
              <a:srgbClr val="C1B17F"/>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222222"/>
                  </a:solidFill>
                  <a:latin typeface="Roboto"/>
                  <a:ea typeface="Roboto"/>
                  <a:cs typeface="Roboto"/>
                  <a:sym typeface="Roboto"/>
                </a:rPr>
                <a:t>All </a:t>
              </a:r>
              <a:r>
                <a:rPr lang="en-US" sz="1100" b="0" i="0" u="none" strike="noStrike" cap="none">
                  <a:solidFill>
                    <a:schemeClr val="dk1"/>
                  </a:solidFill>
                  <a:latin typeface="Roboto"/>
                  <a:ea typeface="Roboto"/>
                  <a:cs typeface="Roboto"/>
                  <a:sym typeface="Roboto"/>
                </a:rPr>
                <a:t>applications</a:t>
              </a:r>
              <a:r>
                <a:rPr lang="en-US" sz="1100" b="0" i="0" u="none" strike="noStrike" cap="none">
                  <a:solidFill>
                    <a:srgbClr val="222222"/>
                  </a:solidFill>
                  <a:latin typeface="Roboto"/>
                  <a:ea typeface="Roboto"/>
                  <a:cs typeface="Roboto"/>
                  <a:sym typeface="Roboto"/>
                </a:rPr>
                <a:t> are reviewed for eligibility, inclusion of all required documents, and compliance with th</a:t>
              </a:r>
              <a:r>
                <a:rPr lang="en-US" sz="1100" b="0" i="0" u="none" strike="noStrike" cap="none">
                  <a:solidFill>
                    <a:schemeClr val="dk1"/>
                  </a:solidFill>
                  <a:latin typeface="Roboto"/>
                  <a:ea typeface="Roboto"/>
                  <a:cs typeface="Roboto"/>
                  <a:sym typeface="Roboto"/>
                </a:rPr>
                <a:t>e budget requirements outlined in the NOFA</a:t>
              </a:r>
              <a:endParaRPr sz="1900" b="0" i="0" u="none" strike="noStrike" cap="none">
                <a:solidFill>
                  <a:schemeClr val="dk1"/>
                </a:solidFill>
                <a:latin typeface="Arial"/>
                <a:ea typeface="Arial"/>
                <a:cs typeface="Arial"/>
                <a:sym typeface="Arial"/>
              </a:endParaRPr>
            </a:p>
          </p:txBody>
        </p:sp>
        <p:sp>
          <p:nvSpPr>
            <p:cNvPr id="350" name="Google Shape;350;p5"/>
            <p:cNvSpPr/>
            <p:nvPr/>
          </p:nvSpPr>
          <p:spPr>
            <a:xfrm>
              <a:off x="4731072" y="3367429"/>
              <a:ext cx="1488600" cy="285000"/>
            </a:xfrm>
            <a:prstGeom prst="round1Rect">
              <a:avLst>
                <a:gd name="adj" fmla="val 50000"/>
              </a:avLst>
            </a:prstGeom>
            <a:solidFill>
              <a:srgbClr val="2E4D9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Roboto"/>
                  <a:ea typeface="Roboto"/>
                  <a:cs typeface="Roboto"/>
                  <a:sym typeface="Roboto"/>
                </a:rPr>
                <a:t>Internal Technical Review</a:t>
              </a:r>
              <a:endParaRPr sz="1100" b="0" i="0" u="none" strike="noStrike" cap="none">
                <a:solidFill>
                  <a:srgbClr val="FFFFFF"/>
                </a:solidFill>
                <a:latin typeface="Arial"/>
                <a:ea typeface="Arial"/>
                <a:cs typeface="Arial"/>
                <a:sym typeface="Arial"/>
              </a:endParaRPr>
            </a:p>
          </p:txBody>
        </p:sp>
      </p:grpSp>
      <p:grpSp>
        <p:nvGrpSpPr>
          <p:cNvPr id="351" name="Google Shape;351;p5"/>
          <p:cNvGrpSpPr/>
          <p:nvPr/>
        </p:nvGrpSpPr>
        <p:grpSpPr>
          <a:xfrm>
            <a:off x="3235823" y="4489437"/>
            <a:ext cx="2186039" cy="1177530"/>
            <a:chOff x="2734175" y="3367177"/>
            <a:chExt cx="1332301" cy="883168"/>
          </a:xfrm>
        </p:grpSpPr>
        <p:sp>
          <p:nvSpPr>
            <p:cNvPr id="352" name="Google Shape;352;p5"/>
            <p:cNvSpPr/>
            <p:nvPr/>
          </p:nvSpPr>
          <p:spPr>
            <a:xfrm>
              <a:off x="2734176" y="3620645"/>
              <a:ext cx="1332300" cy="629700"/>
            </a:xfrm>
            <a:prstGeom prst="rect">
              <a:avLst/>
            </a:prstGeom>
            <a:solidFill>
              <a:srgbClr val="C1B17F"/>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222222"/>
                  </a:solidFill>
                  <a:latin typeface="Roboto"/>
                  <a:ea typeface="Roboto"/>
                  <a:cs typeface="Roboto"/>
                  <a:sym typeface="Roboto"/>
                </a:rPr>
                <a:t>All </a:t>
              </a:r>
              <a:r>
                <a:rPr lang="en-US" sz="1100" b="0" i="0" u="none" strike="noStrike" cap="none">
                  <a:solidFill>
                    <a:schemeClr val="dk1"/>
                  </a:solidFill>
                  <a:latin typeface="Roboto"/>
                  <a:ea typeface="Roboto"/>
                  <a:cs typeface="Roboto"/>
                  <a:sym typeface="Roboto"/>
                </a:rPr>
                <a:t>applications</a:t>
              </a:r>
              <a:r>
                <a:rPr lang="en-US" sz="1100" b="0" i="0" u="none" strike="noStrike" cap="none">
                  <a:solidFill>
                    <a:srgbClr val="222222"/>
                  </a:solidFill>
                  <a:latin typeface="Roboto"/>
                  <a:ea typeface="Roboto"/>
                  <a:cs typeface="Roboto"/>
                  <a:sym typeface="Roboto"/>
                </a:rPr>
                <a:t> are reviewed and scored by a three-person team of reviewers based on compliance with NOFA criteria </a:t>
              </a:r>
              <a:endParaRPr sz="1900" b="0" i="0" u="none" strike="noStrike" cap="none">
                <a:solidFill>
                  <a:srgbClr val="222222"/>
                </a:solidFill>
                <a:latin typeface="Arial"/>
                <a:ea typeface="Arial"/>
                <a:cs typeface="Arial"/>
                <a:sym typeface="Arial"/>
              </a:endParaRPr>
            </a:p>
          </p:txBody>
        </p:sp>
        <p:sp>
          <p:nvSpPr>
            <p:cNvPr id="353" name="Google Shape;353;p5"/>
            <p:cNvSpPr/>
            <p:nvPr/>
          </p:nvSpPr>
          <p:spPr>
            <a:xfrm>
              <a:off x="2734175" y="3367177"/>
              <a:ext cx="1332300" cy="285000"/>
            </a:xfrm>
            <a:prstGeom prst="round1Rect">
              <a:avLst>
                <a:gd name="adj" fmla="val 50000"/>
              </a:avLst>
            </a:prstGeom>
            <a:solidFill>
              <a:srgbClr val="2E4D9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Roboto"/>
                  <a:ea typeface="Roboto"/>
                  <a:cs typeface="Roboto"/>
                  <a:sym typeface="Roboto"/>
                </a:rPr>
                <a:t>Proposal Evaluations</a:t>
              </a:r>
              <a:endParaRPr sz="1100" b="0" i="0" u="none" strike="noStrike" cap="none">
                <a:solidFill>
                  <a:srgbClr val="FFFFFF"/>
                </a:solidFill>
                <a:latin typeface="Arial"/>
                <a:ea typeface="Arial"/>
                <a:cs typeface="Arial"/>
                <a:sym typeface="Arial"/>
              </a:endParaRPr>
            </a:p>
          </p:txBody>
        </p:sp>
      </p:grpSp>
      <p:grpSp>
        <p:nvGrpSpPr>
          <p:cNvPr id="354" name="Google Shape;354;p5"/>
          <p:cNvGrpSpPr/>
          <p:nvPr/>
        </p:nvGrpSpPr>
        <p:grpSpPr>
          <a:xfrm>
            <a:off x="6941975" y="2761888"/>
            <a:ext cx="2186038" cy="1219570"/>
            <a:chOff x="5206575" y="2071477"/>
            <a:chExt cx="1332300" cy="914700"/>
          </a:xfrm>
        </p:grpSpPr>
        <p:sp>
          <p:nvSpPr>
            <p:cNvPr id="355" name="Google Shape;355;p5"/>
            <p:cNvSpPr/>
            <p:nvPr/>
          </p:nvSpPr>
          <p:spPr>
            <a:xfrm>
              <a:off x="5206575" y="2356477"/>
              <a:ext cx="1332300" cy="629700"/>
            </a:xfrm>
            <a:prstGeom prst="rect">
              <a:avLst/>
            </a:prstGeom>
            <a:solidFill>
              <a:srgbClr val="C1B17F"/>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chemeClr val="dk1"/>
                  </a:solidFill>
                  <a:latin typeface="Roboto"/>
                  <a:ea typeface="Roboto"/>
                  <a:cs typeface="Roboto"/>
                  <a:sym typeface="Roboto"/>
                </a:rPr>
                <a:t>All applications must be submitted via the GMS by the September 8, 2025 11:59pm deadline.</a:t>
              </a:r>
              <a:endParaRPr sz="1900" b="0" i="0" u="none" strike="noStrike" cap="none" dirty="0">
                <a:solidFill>
                  <a:schemeClr val="dk1"/>
                </a:solidFill>
                <a:latin typeface="Arial"/>
                <a:ea typeface="Arial"/>
                <a:cs typeface="Arial"/>
                <a:sym typeface="Arial"/>
              </a:endParaRPr>
            </a:p>
          </p:txBody>
        </p:sp>
        <p:sp>
          <p:nvSpPr>
            <p:cNvPr id="356" name="Google Shape;356;p5"/>
            <p:cNvSpPr/>
            <p:nvPr/>
          </p:nvSpPr>
          <p:spPr>
            <a:xfrm>
              <a:off x="5206575" y="2071477"/>
              <a:ext cx="1332300" cy="285000"/>
            </a:xfrm>
            <a:prstGeom prst="round1Rect">
              <a:avLst>
                <a:gd name="adj" fmla="val 50000"/>
              </a:avLst>
            </a:prstGeom>
            <a:solidFill>
              <a:srgbClr val="2E4D9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Roboto"/>
                  <a:ea typeface="Roboto"/>
                  <a:cs typeface="Roboto"/>
                  <a:sym typeface="Roboto"/>
                </a:rPr>
                <a:t>Application Submission</a:t>
              </a:r>
              <a:endParaRPr sz="1100" b="0" i="0" u="none" strike="noStrike" cap="none">
                <a:solidFill>
                  <a:srgbClr val="FFFFFF"/>
                </a:solidFill>
                <a:latin typeface="Arial"/>
                <a:ea typeface="Arial"/>
                <a:cs typeface="Arial"/>
                <a:sym typeface="Arial"/>
              </a:endParaRPr>
            </a:p>
          </p:txBody>
        </p:sp>
      </p:grpSp>
      <p:pic>
        <p:nvPicPr>
          <p:cNvPr id="357" name="Google Shape;357;p5"/>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rgbClr val="2F5496"/>
                </a:solidFill>
              </a:rPr>
              <a:t>Application Technical Review</a:t>
            </a:r>
            <a:r>
              <a:rPr lang="en-US"/>
              <a:t>			</a:t>
            </a:r>
            <a:endParaRPr/>
          </a:p>
        </p:txBody>
      </p:sp>
      <p:sp>
        <p:nvSpPr>
          <p:cNvPr id="363" name="Google Shape;363;p5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457200" lvl="0" indent="-352167" algn="l" rtl="0">
              <a:lnSpc>
                <a:spcPct val="90000"/>
              </a:lnSpc>
              <a:spcBef>
                <a:spcPts val="1000"/>
              </a:spcBef>
              <a:spcAft>
                <a:spcPts val="0"/>
              </a:spcAft>
              <a:buClr>
                <a:schemeClr val="dk1"/>
              </a:buClr>
              <a:buSzPts val="1946"/>
              <a:buAutoNum type="arabicPeriod"/>
            </a:pPr>
            <a:r>
              <a:rPr lang="en-US" dirty="0"/>
              <a:t>An internal reviewer will assess the following components of the application:</a:t>
            </a:r>
            <a:endParaRPr dirty="0"/>
          </a:p>
          <a:p>
            <a:pPr marL="914400" lvl="1" indent="-352167" algn="l" rtl="0">
              <a:lnSpc>
                <a:spcPct val="90000"/>
              </a:lnSpc>
              <a:spcBef>
                <a:spcPts val="500"/>
              </a:spcBef>
              <a:spcAft>
                <a:spcPts val="0"/>
              </a:spcAft>
              <a:buSzPts val="1946"/>
              <a:buChar char="•"/>
            </a:pPr>
            <a:r>
              <a:rPr lang="en-US" dirty="0"/>
              <a:t>Applicant eligibility</a:t>
            </a:r>
            <a:endParaRPr dirty="0"/>
          </a:p>
          <a:p>
            <a:pPr marL="914400" lvl="1" indent="-352167" algn="l" rtl="0">
              <a:lnSpc>
                <a:spcPct val="90000"/>
              </a:lnSpc>
              <a:spcBef>
                <a:spcPts val="500"/>
              </a:spcBef>
              <a:spcAft>
                <a:spcPts val="0"/>
              </a:spcAft>
              <a:buSzPts val="1946"/>
              <a:buChar char="•"/>
            </a:pPr>
            <a:r>
              <a:rPr lang="en-US" dirty="0"/>
              <a:t>Submission of all required documents (</a:t>
            </a:r>
            <a:r>
              <a:rPr lang="en-US" b="1" dirty="0"/>
              <a:t>points will be deducted from the final score for each missing required document</a:t>
            </a:r>
            <a:r>
              <a:rPr lang="en-US" dirty="0"/>
              <a:t>)</a:t>
            </a:r>
            <a:endParaRPr dirty="0"/>
          </a:p>
          <a:p>
            <a:pPr marL="914400" lvl="1" indent="-352167" algn="l" rtl="0">
              <a:lnSpc>
                <a:spcPct val="90000"/>
              </a:lnSpc>
              <a:spcBef>
                <a:spcPts val="500"/>
              </a:spcBef>
              <a:spcAft>
                <a:spcPts val="0"/>
              </a:spcAft>
              <a:buSzPts val="1946"/>
              <a:buChar char="•"/>
            </a:pPr>
            <a:r>
              <a:rPr lang="en-US" dirty="0"/>
              <a:t>Budget compliance</a:t>
            </a:r>
            <a:endParaRPr dirty="0"/>
          </a:p>
          <a:p>
            <a:pPr marL="1371600" lvl="2" indent="-352165" algn="l" rtl="0">
              <a:lnSpc>
                <a:spcPct val="90000"/>
              </a:lnSpc>
              <a:spcBef>
                <a:spcPts val="500"/>
              </a:spcBef>
              <a:spcAft>
                <a:spcPts val="0"/>
              </a:spcAft>
              <a:buSzPts val="1946"/>
              <a:buChar char="•"/>
            </a:pPr>
            <a:r>
              <a:rPr lang="en-US" dirty="0"/>
              <a:t>Unallowable costs will be identified and those costs will be deducted from the final award if the application is approved for funding</a:t>
            </a:r>
            <a:endParaRPr dirty="0"/>
          </a:p>
          <a:p>
            <a:pPr marL="914400" lvl="1" indent="-352167" algn="l" rtl="0">
              <a:lnSpc>
                <a:spcPct val="90000"/>
              </a:lnSpc>
              <a:spcBef>
                <a:spcPts val="500"/>
              </a:spcBef>
              <a:spcAft>
                <a:spcPts val="0"/>
              </a:spcAft>
              <a:buSzPts val="1946"/>
              <a:buChar char="•"/>
            </a:pPr>
            <a:r>
              <a:rPr lang="en-US" dirty="0"/>
              <a:t>Compliance with </a:t>
            </a:r>
            <a:r>
              <a:rPr lang="en-US" u="sng" dirty="0"/>
              <a:t>new word limits</a:t>
            </a:r>
            <a:r>
              <a:rPr lang="en-US" dirty="0"/>
              <a:t> applied to each section of the application</a:t>
            </a:r>
            <a:endParaRPr dirty="0"/>
          </a:p>
          <a:p>
            <a:pPr marL="1371600" lvl="2" indent="-342900" algn="l" rtl="0">
              <a:lnSpc>
                <a:spcPct val="90000"/>
              </a:lnSpc>
              <a:spcBef>
                <a:spcPts val="500"/>
              </a:spcBef>
              <a:spcAft>
                <a:spcPts val="0"/>
              </a:spcAft>
              <a:buSzPts val="1800"/>
              <a:buChar char="•"/>
            </a:pPr>
            <a:r>
              <a:rPr lang="en-US" dirty="0"/>
              <a:t>Text that exceeds the word limit will be redacted prior to the scoring review.</a:t>
            </a:r>
            <a:endParaRPr dirty="0"/>
          </a:p>
        </p:txBody>
      </p:sp>
      <p:sp>
        <p:nvSpPr>
          <p:cNvPr id="364" name="Google Shape;36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pic>
        <p:nvPicPr>
          <p:cNvPr id="365" name="Google Shape;365;p59"/>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b="1">
                <a:solidFill>
                  <a:srgbClr val="2F5496"/>
                </a:solidFill>
              </a:rPr>
              <a:t>Application Scoring Review</a:t>
            </a:r>
            <a:r>
              <a:rPr lang="en-US"/>
              <a:t>				</a:t>
            </a:r>
            <a:endParaRPr/>
          </a:p>
        </p:txBody>
      </p:sp>
      <p:sp>
        <p:nvSpPr>
          <p:cNvPr id="371" name="Google Shape;371;p6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fontScale="85000" lnSpcReduction="20000"/>
          </a:bodyPr>
          <a:lstStyle/>
          <a:p>
            <a:pPr marL="457200" lvl="0" indent="-342900" algn="l" rtl="0">
              <a:lnSpc>
                <a:spcPct val="90000"/>
              </a:lnSpc>
              <a:spcBef>
                <a:spcPts val="1000"/>
              </a:spcBef>
              <a:spcAft>
                <a:spcPts val="0"/>
              </a:spcAft>
              <a:buClr>
                <a:schemeClr val="dk1"/>
              </a:buClr>
              <a:buSzPct val="82949"/>
              <a:buAutoNum type="arabicPeriod"/>
            </a:pPr>
            <a:r>
              <a:rPr lang="en-US"/>
              <a:t>Each eligible application will be assigned to a three-person team that will review and score the application based on compliance with the criteria outlined in the NOFA</a:t>
            </a:r>
            <a:endParaRPr/>
          </a:p>
          <a:p>
            <a:pPr marL="457200" lvl="0" indent="-342900" algn="l" rtl="0">
              <a:lnSpc>
                <a:spcPct val="90000"/>
              </a:lnSpc>
              <a:spcBef>
                <a:spcPts val="1000"/>
              </a:spcBef>
              <a:spcAft>
                <a:spcPts val="0"/>
              </a:spcAft>
              <a:buClr>
                <a:schemeClr val="dk1"/>
              </a:buClr>
              <a:buSzPct val="82949"/>
              <a:buAutoNum type="arabicPeriod"/>
            </a:pPr>
            <a:r>
              <a:rPr lang="en-US"/>
              <a:t>Each reviewer will score each section of the application, calculate a final score, and make a funding recommendation</a:t>
            </a:r>
            <a:endParaRPr/>
          </a:p>
          <a:p>
            <a:pPr marL="457200" lvl="0" indent="-342900" algn="l" rtl="0">
              <a:lnSpc>
                <a:spcPct val="90000"/>
              </a:lnSpc>
              <a:spcBef>
                <a:spcPts val="1000"/>
              </a:spcBef>
              <a:spcAft>
                <a:spcPts val="0"/>
              </a:spcAft>
              <a:buClr>
                <a:schemeClr val="dk1"/>
              </a:buClr>
              <a:buSzPct val="82949"/>
              <a:buAutoNum type="arabicPeriod"/>
            </a:pPr>
            <a:r>
              <a:rPr lang="en-US"/>
              <a:t>The three scores will be used to calculate a preliminary score</a:t>
            </a:r>
            <a:endParaRPr/>
          </a:p>
          <a:p>
            <a:pPr marL="457200" lvl="0" indent="-342900" algn="l" rtl="0">
              <a:lnSpc>
                <a:spcPct val="90000"/>
              </a:lnSpc>
              <a:spcBef>
                <a:spcPts val="1000"/>
              </a:spcBef>
              <a:spcAft>
                <a:spcPts val="0"/>
              </a:spcAft>
              <a:buClr>
                <a:schemeClr val="dk1"/>
              </a:buClr>
              <a:buSzPct val="82949"/>
              <a:buAutoNum type="arabicPeriod"/>
            </a:pPr>
            <a:r>
              <a:rPr lang="en-US"/>
              <a:t>Applications will be ranked based on final score and funding amounts will be assigned </a:t>
            </a:r>
            <a:endParaRPr/>
          </a:p>
          <a:p>
            <a:pPr marL="457200" lvl="0" indent="-342900" algn="l" rtl="0">
              <a:lnSpc>
                <a:spcPct val="90000"/>
              </a:lnSpc>
              <a:spcBef>
                <a:spcPts val="1000"/>
              </a:spcBef>
              <a:spcAft>
                <a:spcPts val="0"/>
              </a:spcAft>
              <a:buClr>
                <a:schemeClr val="dk1"/>
              </a:buClr>
              <a:buSzPct val="82949"/>
              <a:buAutoNum type="arabicPeriod"/>
            </a:pPr>
            <a:r>
              <a:rPr lang="en-US"/>
              <a:t>Those applications recommended for funding will then be submitted for review and approval by the GOCPP Executive Director</a:t>
            </a:r>
            <a:endParaRPr/>
          </a:p>
          <a:p>
            <a:pPr marL="457200" lvl="0" indent="-342900" algn="l" rtl="0">
              <a:lnSpc>
                <a:spcPct val="90000"/>
              </a:lnSpc>
              <a:spcBef>
                <a:spcPts val="1000"/>
              </a:spcBef>
              <a:spcAft>
                <a:spcPts val="0"/>
              </a:spcAft>
              <a:buClr>
                <a:schemeClr val="dk1"/>
              </a:buClr>
              <a:buSzPct val="82949"/>
              <a:buAutoNum type="arabicPeriod"/>
            </a:pPr>
            <a:r>
              <a:rPr lang="en-US"/>
              <a:t>Once the recommendations have been approved, applicants will be notified and applications will be processed for award</a:t>
            </a:r>
            <a:endParaRPr/>
          </a:p>
          <a:p>
            <a:pPr marL="457200" lvl="0" indent="-228600" algn="l" rtl="0">
              <a:lnSpc>
                <a:spcPct val="90000"/>
              </a:lnSpc>
              <a:spcBef>
                <a:spcPts val="1000"/>
              </a:spcBef>
              <a:spcAft>
                <a:spcPts val="0"/>
              </a:spcAft>
              <a:buClr>
                <a:schemeClr val="dk1"/>
              </a:buClr>
              <a:buSzPct val="82949"/>
              <a:buNone/>
            </a:pPr>
            <a:endParaRPr/>
          </a:p>
        </p:txBody>
      </p:sp>
      <p:sp>
        <p:nvSpPr>
          <p:cNvPr id="372" name="Google Shape;372;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pic>
        <p:nvPicPr>
          <p:cNvPr id="373" name="Google Shape;373;p60"/>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62"/>
          <p:cNvSpPr txBox="1">
            <a:spLocks noGrp="1"/>
          </p:cNvSpPr>
          <p:nvPr>
            <p:ph type="title"/>
          </p:nvPr>
        </p:nvSpPr>
        <p:spPr>
          <a:xfrm>
            <a:off x="838200" y="1365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a:t>										</a:t>
            </a:r>
            <a:endParaRPr/>
          </a:p>
        </p:txBody>
      </p:sp>
      <p:sp>
        <p:nvSpPr>
          <p:cNvPr id="379" name="Google Shape;379;p62"/>
          <p:cNvSpPr txBox="1">
            <a:spLocks noGrp="1"/>
          </p:cNvSpPr>
          <p:nvPr>
            <p:ph type="body" idx="1"/>
          </p:nvPr>
        </p:nvSpPr>
        <p:spPr>
          <a:xfrm>
            <a:off x="719825" y="1390725"/>
            <a:ext cx="10515600" cy="4351200"/>
          </a:xfrm>
          <a:prstGeom prst="rect">
            <a:avLst/>
          </a:prstGeom>
          <a:noFill/>
          <a:ln>
            <a:noFill/>
          </a:ln>
        </p:spPr>
        <p:txBody>
          <a:bodyPr spcFirstLastPara="1" wrap="square" lIns="91425" tIns="45700" rIns="91425" bIns="45700" anchor="ctr" anchorCtr="0">
            <a:normAutofit/>
          </a:bodyPr>
          <a:lstStyle/>
          <a:p>
            <a:pPr marL="114300" lvl="0" indent="0" algn="ctr" rtl="0">
              <a:lnSpc>
                <a:spcPct val="90000"/>
              </a:lnSpc>
              <a:spcBef>
                <a:spcPts val="1000"/>
              </a:spcBef>
              <a:spcAft>
                <a:spcPts val="0"/>
              </a:spcAft>
              <a:buSzPts val="1800"/>
              <a:buNone/>
            </a:pPr>
            <a:r>
              <a:rPr lang="en-US" sz="6600" b="1">
                <a:solidFill>
                  <a:srgbClr val="2F5496"/>
                </a:solidFill>
              </a:rPr>
              <a:t>ANY QUESTIONS?</a:t>
            </a:r>
            <a:endParaRPr/>
          </a:p>
        </p:txBody>
      </p:sp>
      <p:sp>
        <p:nvSpPr>
          <p:cNvPr id="380" name="Google Shape;380;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pic>
        <p:nvPicPr>
          <p:cNvPr id="381" name="Google Shape;381;p62"/>
          <p:cNvPicPr preferRelativeResize="0"/>
          <p:nvPr/>
        </p:nvPicPr>
        <p:blipFill rotWithShape="1">
          <a:blip r:embed="rId3">
            <a:alphaModFix/>
          </a:blip>
          <a:srcRect/>
          <a:stretch/>
        </p:blipFill>
        <p:spPr>
          <a:xfrm>
            <a:off x="10084651" y="108875"/>
            <a:ext cx="1606776" cy="16022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5"/>
          <p:cNvSpPr txBox="1">
            <a:spLocks noGrp="1"/>
          </p:cNvSpPr>
          <p:nvPr>
            <p:ph type="title"/>
          </p:nvPr>
        </p:nvSpPr>
        <p:spPr>
          <a:xfrm>
            <a:off x="-107650" y="1808525"/>
            <a:ext cx="10975200" cy="4201200"/>
          </a:xfrm>
          <a:prstGeom prst="rect">
            <a:avLst/>
          </a:prstGeom>
          <a:noFill/>
          <a:ln>
            <a:noFill/>
          </a:ln>
        </p:spPr>
        <p:txBody>
          <a:bodyPr spcFirstLastPara="1" wrap="square" lIns="91425" tIns="45700" rIns="91425" bIns="45700" anchor="ctr" anchorCtr="0">
            <a:normAutofit/>
          </a:bodyPr>
          <a:lstStyle/>
          <a:p>
            <a:pPr marL="457200" lvl="0" indent="0" algn="ctr" rtl="0">
              <a:lnSpc>
                <a:spcPct val="90000"/>
              </a:lnSpc>
              <a:spcBef>
                <a:spcPts val="1000"/>
              </a:spcBef>
              <a:spcAft>
                <a:spcPts val="0"/>
              </a:spcAft>
              <a:buSzPts val="1800"/>
              <a:buNone/>
            </a:pPr>
            <a:endParaRPr sz="3600"/>
          </a:p>
          <a:p>
            <a:pPr marL="457200" lvl="0" indent="0" algn="ctr" rtl="0">
              <a:lnSpc>
                <a:spcPct val="90000"/>
              </a:lnSpc>
              <a:spcBef>
                <a:spcPts val="1000"/>
              </a:spcBef>
              <a:spcAft>
                <a:spcPts val="0"/>
              </a:spcAft>
              <a:buSzPts val="1799"/>
              <a:buNone/>
            </a:pPr>
            <a:r>
              <a:rPr lang="en-US" sz="2710" b="1"/>
              <a:t>Any Feedback?</a:t>
            </a:r>
            <a:endParaRPr sz="2710" b="1"/>
          </a:p>
          <a:p>
            <a:pPr marL="457200" lvl="0" indent="0" algn="ctr" rtl="0">
              <a:lnSpc>
                <a:spcPct val="90000"/>
              </a:lnSpc>
              <a:spcBef>
                <a:spcPts val="1000"/>
              </a:spcBef>
              <a:spcAft>
                <a:spcPts val="0"/>
              </a:spcAft>
              <a:buSzPts val="1799"/>
              <a:buNone/>
            </a:pPr>
            <a:endParaRPr sz="2488"/>
          </a:p>
          <a:p>
            <a:pPr marL="457200" lvl="0" indent="0" algn="ctr" rtl="0">
              <a:lnSpc>
                <a:spcPct val="90000"/>
              </a:lnSpc>
              <a:spcBef>
                <a:spcPts val="1000"/>
              </a:spcBef>
              <a:spcAft>
                <a:spcPts val="0"/>
              </a:spcAft>
              <a:buClr>
                <a:schemeClr val="dk1"/>
              </a:buClr>
              <a:buSzPts val="1799"/>
              <a:buFont typeface="Arial"/>
              <a:buNone/>
            </a:pPr>
            <a:r>
              <a:rPr lang="en-US" sz="2488"/>
              <a:t>Please use the below link to complete our FY26 NOFA TA Survey so that </a:t>
            </a:r>
            <a:endParaRPr sz="2488"/>
          </a:p>
          <a:p>
            <a:pPr marL="457200" lvl="0" indent="0" algn="ctr" rtl="0">
              <a:lnSpc>
                <a:spcPct val="90000"/>
              </a:lnSpc>
              <a:spcBef>
                <a:spcPts val="1000"/>
              </a:spcBef>
              <a:spcAft>
                <a:spcPts val="0"/>
              </a:spcAft>
              <a:buClr>
                <a:schemeClr val="dk1"/>
              </a:buClr>
              <a:buSzPts val="1799"/>
              <a:buFont typeface="Arial"/>
              <a:buNone/>
            </a:pPr>
            <a:r>
              <a:rPr lang="en-US" sz="2488"/>
              <a:t>we can improve our calls in the future. </a:t>
            </a:r>
            <a:endParaRPr sz="2488"/>
          </a:p>
          <a:p>
            <a:pPr marL="457200" lvl="0" indent="0" algn="ctr" rtl="0">
              <a:lnSpc>
                <a:spcPct val="90000"/>
              </a:lnSpc>
              <a:spcBef>
                <a:spcPts val="1000"/>
              </a:spcBef>
              <a:spcAft>
                <a:spcPts val="0"/>
              </a:spcAft>
              <a:buClr>
                <a:schemeClr val="dk1"/>
              </a:buClr>
              <a:buSzPts val="1799"/>
              <a:buFont typeface="Arial"/>
              <a:buNone/>
            </a:pPr>
            <a:endParaRPr sz="2488"/>
          </a:p>
          <a:p>
            <a:pPr marL="457200" lvl="0" indent="0" algn="ctr" rtl="0">
              <a:lnSpc>
                <a:spcPct val="90000"/>
              </a:lnSpc>
              <a:spcBef>
                <a:spcPts val="1000"/>
              </a:spcBef>
              <a:spcAft>
                <a:spcPts val="0"/>
              </a:spcAft>
              <a:buClr>
                <a:schemeClr val="dk1"/>
              </a:buClr>
              <a:buSzPts val="1799"/>
              <a:buFont typeface="Arial"/>
              <a:buNone/>
            </a:pPr>
            <a:r>
              <a:rPr lang="en-US" sz="2488" b="1"/>
              <a:t>Link: </a:t>
            </a:r>
            <a:r>
              <a:rPr lang="en-US" sz="2488" b="1" u="sng">
                <a:solidFill>
                  <a:schemeClr val="hlink"/>
                </a:solidFill>
                <a:hlinkClick r:id="rId3"/>
              </a:rPr>
              <a:t>https://forms.</a:t>
            </a:r>
            <a:r>
              <a:rPr lang="en-US" sz="2488" b="1" u="sng">
                <a:solidFill>
                  <a:schemeClr val="hlink"/>
                </a:solidFil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gle</a:t>
            </a:r>
            <a:r>
              <a:rPr lang="en-US" sz="2488" b="1" u="sng">
                <a:solidFill>
                  <a:schemeClr val="hlink"/>
                </a:solidFill>
                <a:hlinkClick r:id="rId3"/>
              </a:rPr>
              <a:t>/1VsrUarByPyYYnSq5</a:t>
            </a:r>
            <a:r>
              <a:rPr lang="en-US" sz="3600" b="1"/>
              <a:t> </a:t>
            </a:r>
            <a:endParaRPr sz="3600" b="1"/>
          </a:p>
          <a:p>
            <a:pPr marL="0" lvl="0" indent="0" algn="ctr" rtl="0">
              <a:lnSpc>
                <a:spcPct val="90000"/>
              </a:lnSpc>
              <a:spcBef>
                <a:spcPts val="0"/>
              </a:spcBef>
              <a:spcAft>
                <a:spcPts val="0"/>
              </a:spcAft>
              <a:buSzPts val="1800"/>
              <a:buNone/>
            </a:pPr>
            <a:endParaRPr/>
          </a:p>
        </p:txBody>
      </p:sp>
      <p:sp>
        <p:nvSpPr>
          <p:cNvPr id="388" name="Google Shape;388;p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pic>
        <p:nvPicPr>
          <p:cNvPr id="389" name="Google Shape;389;p55"/>
          <p:cNvPicPr preferRelativeResize="0"/>
          <p:nvPr/>
        </p:nvPicPr>
        <p:blipFill rotWithShape="1">
          <a:blip r:embed="rId4">
            <a:alphaModFix/>
          </a:blip>
          <a:srcRect/>
          <a:stretch/>
        </p:blipFill>
        <p:spPr>
          <a:xfrm>
            <a:off x="10109326" y="320075"/>
            <a:ext cx="1606776" cy="16022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6"/>
          <p:cNvSpPr txBox="1">
            <a:spLocks noGrp="1"/>
          </p:cNvSpPr>
          <p:nvPr>
            <p:ph type="body" idx="1"/>
          </p:nvPr>
        </p:nvSpPr>
        <p:spPr>
          <a:xfrm>
            <a:off x="526525" y="1503700"/>
            <a:ext cx="10515600" cy="4351200"/>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dk1"/>
              </a:buClr>
              <a:buSzPts val="1800"/>
              <a:buNone/>
            </a:pPr>
            <a:endParaRPr/>
          </a:p>
          <a:p>
            <a:pPr marL="114300" lvl="0" indent="0" algn="l" rtl="0">
              <a:lnSpc>
                <a:spcPct val="90000"/>
              </a:lnSpc>
              <a:spcBef>
                <a:spcPts val="1000"/>
              </a:spcBef>
              <a:spcAft>
                <a:spcPts val="0"/>
              </a:spcAft>
              <a:buSzPts val="1800"/>
              <a:buNone/>
            </a:pPr>
            <a:endParaRPr sz="4800" b="1"/>
          </a:p>
        </p:txBody>
      </p:sp>
      <p:sp>
        <p:nvSpPr>
          <p:cNvPr id="395" name="Google Shape;395;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sp>
        <p:nvSpPr>
          <p:cNvPr id="396" name="Google Shape;396;p56"/>
          <p:cNvSpPr txBox="1"/>
          <p:nvPr/>
        </p:nvSpPr>
        <p:spPr>
          <a:xfrm>
            <a:off x="526537" y="247750"/>
            <a:ext cx="10894200" cy="754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2400" b="1" i="0" u="none" strike="noStrike" cap="none">
                <a:solidFill>
                  <a:srgbClr val="000000"/>
                </a:solidFill>
                <a:latin typeface="Arial"/>
                <a:ea typeface="Arial"/>
                <a:cs typeface="Arial"/>
                <a:sym typeface="Arial"/>
              </a:rPr>
              <a:t>Connect with Us!</a:t>
            </a:r>
            <a:endParaRPr sz="2400" b="1" i="0" u="none" strike="noStrike" cap="none">
              <a:solidFill>
                <a:srgbClr val="000000"/>
              </a:solidFill>
              <a:latin typeface="Arial"/>
              <a:ea typeface="Arial"/>
              <a:cs typeface="Arial"/>
              <a:sym typeface="Arial"/>
            </a:endParaRPr>
          </a:p>
        </p:txBody>
      </p:sp>
      <p:sp>
        <p:nvSpPr>
          <p:cNvPr id="397" name="Google Shape;397;p56"/>
          <p:cNvSpPr txBox="1"/>
          <p:nvPr/>
        </p:nvSpPr>
        <p:spPr>
          <a:xfrm>
            <a:off x="1113619" y="3001892"/>
            <a:ext cx="4942800" cy="757500"/>
          </a:xfrm>
          <a:prstGeom prst="rect">
            <a:avLst/>
          </a:prstGeom>
          <a:noFill/>
          <a:ln>
            <a:noFill/>
          </a:ln>
        </p:spPr>
        <p:txBody>
          <a:bodyPr spcFirstLastPara="1" wrap="square" lIns="91425" tIns="91425" rIns="91425" bIns="91425" anchor="t" anchorCtr="0">
            <a:noAutofit/>
          </a:bodyPr>
          <a:lstStyle/>
          <a:p>
            <a:pPr marL="0" marR="0" lvl="0" indent="457200" algn="l" rtl="0">
              <a:lnSpc>
                <a:spcPct val="115000"/>
              </a:lnSpc>
              <a:spcBef>
                <a:spcPts val="0"/>
              </a:spcBef>
              <a:spcAft>
                <a:spcPts val="0"/>
              </a:spcAft>
              <a:buClr>
                <a:schemeClr val="dk1"/>
              </a:buClr>
              <a:buSzPts val="2400"/>
              <a:buFont typeface="Arial"/>
              <a:buNone/>
            </a:pPr>
            <a:r>
              <a:rPr lang="en-US" sz="2400" b="1" i="0" u="sng" strike="noStrike" cap="none">
                <a:solidFill>
                  <a:srgbClr val="C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https://gocpp.maryland.gov/</a:t>
            </a:r>
            <a:endParaRPr sz="2400" b="0" i="0" u="none" strike="noStrike" cap="none">
              <a:solidFill>
                <a:srgbClr val="C8122C"/>
              </a:solidFill>
              <a:latin typeface="Arial"/>
              <a:ea typeface="Arial"/>
              <a:cs typeface="Arial"/>
              <a:sym typeface="Arial"/>
            </a:endParaRPr>
          </a:p>
          <a:p>
            <a:pPr marL="0" marR="0" lvl="0" indent="0" algn="l" rtl="0">
              <a:lnSpc>
                <a:spcPct val="115000"/>
              </a:lnSpc>
              <a:spcBef>
                <a:spcPts val="1600"/>
              </a:spcBef>
              <a:spcAft>
                <a:spcPts val="0"/>
              </a:spcAft>
              <a:buClr>
                <a:srgbClr val="000000"/>
              </a:buClr>
              <a:buSzPts val="18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15000"/>
              </a:lnSpc>
              <a:spcBef>
                <a:spcPts val="1600"/>
              </a:spcBef>
              <a:spcAft>
                <a:spcPts val="1600"/>
              </a:spcAft>
              <a:buClr>
                <a:srgbClr val="000000"/>
              </a:buClr>
              <a:buSzPts val="2800"/>
              <a:buFont typeface="Arial"/>
              <a:buNone/>
            </a:pPr>
            <a:endParaRPr sz="2800" b="0" i="0" u="none" strike="noStrike" cap="none">
              <a:solidFill>
                <a:srgbClr val="595959"/>
              </a:solidFill>
              <a:latin typeface="Arial"/>
              <a:ea typeface="Arial"/>
              <a:cs typeface="Arial"/>
              <a:sym typeface="Arial"/>
            </a:endParaRPr>
          </a:p>
        </p:txBody>
      </p:sp>
      <p:sp>
        <p:nvSpPr>
          <p:cNvPr id="398" name="Google Shape;398;p56"/>
          <p:cNvSpPr txBox="1"/>
          <p:nvPr/>
        </p:nvSpPr>
        <p:spPr>
          <a:xfrm>
            <a:off x="6201203" y="2564948"/>
            <a:ext cx="5114100" cy="16314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2000"/>
              <a:buFont typeface="Arial"/>
              <a:buNone/>
            </a:pPr>
            <a:r>
              <a:rPr lang="en-US" sz="2000" b="1" i="0" u="none" strike="noStrike" cap="none">
                <a:solidFill>
                  <a:srgbClr val="C8122C"/>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@MarylandGOCCP </a:t>
            </a:r>
            <a:br>
              <a:rPr lang="en-US" sz="2000" b="1" i="0" u="none" strike="noStrike" cap="non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br>
            <a:r>
              <a:rPr lang="en-US" sz="2000" b="1" i="0" u="none" strike="noStrike" cap="non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on Facebook and Twitter</a:t>
            </a:r>
            <a:endParaRPr sz="2000" b="1" i="0" u="none" strike="noStrike" cap="non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endParaRPr>
          </a:p>
          <a:p>
            <a:pPr marL="0" marR="0" lvl="0" indent="0" algn="ctr" rtl="0">
              <a:lnSpc>
                <a:spcPct val="115000"/>
              </a:lnSpc>
              <a:spcBef>
                <a:spcPts val="0"/>
              </a:spcBef>
              <a:spcAft>
                <a:spcPts val="0"/>
              </a:spcAft>
              <a:buClr>
                <a:srgbClr val="000000"/>
              </a:buClr>
              <a:buSzPts val="2000"/>
              <a:buFont typeface="Arial"/>
              <a:buNone/>
            </a:pPr>
            <a:r>
              <a:rPr lang="en-US" sz="2000" b="1" i="0" u="none" strike="noStrike" cap="none">
                <a:solidFill>
                  <a:srgbClr val="C8122C"/>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#ASaferMD</a:t>
            </a:r>
            <a:endParaRPr sz="2000" b="1" i="0" u="none" strike="noStrike" cap="none">
              <a:solidFill>
                <a:srgbClr val="C8122C"/>
              </a:solidFill>
              <a:latin typeface="Calibri"/>
              <a:ea typeface="Calibri"/>
              <a:cs typeface="Calibri"/>
              <a:sym typeface="Calibri"/>
            </a:endParaRPr>
          </a:p>
          <a:p>
            <a:pPr marL="0" marR="0" lvl="0" indent="0" algn="l" rtl="0">
              <a:lnSpc>
                <a:spcPct val="115000"/>
              </a:lnSpc>
              <a:spcBef>
                <a:spcPts val="1600"/>
              </a:spcBef>
              <a:spcAft>
                <a:spcPts val="160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pic>
        <p:nvPicPr>
          <p:cNvPr id="399" name="Google Shape;399;p56"/>
          <p:cNvPicPr preferRelativeResize="0"/>
          <p:nvPr/>
        </p:nvPicPr>
        <p:blipFill rotWithShape="1">
          <a:blip r:embed="rId4">
            <a:alphaModFix/>
          </a:blip>
          <a:srcRect/>
          <a:stretch/>
        </p:blipFill>
        <p:spPr>
          <a:xfrm>
            <a:off x="7412934" y="1314245"/>
            <a:ext cx="1143059" cy="1177986"/>
          </a:xfrm>
          <a:prstGeom prst="rect">
            <a:avLst/>
          </a:prstGeom>
          <a:noFill/>
          <a:ln>
            <a:noFill/>
          </a:ln>
        </p:spPr>
      </p:pic>
      <p:sp>
        <p:nvSpPr>
          <p:cNvPr id="400" name="Google Shape;400;p56"/>
          <p:cNvSpPr txBox="1"/>
          <p:nvPr/>
        </p:nvSpPr>
        <p:spPr>
          <a:xfrm>
            <a:off x="477825" y="4517991"/>
            <a:ext cx="9880500" cy="109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Grants Management System - Technical Support: </a:t>
            </a:r>
            <a:endParaRPr sz="2400" b="1" i="0" u="none" strike="noStrike" cap="none">
              <a:solidFill>
                <a:srgbClr val="000000"/>
              </a:solidFill>
              <a:latin typeface="Arial"/>
              <a:ea typeface="Arial"/>
              <a:cs typeface="Arial"/>
              <a:sym typeface="Arial"/>
            </a:endParaRPr>
          </a:p>
          <a:p>
            <a:pPr marL="0" marR="0" lvl="0" indent="0" algn="ctr" rtl="0">
              <a:lnSpc>
                <a:spcPct val="100000"/>
              </a:lnSpc>
              <a:spcBef>
                <a:spcPts val="1600"/>
              </a:spcBef>
              <a:spcAft>
                <a:spcPts val="0"/>
              </a:spcAft>
              <a:buClr>
                <a:srgbClr val="000000"/>
              </a:buClr>
              <a:buSzPts val="2800"/>
              <a:buFont typeface="Arial"/>
              <a:buNone/>
            </a:pPr>
            <a:r>
              <a:rPr lang="en-US" sz="2800" b="0" i="0" u="sng" strike="noStrike" cap="none">
                <a:solidFill>
                  <a:schemeClr val="hlink"/>
                </a:solidFill>
                <a:latin typeface="Arial"/>
                <a:ea typeface="Arial"/>
                <a:cs typeface="Arial"/>
                <a:sym typeface="Arial"/>
                <a:hlinkClick r:id="rId5"/>
              </a:rPr>
              <a:t>support@goccp.freshdesk.com</a:t>
            </a:r>
            <a:r>
              <a:rPr lang="en-US" sz="2800" b="0" i="0" u="none" strike="noStrike" cap="none">
                <a:solidFill>
                  <a:srgbClr val="000000"/>
                </a:solidFill>
                <a:latin typeface="Arial"/>
                <a:ea typeface="Arial"/>
                <a:cs typeface="Arial"/>
                <a:sym typeface="Arial"/>
              </a:rPr>
              <a:t> </a:t>
            </a:r>
            <a:endParaRPr sz="2800" b="0" i="0" u="none" strike="noStrike" cap="none">
              <a:solidFill>
                <a:srgbClr val="000000"/>
              </a:solidFill>
              <a:latin typeface="Arial"/>
              <a:ea typeface="Arial"/>
              <a:cs typeface="Arial"/>
              <a:sym typeface="Arial"/>
            </a:endParaRPr>
          </a:p>
        </p:txBody>
      </p:sp>
      <p:pic>
        <p:nvPicPr>
          <p:cNvPr id="401" name="Google Shape;401;p56"/>
          <p:cNvPicPr preferRelativeResize="0"/>
          <p:nvPr/>
        </p:nvPicPr>
        <p:blipFill rotWithShape="1">
          <a:blip r:embed="rId6">
            <a:alphaModFix/>
          </a:blip>
          <a:srcRect/>
          <a:stretch/>
        </p:blipFill>
        <p:spPr>
          <a:xfrm>
            <a:off x="2584900" y="1087675"/>
            <a:ext cx="2000250" cy="1828800"/>
          </a:xfrm>
          <a:prstGeom prst="rect">
            <a:avLst/>
          </a:prstGeom>
          <a:noFill/>
          <a:ln>
            <a:noFill/>
          </a:ln>
        </p:spPr>
      </p:pic>
      <p:pic>
        <p:nvPicPr>
          <p:cNvPr id="402" name="Google Shape;402;p56"/>
          <p:cNvPicPr preferRelativeResize="0"/>
          <p:nvPr/>
        </p:nvPicPr>
        <p:blipFill rotWithShape="1">
          <a:blip r:embed="rId7">
            <a:alphaModFix/>
          </a:blip>
          <a:srcRect/>
          <a:stretch/>
        </p:blipFill>
        <p:spPr>
          <a:xfrm>
            <a:off x="8876775" y="1517900"/>
            <a:ext cx="1017400" cy="8793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2176</Words>
  <Application>Microsoft Office PowerPoint</Application>
  <PresentationFormat>Widescreen</PresentationFormat>
  <Paragraphs>234</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Arial</vt:lpstr>
      <vt:lpstr>Roboto</vt:lpstr>
      <vt:lpstr>Office Theme</vt:lpstr>
      <vt:lpstr>Governor’s Office of Crime Prevention and Policy (GOCPP)</vt:lpstr>
      <vt:lpstr>General Housekeeping</vt:lpstr>
      <vt:lpstr>GOCPP- SFY26 SAKT Team: Introductions</vt:lpstr>
      <vt:lpstr>Technical Assistance Objectives </vt:lpstr>
      <vt:lpstr>Overview: SAKT     </vt:lpstr>
      <vt:lpstr>Funding Eligibility      </vt:lpstr>
      <vt:lpstr>Award Details      </vt:lpstr>
      <vt:lpstr>Program Narrative </vt:lpstr>
      <vt:lpstr>Additional Information: Overall  Organization Information       </vt:lpstr>
      <vt:lpstr>Additional Information: Problem  Statement/Needs Justification     </vt:lpstr>
      <vt:lpstr>Budget </vt:lpstr>
      <vt:lpstr>Budget </vt:lpstr>
      <vt:lpstr>Required Documents </vt:lpstr>
      <vt:lpstr>Application Process Overview </vt:lpstr>
      <vt:lpstr>Application Technical Review   </vt:lpstr>
      <vt:lpstr>Application Scoring Review    </vt:lpstr>
      <vt:lpstr>          </vt:lpstr>
      <vt:lpstr> Any Feedback?  Please use the below link to complete our FY26 NOFA TA Survey so that  we can improve our calls in the future.   Link: https://forms.gle/1VsrUarByPyYYnSq5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Dorothy Lee</dc:creator>
  <cp:lastModifiedBy>Jacqueline Adams -GOCPP-</cp:lastModifiedBy>
  <cp:revision>6</cp:revision>
  <dcterms:created xsi:type="dcterms:W3CDTF">2021-03-19T14:47:22Z</dcterms:created>
  <dcterms:modified xsi:type="dcterms:W3CDTF">2025-08-26T15:59:32Z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0x0101006A97EE5BC5AB894AAE69949142BEEC0C</vt:lpwstr>
  </property>
</Properties>
</file>